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5"/>
  </p:notesMasterIdLst>
  <p:handoutMasterIdLst>
    <p:handoutMasterId r:id="rId26"/>
  </p:handoutMasterIdLst>
  <p:sldIdLst>
    <p:sldId id="282" r:id="rId5"/>
    <p:sldId id="350" r:id="rId6"/>
    <p:sldId id="375" r:id="rId7"/>
    <p:sldId id="332" r:id="rId8"/>
    <p:sldId id="351" r:id="rId9"/>
    <p:sldId id="378" r:id="rId10"/>
    <p:sldId id="379" r:id="rId11"/>
    <p:sldId id="362" r:id="rId12"/>
    <p:sldId id="363" r:id="rId13"/>
    <p:sldId id="364" r:id="rId14"/>
    <p:sldId id="365" r:id="rId15"/>
    <p:sldId id="366" r:id="rId16"/>
    <p:sldId id="367" r:id="rId17"/>
    <p:sldId id="368" r:id="rId18"/>
    <p:sldId id="369" r:id="rId19"/>
    <p:sldId id="370" r:id="rId20"/>
    <p:sldId id="371" r:id="rId21"/>
    <p:sldId id="372" r:id="rId22"/>
    <p:sldId id="373" r:id="rId23"/>
    <p:sldId id="374" r:id="rId2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9DB91"/>
    <a:srgbClr val="F2B922"/>
    <a:srgbClr val="F7BA02"/>
    <a:srgbClr val="E6AD02"/>
    <a:srgbClr val="EE42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392044-7D92-4468-B118-0B89DBECD45A}" v="79" dt="2021-11-08T17:50:16.9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8" autoAdjust="0"/>
    <p:restoredTop sz="96357" autoAdjust="0"/>
  </p:normalViewPr>
  <p:slideViewPr>
    <p:cSldViewPr snapToGrid="0" snapToObjects="1">
      <p:cViewPr varScale="1">
        <p:scale>
          <a:sx n="114" d="100"/>
          <a:sy n="114" d="100"/>
        </p:scale>
        <p:origin x="1590" y="102"/>
      </p:cViewPr>
      <p:guideLst/>
    </p:cSldViewPr>
  </p:slideViewPr>
  <p:notesTextViewPr>
    <p:cViewPr>
      <p:scale>
        <a:sx n="1" d="1"/>
        <a:sy n="1" d="1"/>
      </p:scale>
      <p:origin x="0" y="0"/>
    </p:cViewPr>
  </p:notesTextViewPr>
  <p:sorterViewPr>
    <p:cViewPr>
      <p:scale>
        <a:sx n="200" d="100"/>
        <a:sy n="200" d="100"/>
      </p:scale>
      <p:origin x="0" y="-7344"/>
    </p:cViewPr>
  </p:sorterViewPr>
  <p:notesViewPr>
    <p:cSldViewPr snapToGrid="0" snapToObjects="1">
      <p:cViewPr varScale="1">
        <p:scale>
          <a:sx n="71" d="100"/>
          <a:sy n="71" d="100"/>
        </p:scale>
        <p:origin x="124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813CBF71-3E2B-43F2-8839-EFBA5FF2922B}" type="datetimeFigureOut">
              <a:rPr lang="en-GB" smtClean="0"/>
              <a:t>09/11/2021</a:t>
            </a:fld>
            <a:endParaRPr lang="en-GB" dirty="0"/>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59C50074-C1B8-471B-A9F6-E0E070BD336D}" type="slidenum">
              <a:rPr lang="en-GB" smtClean="0"/>
              <a:t>‹#›</a:t>
            </a:fld>
            <a:endParaRPr lang="en-GB" dirty="0"/>
          </a:p>
        </p:txBody>
      </p:sp>
    </p:spTree>
    <p:extLst>
      <p:ext uri="{BB962C8B-B14F-4D97-AF65-F5344CB8AC3E}">
        <p14:creationId xmlns:p14="http://schemas.microsoft.com/office/powerpoint/2010/main" val="243157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646C7F5-0DD1-478E-9632-A2D9EC6064E9}" type="datetimeFigureOut">
              <a:rPr lang="en-GB" smtClean="0"/>
              <a:t>09/11/2021</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FF0BD5D-E8FE-4A0D-B95D-89F8BC887D28}" type="slidenum">
              <a:rPr lang="en-GB" smtClean="0"/>
              <a:t>‹#›</a:t>
            </a:fld>
            <a:endParaRPr lang="en-GB" dirty="0"/>
          </a:p>
        </p:txBody>
      </p:sp>
    </p:spTree>
    <p:extLst>
      <p:ext uri="{BB962C8B-B14F-4D97-AF65-F5344CB8AC3E}">
        <p14:creationId xmlns:p14="http://schemas.microsoft.com/office/powerpoint/2010/main" val="3231971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ea typeface="ＭＳ Ｐゴシック" pitchFamily="34" charset="-128"/>
              </a:rPr>
              <a:t>We are a very popular School we  attract over 5000 applications a year.</a:t>
            </a:r>
          </a:p>
          <a:p>
            <a:pPr eaLnBrk="1" hangingPunct="1">
              <a:spcBef>
                <a:spcPct val="0"/>
              </a:spcBef>
            </a:pPr>
            <a:endParaRPr lang="en-US" dirty="0">
              <a:ea typeface="ＭＳ Ｐゴシック" pitchFamily="34" charset="-128"/>
            </a:endParaRPr>
          </a:p>
          <a:p>
            <a:pPr eaLnBrk="1" hangingPunct="1">
              <a:spcBef>
                <a:spcPct val="0"/>
              </a:spcBef>
            </a:pPr>
            <a:r>
              <a:rPr lang="en-US" dirty="0">
                <a:ea typeface="ＭＳ Ｐゴシック" pitchFamily="34" charset="-128"/>
              </a:rPr>
              <a:t>We are a School of Healthcare not of Nursing and also provide courses in radiography, midwifery, audiology and social work. </a:t>
            </a:r>
          </a:p>
          <a:p>
            <a:endParaRPr lang="en-GB" dirty="0"/>
          </a:p>
        </p:txBody>
      </p:sp>
      <p:sp>
        <p:nvSpPr>
          <p:cNvPr id="4" name="Slide Number Placeholder 3"/>
          <p:cNvSpPr>
            <a:spLocks noGrp="1"/>
          </p:cNvSpPr>
          <p:nvPr>
            <p:ph type="sldNum" sz="quarter" idx="10"/>
          </p:nvPr>
        </p:nvSpPr>
        <p:spPr/>
        <p:txBody>
          <a:bodyPr/>
          <a:lstStyle/>
          <a:p>
            <a:fld id="{FFF0BD5D-E8FE-4A0D-B95D-89F8BC887D28}" type="slidenum">
              <a:rPr lang="en-GB" smtClean="0"/>
              <a:t>1</a:t>
            </a:fld>
            <a:endParaRPr lang="en-GB" dirty="0"/>
          </a:p>
        </p:txBody>
      </p:sp>
    </p:spTree>
    <p:extLst>
      <p:ext uri="{BB962C8B-B14F-4D97-AF65-F5344CB8AC3E}">
        <p14:creationId xmlns:p14="http://schemas.microsoft.com/office/powerpoint/2010/main" val="804457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study with us at Leeds?</a:t>
            </a:r>
          </a:p>
          <a:p>
            <a:endParaRPr lang="en-US" dirty="0"/>
          </a:p>
          <a:p>
            <a:r>
              <a:rPr lang="en-US" dirty="0"/>
              <a:t>We believe we have </a:t>
            </a:r>
            <a:r>
              <a:rPr lang="en-US" b="1" dirty="0"/>
              <a:t>the best school </a:t>
            </a:r>
            <a:r>
              <a:rPr lang="en-US" dirty="0"/>
              <a:t>– we’ve talked about the great facilities, inspirational staff and unique learning, at the heart of the university.</a:t>
            </a:r>
          </a:p>
          <a:p>
            <a:endParaRPr lang="en-US" dirty="0"/>
          </a:p>
          <a:p>
            <a:r>
              <a:rPr lang="en-US" dirty="0"/>
              <a:t>And we have the </a:t>
            </a:r>
            <a:r>
              <a:rPr lang="en-US" b="1" dirty="0"/>
              <a:t>best City </a:t>
            </a:r>
            <a:r>
              <a:rPr lang="en-US" dirty="0"/>
              <a:t>–a vibrant culture, great nightlife, shops, the countryside on your doorstep </a:t>
            </a:r>
            <a:r>
              <a:rPr lang="en-US" b="1" dirty="0"/>
              <a:t>and</a:t>
            </a:r>
            <a:r>
              <a:rPr lang="en-US" dirty="0"/>
              <a:t> your money goes further.</a:t>
            </a:r>
          </a:p>
          <a:p>
            <a:endParaRPr lang="en-US" dirty="0"/>
          </a:p>
          <a:p>
            <a:r>
              <a:rPr lang="en-US" dirty="0"/>
              <a:t> and finally, we believe we have the best degree experience:</a:t>
            </a:r>
          </a:p>
          <a:p>
            <a:endParaRPr lang="en-US" dirty="0"/>
          </a:p>
          <a:p>
            <a:r>
              <a:rPr lang="en-US" dirty="0"/>
              <a:t>What you learn at  Leeds that you won’t learn anywhere else. You’ll meet world leading research academics, work in the best hospitals,  and be supported in every aspect of your education with us to graduation and in your professional life as part of our alumni family.</a:t>
            </a:r>
          </a:p>
          <a:p>
            <a:endParaRPr lang="en-US" dirty="0"/>
          </a:p>
          <a:p>
            <a:r>
              <a:rPr lang="en-US" dirty="0"/>
              <a:t>You are the start of an incredible journey which will change your life . </a:t>
            </a:r>
          </a:p>
          <a:p>
            <a:r>
              <a:rPr lang="en-US" dirty="0"/>
              <a:t>We hope you choose to make that journey here at the School of Healthcare and make us your first choice. </a:t>
            </a:r>
          </a:p>
          <a:p>
            <a:r>
              <a:rPr lang="en-US" dirty="0"/>
              <a:t>Thank you.</a:t>
            </a:r>
          </a:p>
          <a:p>
            <a:endParaRPr lang="en-US" dirty="0"/>
          </a:p>
        </p:txBody>
      </p:sp>
      <p:sp>
        <p:nvSpPr>
          <p:cNvPr id="4" name="Slide Number Placeholder 3"/>
          <p:cNvSpPr>
            <a:spLocks noGrp="1"/>
          </p:cNvSpPr>
          <p:nvPr>
            <p:ph type="sldNum" sz="quarter" idx="5"/>
          </p:nvPr>
        </p:nvSpPr>
        <p:spPr/>
        <p:txBody>
          <a:bodyPr/>
          <a:lstStyle/>
          <a:p>
            <a:fld id="{FFF0BD5D-E8FE-4A0D-B95D-89F8BC887D28}" type="slidenum">
              <a:rPr lang="en-GB" smtClean="0"/>
              <a:t>20</a:t>
            </a:fld>
            <a:endParaRPr lang="en-GB" dirty="0"/>
          </a:p>
        </p:txBody>
      </p:sp>
    </p:spTree>
    <p:extLst>
      <p:ext uri="{BB962C8B-B14F-4D97-AF65-F5344CB8AC3E}">
        <p14:creationId xmlns:p14="http://schemas.microsoft.com/office/powerpoint/2010/main" val="3057498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ＭＳ Ｐゴシック" pitchFamily="34" charset="-128"/>
              </a:rPr>
              <a:t>At the start of the presentation make people aware that :</a:t>
            </a:r>
          </a:p>
          <a:p>
            <a:endParaRPr lang="en-GB" dirty="0">
              <a:ea typeface="ＭＳ Ｐゴシック" pitchFamily="34" charset="-128"/>
            </a:endParaRPr>
          </a:p>
          <a:p>
            <a:r>
              <a:rPr lang="en-GB" dirty="0">
                <a:ea typeface="ＭＳ Ｐゴシック" pitchFamily="34" charset="-128"/>
              </a:rPr>
              <a:t>No planned fire drills, therefore please respond to any emergency alarm.</a:t>
            </a:r>
          </a:p>
          <a:p>
            <a:r>
              <a:rPr lang="en-GB" dirty="0">
                <a:ea typeface="ＭＳ Ｐゴシック" pitchFamily="34" charset="-128"/>
              </a:rPr>
              <a:t> </a:t>
            </a:r>
          </a:p>
          <a:p>
            <a:r>
              <a:rPr lang="en-GB" dirty="0">
                <a:ea typeface="ＭＳ Ｐゴシック" pitchFamily="34" charset="-128"/>
              </a:rPr>
              <a:t>Show the location of fire exits at the start of each talk/activity.</a:t>
            </a:r>
          </a:p>
          <a:p>
            <a:endParaRPr lang="en-GB" dirty="0"/>
          </a:p>
        </p:txBody>
      </p:sp>
      <p:sp>
        <p:nvSpPr>
          <p:cNvPr id="4" name="Slide Number Placeholder 3"/>
          <p:cNvSpPr>
            <a:spLocks noGrp="1"/>
          </p:cNvSpPr>
          <p:nvPr>
            <p:ph type="sldNum" sz="quarter" idx="10"/>
          </p:nvPr>
        </p:nvSpPr>
        <p:spPr/>
        <p:txBody>
          <a:bodyPr/>
          <a:lstStyle/>
          <a:p>
            <a:fld id="{FFF0BD5D-E8FE-4A0D-B95D-89F8BC887D28}" type="slidenum">
              <a:rPr lang="en-GB" smtClean="0"/>
              <a:t>2</a:t>
            </a:fld>
            <a:endParaRPr lang="en-GB" dirty="0"/>
          </a:p>
        </p:txBody>
      </p:sp>
    </p:spTree>
    <p:extLst>
      <p:ext uri="{BB962C8B-B14F-4D97-AF65-F5344CB8AC3E}">
        <p14:creationId xmlns:p14="http://schemas.microsoft.com/office/powerpoint/2010/main" val="491422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ＭＳ Ｐゴシック" pitchFamily="34" charset="-128"/>
              </a:rPr>
              <a:t>At the start of the presentation make people aware that :</a:t>
            </a:r>
          </a:p>
          <a:p>
            <a:endParaRPr lang="en-GB" dirty="0">
              <a:ea typeface="ＭＳ Ｐゴシック" pitchFamily="34" charset="-128"/>
            </a:endParaRPr>
          </a:p>
          <a:p>
            <a:r>
              <a:rPr lang="en-GB" dirty="0">
                <a:ea typeface="ＭＳ Ｐゴシック" pitchFamily="34" charset="-128"/>
              </a:rPr>
              <a:t>No planned fire drills, therefore please respond to any emergency alarm.</a:t>
            </a:r>
          </a:p>
          <a:p>
            <a:r>
              <a:rPr lang="en-GB" dirty="0">
                <a:ea typeface="ＭＳ Ｐゴシック" pitchFamily="34" charset="-128"/>
              </a:rPr>
              <a:t> </a:t>
            </a:r>
          </a:p>
          <a:p>
            <a:r>
              <a:rPr lang="en-GB" dirty="0">
                <a:ea typeface="ＭＳ Ｐゴシック" pitchFamily="34" charset="-128"/>
              </a:rPr>
              <a:t>Show the location of fire exits at the start of each talk/activity.</a:t>
            </a:r>
          </a:p>
          <a:p>
            <a:endParaRPr lang="en-GB" dirty="0"/>
          </a:p>
        </p:txBody>
      </p:sp>
      <p:sp>
        <p:nvSpPr>
          <p:cNvPr id="4" name="Slide Number Placeholder 3"/>
          <p:cNvSpPr>
            <a:spLocks noGrp="1"/>
          </p:cNvSpPr>
          <p:nvPr>
            <p:ph type="sldNum" sz="quarter" idx="10"/>
          </p:nvPr>
        </p:nvSpPr>
        <p:spPr/>
        <p:txBody>
          <a:bodyPr/>
          <a:lstStyle/>
          <a:p>
            <a:fld id="{FFF0BD5D-E8FE-4A0D-B95D-89F8BC887D28}" type="slidenum">
              <a:rPr lang="en-GB" smtClean="0"/>
              <a:t>3</a:t>
            </a:fld>
            <a:endParaRPr lang="en-GB" dirty="0"/>
          </a:p>
        </p:txBody>
      </p:sp>
    </p:spTree>
    <p:extLst>
      <p:ext uri="{BB962C8B-B14F-4D97-AF65-F5344CB8AC3E}">
        <p14:creationId xmlns:p14="http://schemas.microsoft.com/office/powerpoint/2010/main" val="705479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F0BD5D-E8FE-4A0D-B95D-89F8BC887D28}" type="slidenum">
              <a:rPr lang="en-GB" smtClean="0"/>
              <a:t>4</a:t>
            </a:fld>
            <a:endParaRPr lang="en-GB" dirty="0"/>
          </a:p>
        </p:txBody>
      </p:sp>
    </p:spTree>
    <p:extLst>
      <p:ext uri="{BB962C8B-B14F-4D97-AF65-F5344CB8AC3E}">
        <p14:creationId xmlns:p14="http://schemas.microsoft.com/office/powerpoint/2010/main" val="523729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F0BD5D-E8FE-4A0D-B95D-89F8BC887D28}" type="slidenum">
              <a:rPr lang="en-GB" smtClean="0"/>
              <a:t>5</a:t>
            </a:fld>
            <a:endParaRPr lang="en-GB" dirty="0"/>
          </a:p>
        </p:txBody>
      </p:sp>
    </p:spTree>
    <p:extLst>
      <p:ext uri="{BB962C8B-B14F-4D97-AF65-F5344CB8AC3E}">
        <p14:creationId xmlns:p14="http://schemas.microsoft.com/office/powerpoint/2010/main" val="2003352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All these student accommodation are close by – Opal 3 is about 800 yards down towards the Merrion centre, the Tannery is on Kirkstall Rd close to the Leeds General Infirmary, both 2 minutes from the city centre</a:t>
            </a:r>
          </a:p>
          <a:p>
            <a:endParaRPr lang="en-GB" altLang="en-US" dirty="0"/>
          </a:p>
          <a:p>
            <a:r>
              <a:rPr lang="en-GB" altLang="en-US" dirty="0"/>
              <a:t>Lupton  and Oxley are a few miles up the road in </a:t>
            </a:r>
            <a:r>
              <a:rPr lang="en-GB" altLang="en-US" dirty="0" err="1"/>
              <a:t>Headingley</a:t>
            </a:r>
            <a:r>
              <a:rPr lang="en-GB" altLang="en-US" dirty="0"/>
              <a:t>, which has bars, restaurants a cinema and supermarkets close by (and home of the famous cricket ground). All have a short bus to and from the University.</a:t>
            </a:r>
          </a:p>
          <a:p>
            <a:endParaRPr lang="en-GB" altLang="en-US" dirty="0"/>
          </a:p>
          <a:p>
            <a:r>
              <a:rPr lang="en-GB" altLang="en-US" dirty="0"/>
              <a:t>These places are all self catering and open throughout the summer; this is because when on practice, you would miss the fixed mealtimes and there will still be fellow students around after June.</a:t>
            </a:r>
          </a:p>
          <a:p>
            <a:endParaRPr lang="en-US" dirty="0"/>
          </a:p>
        </p:txBody>
      </p:sp>
      <p:sp>
        <p:nvSpPr>
          <p:cNvPr id="4" name="Slide Number Placeholder 3"/>
          <p:cNvSpPr>
            <a:spLocks noGrp="1"/>
          </p:cNvSpPr>
          <p:nvPr>
            <p:ph type="sldNum" sz="quarter" idx="5"/>
          </p:nvPr>
        </p:nvSpPr>
        <p:spPr/>
        <p:txBody>
          <a:bodyPr/>
          <a:lstStyle/>
          <a:p>
            <a:fld id="{FFF0BD5D-E8FE-4A0D-B95D-89F8BC887D28}" type="slidenum">
              <a:rPr lang="en-GB" smtClean="0"/>
              <a:t>16</a:t>
            </a:fld>
            <a:endParaRPr lang="en-GB" dirty="0"/>
          </a:p>
        </p:txBody>
      </p:sp>
    </p:spTree>
    <p:extLst>
      <p:ext uri="{BB962C8B-B14F-4D97-AF65-F5344CB8AC3E}">
        <p14:creationId xmlns:p14="http://schemas.microsoft.com/office/powerpoint/2010/main" val="889353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Now onto the University….</a:t>
            </a:r>
          </a:p>
          <a:p>
            <a:pPr eaLnBrk="1" hangingPunct="1">
              <a:spcBef>
                <a:spcPct val="0"/>
              </a:spcBef>
            </a:pPr>
            <a:endParaRPr lang="en-US" dirty="0"/>
          </a:p>
          <a:p>
            <a:pPr eaLnBrk="1" hangingPunct="1">
              <a:spcBef>
                <a:spcPct val="0"/>
              </a:spcBef>
            </a:pPr>
            <a:r>
              <a:rPr lang="en-US" dirty="0"/>
              <a:t>we are a one of the largest Universities in the UK, over 35k students and  founded as I mentioned, here in 1831.</a:t>
            </a:r>
          </a:p>
          <a:p>
            <a:pPr eaLnBrk="1" hangingPunct="1">
              <a:spcBef>
                <a:spcPct val="0"/>
              </a:spcBef>
            </a:pPr>
            <a:endParaRPr lang="en-US" dirty="0"/>
          </a:p>
          <a:p>
            <a:pPr eaLnBrk="1" hangingPunct="1">
              <a:spcBef>
                <a:spcPct val="0"/>
              </a:spcBef>
            </a:pPr>
            <a:r>
              <a:rPr lang="en-US" dirty="0"/>
              <a:t>Our Research reputation is globally </a:t>
            </a:r>
            <a:r>
              <a:rPr lang="en-US" dirty="0" err="1"/>
              <a:t>recognised</a:t>
            </a:r>
            <a:r>
              <a:rPr lang="en-US" dirty="0"/>
              <a:t> and we  work on  major challenges such as global warming,  food shortages and medical treatments.</a:t>
            </a:r>
          </a:p>
          <a:p>
            <a:pPr eaLnBrk="1" hangingPunct="1">
              <a:spcBef>
                <a:spcPct val="0"/>
              </a:spcBef>
            </a:pPr>
            <a:endParaRPr lang="en-US" dirty="0"/>
          </a:p>
          <a:p>
            <a:pPr eaLnBrk="1" hangingPunct="1">
              <a:spcBef>
                <a:spcPct val="0"/>
              </a:spcBef>
            </a:pPr>
            <a:r>
              <a:rPr lang="en-US" dirty="0"/>
              <a:t>Leeds is a popular city and was voted best student destination by The Independent last year; maybe because its  a fairly cheap to live – it was the most cost effective city a few years ago and you can make your money go a long way if you’re careful with it!</a:t>
            </a:r>
          </a:p>
          <a:p>
            <a:endParaRPr lang="en-US" dirty="0"/>
          </a:p>
        </p:txBody>
      </p:sp>
      <p:sp>
        <p:nvSpPr>
          <p:cNvPr id="4" name="Slide Number Placeholder 3"/>
          <p:cNvSpPr>
            <a:spLocks noGrp="1"/>
          </p:cNvSpPr>
          <p:nvPr>
            <p:ph type="sldNum" sz="quarter" idx="5"/>
          </p:nvPr>
        </p:nvSpPr>
        <p:spPr/>
        <p:txBody>
          <a:bodyPr/>
          <a:lstStyle/>
          <a:p>
            <a:fld id="{FFF0BD5D-E8FE-4A0D-B95D-89F8BC887D28}" type="slidenum">
              <a:rPr lang="en-GB" smtClean="0"/>
              <a:t>17</a:t>
            </a:fld>
            <a:endParaRPr lang="en-GB" dirty="0"/>
          </a:p>
        </p:txBody>
      </p:sp>
    </p:spTree>
    <p:extLst>
      <p:ext uri="{BB962C8B-B14F-4D97-AF65-F5344CB8AC3E}">
        <p14:creationId xmlns:p14="http://schemas.microsoft.com/office/powerpoint/2010/main" val="2500172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The Union is a place you will be spending some of your time in if you choose Leeds. It’s another award winner – voted best student union in the UK last year, probably because its run by students for students.</a:t>
            </a:r>
          </a:p>
          <a:p>
            <a:pPr eaLnBrk="1" hangingPunct="1">
              <a:spcBef>
                <a:spcPct val="0"/>
              </a:spcBef>
            </a:pPr>
            <a:endParaRPr lang="en-US" dirty="0"/>
          </a:p>
          <a:p>
            <a:pPr eaLnBrk="1" hangingPunct="1">
              <a:spcBef>
                <a:spcPct val="0"/>
              </a:spcBef>
            </a:pPr>
            <a:r>
              <a:rPr lang="en-US" dirty="0"/>
              <a:t>There are over 200 societies, Archery, Belly dancing, Circus skills, Horse Riding, Stitch and Bitch(crocheting and knitting), shopaholics and wilderness medicine – check out the LUU website!</a:t>
            </a:r>
          </a:p>
          <a:p>
            <a:pPr eaLnBrk="1" hangingPunct="1">
              <a:spcBef>
                <a:spcPct val="0"/>
              </a:spcBef>
            </a:pPr>
            <a:endParaRPr lang="en-US" dirty="0"/>
          </a:p>
          <a:p>
            <a:pPr eaLnBrk="1" hangingPunct="1">
              <a:spcBef>
                <a:spcPct val="0"/>
              </a:spcBef>
            </a:pPr>
            <a:r>
              <a:rPr lang="en-US" dirty="0"/>
              <a:t>We have award winning bars, our own theatres, cinemas, nightclubs and music venues within 200 yards of this building, but don’t take my word,  have a look around for yourself after the presentation.</a:t>
            </a:r>
          </a:p>
          <a:p>
            <a:pPr eaLnBrk="1" hangingPunct="1">
              <a:spcBef>
                <a:spcPct val="0"/>
              </a:spcBef>
            </a:pPr>
            <a:endParaRPr lang="en-US" dirty="0"/>
          </a:p>
          <a:p>
            <a:pPr marL="93663" indent="-93663" eaLnBrk="1" hangingPunct="1">
              <a:spcBef>
                <a:spcPct val="50000"/>
              </a:spcBef>
              <a:defRPr/>
            </a:pPr>
            <a:r>
              <a:rPr lang="en-GB" dirty="0"/>
              <a:t>We continue to improve our central services so you have a great student experience with us:</a:t>
            </a:r>
          </a:p>
          <a:p>
            <a:pPr marL="93663" indent="-93663" eaLnBrk="1" hangingPunct="1">
              <a:spcBef>
                <a:spcPct val="50000"/>
              </a:spcBef>
              <a:defRPr/>
            </a:pPr>
            <a:endParaRPr lang="en-GB" dirty="0"/>
          </a:p>
          <a:p>
            <a:pPr marL="93663" indent="-93663" eaLnBrk="1" hangingPunct="1">
              <a:spcBef>
                <a:spcPct val="50000"/>
              </a:spcBef>
              <a:defRPr/>
            </a:pPr>
            <a:r>
              <a:rPr lang="en-GB" dirty="0"/>
              <a:t>We’ve just opened The Edge, a £12 million swimming and fitness centre which includes a new pool, massive fitness  centre, indoor courts, outdoor all weather pitches and our own climbing wall. All the machines take an </a:t>
            </a:r>
            <a:r>
              <a:rPr lang="en-GB" dirty="0" err="1"/>
              <a:t>ipod</a:t>
            </a:r>
            <a:r>
              <a:rPr lang="en-GB" dirty="0"/>
              <a:t> and your can link your own personal fitness programmes and progress via the web, it matches any of the private gyms in the area..</a:t>
            </a:r>
          </a:p>
          <a:p>
            <a:pPr marL="93663" indent="-93663" eaLnBrk="1" hangingPunct="1">
              <a:spcBef>
                <a:spcPct val="50000"/>
              </a:spcBef>
              <a:defRPr/>
            </a:pPr>
            <a:endParaRPr lang="en-GB" dirty="0"/>
          </a:p>
          <a:p>
            <a:pPr marL="93663" indent="-93663" eaLnBrk="1" hangingPunct="1">
              <a:spcBef>
                <a:spcPct val="50000"/>
              </a:spcBef>
              <a:defRPr/>
            </a:pPr>
            <a:r>
              <a:rPr lang="en-GB" dirty="0"/>
              <a:t>Our personal tutoring programme Leeds for Life will help start build your career while you are with us. The Leeds model for personal tutoring will give you structured one-to-one meetings with your personal tutor throughout your degree. These meetings will support your professional and academic development, helping you to become a confident, articulate Leeds graduate. And  you can seek funding and advice for your business ideas.</a:t>
            </a:r>
          </a:p>
          <a:p>
            <a:pPr marL="93663" indent="-93663" eaLnBrk="1" hangingPunct="1">
              <a:spcBef>
                <a:spcPct val="50000"/>
              </a:spcBef>
              <a:defRPr/>
            </a:pPr>
            <a:endParaRPr lang="en-GB" dirty="0"/>
          </a:p>
          <a:p>
            <a:pPr marL="93663" indent="-93663" eaLnBrk="1" hangingPunct="1">
              <a:spcBef>
                <a:spcPct val="50000"/>
              </a:spcBef>
              <a:defRPr/>
            </a:pPr>
            <a:r>
              <a:rPr lang="en-GB" dirty="0"/>
              <a:t> We have our own Leeds Student Medical Practice – 16 doctors, practice nurses 2 minutes away, to keep you healthy while you are with us.</a:t>
            </a:r>
          </a:p>
          <a:p>
            <a:pPr marL="93663" indent="-93663" eaLnBrk="1" hangingPunct="1">
              <a:spcBef>
                <a:spcPct val="50000"/>
              </a:spcBef>
              <a:defRPr/>
            </a:pPr>
            <a:r>
              <a:rPr lang="en-GB" dirty="0"/>
              <a:t> </a:t>
            </a:r>
          </a:p>
          <a:p>
            <a:pPr marL="93663" indent="-93663" eaLnBrk="1" hangingPunct="1">
              <a:spcBef>
                <a:spcPct val="50000"/>
              </a:spcBef>
              <a:defRPr/>
            </a:pPr>
            <a:r>
              <a:rPr lang="en-GB" dirty="0"/>
              <a:t>And we have an award-winning £16 million Student Services Centre, the Ziff Building, where you’ll go for student ID, certificates, fees, funding scholarships.</a:t>
            </a:r>
          </a:p>
          <a:p>
            <a:pPr eaLnBrk="1" hangingPunct="1">
              <a:spcBef>
                <a:spcPct val="0"/>
              </a:spcBef>
            </a:pPr>
            <a:endParaRPr lang="en-US" dirty="0"/>
          </a:p>
          <a:p>
            <a:endParaRPr lang="en-US" dirty="0"/>
          </a:p>
        </p:txBody>
      </p:sp>
      <p:sp>
        <p:nvSpPr>
          <p:cNvPr id="4" name="Slide Number Placeholder 3"/>
          <p:cNvSpPr>
            <a:spLocks noGrp="1"/>
          </p:cNvSpPr>
          <p:nvPr>
            <p:ph type="sldNum" sz="quarter" idx="5"/>
          </p:nvPr>
        </p:nvSpPr>
        <p:spPr/>
        <p:txBody>
          <a:bodyPr/>
          <a:lstStyle/>
          <a:p>
            <a:fld id="{FFF0BD5D-E8FE-4A0D-B95D-89F8BC887D28}" type="slidenum">
              <a:rPr lang="en-GB" smtClean="0"/>
              <a:t>18</a:t>
            </a:fld>
            <a:endParaRPr lang="en-GB" dirty="0"/>
          </a:p>
        </p:txBody>
      </p:sp>
    </p:spTree>
    <p:extLst>
      <p:ext uri="{BB962C8B-B14F-4D97-AF65-F5344CB8AC3E}">
        <p14:creationId xmlns:p14="http://schemas.microsoft.com/office/powerpoint/2010/main" val="912085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200" dirty="0">
                <a:latin typeface="Arial" charset="0"/>
              </a:rPr>
              <a:t>Leeds is the UK’s third largest city, with a population of 724,000, yet has a compact, easily walkable city </a:t>
            </a:r>
            <a:r>
              <a:rPr lang="en-US" sz="1200" dirty="0" err="1">
                <a:latin typeface="Arial" charset="0"/>
              </a:rPr>
              <a:t>centre</a:t>
            </a:r>
            <a:r>
              <a:rPr lang="en-US" sz="1200" dirty="0">
                <a:latin typeface="Arial" charset="0"/>
              </a:rPr>
              <a:t>, </a:t>
            </a:r>
          </a:p>
          <a:p>
            <a:pPr eaLnBrk="1" hangingPunct="1">
              <a:spcBef>
                <a:spcPct val="0"/>
              </a:spcBef>
            </a:pPr>
            <a:endParaRPr lang="en-US" sz="1200" dirty="0">
              <a:latin typeface="Arial" charset="0"/>
            </a:endParaRPr>
          </a:p>
          <a:p>
            <a:pPr eaLnBrk="1" hangingPunct="1">
              <a:spcBef>
                <a:spcPct val="0"/>
              </a:spcBef>
            </a:pPr>
            <a:r>
              <a:rPr lang="en-US" sz="1200" dirty="0">
                <a:latin typeface="Arial" charset="0"/>
              </a:rPr>
              <a:t>You will know about the Leeds Festivals, Opera North and of course the outstanding nightlife we have here in in the city.</a:t>
            </a:r>
          </a:p>
          <a:p>
            <a:pPr eaLnBrk="1" hangingPunct="1">
              <a:spcBef>
                <a:spcPct val="0"/>
              </a:spcBef>
            </a:pPr>
            <a:endParaRPr lang="en-US" sz="1200" dirty="0">
              <a:latin typeface="Arial" charset="0"/>
            </a:endParaRPr>
          </a:p>
          <a:p>
            <a:pPr eaLnBrk="1" hangingPunct="1">
              <a:spcBef>
                <a:spcPct val="0"/>
              </a:spcBef>
            </a:pPr>
            <a:r>
              <a:rPr lang="en-US" sz="1200" dirty="0">
                <a:latin typeface="Arial" charset="0"/>
              </a:rPr>
              <a:t>It’s also been voted the UK’s most popular city and is one of the greenest, with parks and quiet squares to relax in.</a:t>
            </a:r>
          </a:p>
          <a:p>
            <a:pPr eaLnBrk="1" hangingPunct="1">
              <a:spcBef>
                <a:spcPct val="0"/>
              </a:spcBef>
            </a:pPr>
            <a:endParaRPr lang="en-US" sz="1200" dirty="0">
              <a:latin typeface="Arial" charset="0"/>
            </a:endParaRPr>
          </a:p>
          <a:p>
            <a:pPr eaLnBrk="1" hangingPunct="1">
              <a:spcBef>
                <a:spcPct val="0"/>
              </a:spcBef>
            </a:pPr>
            <a:r>
              <a:rPr lang="en-US" sz="1200" dirty="0">
                <a:latin typeface="Arial" charset="0"/>
              </a:rPr>
              <a:t>Leeds people like the place – and 94% feel proud to live here; we hope you will too. Many of our students like it so much they stay here!</a:t>
            </a:r>
          </a:p>
          <a:p>
            <a:pPr eaLnBrk="1" hangingPunct="1">
              <a:spcBef>
                <a:spcPct val="0"/>
              </a:spcBef>
            </a:pPr>
            <a:endParaRPr lang="en-US" sz="1200" dirty="0">
              <a:latin typeface="Arial" charset="0"/>
            </a:endParaRPr>
          </a:p>
          <a:p>
            <a:r>
              <a:rPr lang="en-US" dirty="0">
                <a:latin typeface="Arial" charset="0"/>
              </a:rPr>
              <a:t>The beauty of studying  in Leeds is that you are just a few miles to the beautiful countryside of Yorkshire, with its inspiring moorlands and stunning coastlines. It’s a great place to go by  train, bus or car to recharge your batteries and relax after studying or work.  </a:t>
            </a:r>
          </a:p>
          <a:p>
            <a:endParaRPr lang="en-US" dirty="0">
              <a:latin typeface="Arial" charset="0"/>
            </a:endParaRPr>
          </a:p>
          <a:p>
            <a:r>
              <a:rPr lang="en-US" dirty="0">
                <a:latin typeface="Arial" charset="0"/>
              </a:rPr>
              <a:t>It’s no surprise to us that North Yorkshire has been voted the  Garden of England,  we have raw beauty, stately opulence, seaside experience or history and tradition on our doorstep, when you come to study with us.</a:t>
            </a:r>
            <a:endParaRPr lang="en-US" dirty="0"/>
          </a:p>
          <a:p>
            <a:pPr eaLnBrk="1" hangingPunct="1">
              <a:spcBef>
                <a:spcPct val="0"/>
              </a:spcBef>
            </a:pPr>
            <a:endParaRPr lang="en-GB" sz="1200" dirty="0">
              <a:latin typeface="Arial" charset="0"/>
            </a:endParaRPr>
          </a:p>
          <a:p>
            <a:endParaRPr lang="en-US" dirty="0"/>
          </a:p>
        </p:txBody>
      </p:sp>
      <p:sp>
        <p:nvSpPr>
          <p:cNvPr id="4" name="Slide Number Placeholder 3"/>
          <p:cNvSpPr>
            <a:spLocks noGrp="1"/>
          </p:cNvSpPr>
          <p:nvPr>
            <p:ph type="sldNum" sz="quarter" idx="5"/>
          </p:nvPr>
        </p:nvSpPr>
        <p:spPr/>
        <p:txBody>
          <a:bodyPr/>
          <a:lstStyle/>
          <a:p>
            <a:fld id="{FFF0BD5D-E8FE-4A0D-B95D-89F8BC887D28}" type="slidenum">
              <a:rPr lang="en-GB" smtClean="0"/>
              <a:t>19</a:t>
            </a:fld>
            <a:endParaRPr lang="en-GB" dirty="0"/>
          </a:p>
        </p:txBody>
      </p:sp>
    </p:spTree>
    <p:extLst>
      <p:ext uri="{BB962C8B-B14F-4D97-AF65-F5344CB8AC3E}">
        <p14:creationId xmlns:p14="http://schemas.microsoft.com/office/powerpoint/2010/main" val="919822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5" name="Text Placeholder 4"/>
          <p:cNvSpPr>
            <a:spLocks noGrp="1"/>
          </p:cNvSpPr>
          <p:nvPr>
            <p:ph type="body" idx="10" hasCustomPrompt="1"/>
          </p:nvPr>
        </p:nvSpPr>
        <p:spPr>
          <a:xfrm>
            <a:off x="339725" y="2441575"/>
            <a:ext cx="7526338" cy="4003675"/>
          </a:xfrm>
          <a:prstGeom prst="rect">
            <a:avLst/>
          </a:prstGeom>
        </p:spPr>
        <p:txBody>
          <a:bodyPr/>
          <a:lstStyle>
            <a:lvl1pPr marL="0" indent="0">
              <a:buNone/>
              <a:defRPr sz="2800"/>
            </a:lvl1pPr>
          </a:lstStyle>
          <a:p>
            <a:r>
              <a:rPr lang="en-GB" sz="3600" b="1" dirty="0">
                <a:solidFill>
                  <a:schemeClr val="bg1">
                    <a:lumMod val="50000"/>
                  </a:schemeClr>
                </a:solidFill>
                <a:latin typeface="Arial" charset="0"/>
                <a:ea typeface="Arial" charset="0"/>
                <a:cs typeface="Arial" charset="0"/>
              </a:rPr>
              <a:t>Your Title Here</a:t>
            </a:r>
          </a:p>
          <a:p>
            <a:endParaRPr lang="en-GB" sz="3600" b="1" dirty="0">
              <a:solidFill>
                <a:schemeClr val="bg1">
                  <a:lumMod val="50000"/>
                </a:schemeClr>
              </a:solidFill>
              <a:latin typeface="Arial" charset="0"/>
              <a:ea typeface="Arial" charset="0"/>
              <a:cs typeface="Arial" charset="0"/>
            </a:endParaRPr>
          </a:p>
          <a:p>
            <a:r>
              <a:rPr lang="en-GB" sz="3600" b="1" dirty="0">
                <a:solidFill>
                  <a:schemeClr val="bg1">
                    <a:lumMod val="50000"/>
                  </a:schemeClr>
                </a:solidFill>
                <a:latin typeface="Arial" charset="0"/>
                <a:ea typeface="Arial" charset="0"/>
                <a:cs typeface="Arial" charset="0"/>
              </a:rPr>
              <a:t>Your title should be in Arial Bold at size 36 and in Grey</a:t>
            </a:r>
          </a:p>
          <a:p>
            <a:endParaRPr lang="en-GB" sz="3600" b="1" dirty="0">
              <a:solidFill>
                <a:schemeClr val="bg1">
                  <a:lumMod val="50000"/>
                </a:schemeClr>
              </a:solidFill>
              <a:latin typeface="Arial" charset="0"/>
              <a:ea typeface="Arial" charset="0"/>
              <a:cs typeface="Arial" charset="0"/>
            </a:endParaRPr>
          </a:p>
          <a:p>
            <a:r>
              <a:rPr lang="en-GB" sz="1200" b="1" dirty="0">
                <a:solidFill>
                  <a:schemeClr val="bg1">
                    <a:lumMod val="50000"/>
                  </a:schemeClr>
                </a:solidFill>
                <a:latin typeface="Arial" charset="0"/>
                <a:ea typeface="Arial" charset="0"/>
                <a:cs typeface="Arial" charset="0"/>
              </a:rPr>
              <a:t>Please do not change the size of this text box </a:t>
            </a:r>
          </a:p>
          <a:p>
            <a:endParaRPr lang="en-GB" sz="3600" b="1" dirty="0">
              <a:latin typeface="Arial" charset="0"/>
              <a:ea typeface="Arial" charset="0"/>
              <a:cs typeface="Arial" charset="0"/>
            </a:endParaRPr>
          </a:p>
        </p:txBody>
      </p:sp>
    </p:spTree>
    <p:extLst>
      <p:ext uri="{BB962C8B-B14F-4D97-AF65-F5344CB8AC3E}">
        <p14:creationId xmlns:p14="http://schemas.microsoft.com/office/powerpoint/2010/main" val="115695892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4">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726193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5">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19239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6">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17815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7">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93182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8">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07236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9">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87032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l Tex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39725" y="1762125"/>
            <a:ext cx="7559675" cy="4683125"/>
          </a:xfrm>
          <a:prstGeom prst="rect">
            <a:avLst/>
          </a:prstGeom>
        </p:spPr>
        <p:txBody>
          <a:bodyPr/>
          <a:lstStyle>
            <a:lvl1pPr marL="0" indent="0">
              <a:buFont typeface="Arial" charset="0"/>
              <a:buNone/>
              <a:defRPr/>
            </a:lvl1pPr>
            <a:lvl2pPr marL="0" indent="0">
              <a:buNone/>
              <a:defRPr sz="1800" baseline="0"/>
            </a:lvl2pPr>
          </a:lstStyle>
          <a:p>
            <a:r>
              <a:rPr lang="en-US" sz="2400" dirty="0">
                <a:latin typeface="Arial" charset="0"/>
                <a:ea typeface="Arial" charset="0"/>
                <a:cs typeface="Arial" charset="0"/>
              </a:rPr>
              <a:t>PLEASE DO NOT CHANGE THE SIZE OF THIS TEXT BOX</a:t>
            </a:r>
          </a:p>
          <a:p>
            <a:r>
              <a:rPr lang="en-US" sz="2400" dirty="0">
                <a:latin typeface="Arial" charset="0"/>
                <a:ea typeface="Arial" charset="0"/>
                <a:cs typeface="Arial" charset="0"/>
              </a:rPr>
              <a:t>Headings should be in Arial, size 24</a:t>
            </a:r>
            <a:endParaRPr lang="en-US" sz="1100" b="1" dirty="0">
              <a:latin typeface="Arial" charset="0"/>
              <a:ea typeface="Arial" charset="0"/>
              <a:cs typeface="Arial" charset="0"/>
            </a:endParaRPr>
          </a:p>
          <a:p>
            <a:r>
              <a:rPr lang="en-US" sz="1600" dirty="0">
                <a:latin typeface="Arial" charset="0"/>
                <a:ea typeface="Arial" charset="0"/>
                <a:cs typeface="Arial" charset="0"/>
              </a:rPr>
              <a:t>The rest of your text should be Ariel, size 16</a:t>
            </a:r>
          </a:p>
          <a:p>
            <a:endParaRPr lang="en-US" sz="1600" dirty="0">
              <a:latin typeface="Arial" charset="0"/>
              <a:ea typeface="Arial" charset="0"/>
              <a:cs typeface="Arial" charset="0"/>
            </a:endParaRPr>
          </a:p>
          <a:p>
            <a:r>
              <a:rPr lang="en-US" sz="1600" dirty="0">
                <a:latin typeface="Arial" charset="0"/>
                <a:ea typeface="Arial" charset="0"/>
                <a:cs typeface="Arial" charset="0"/>
              </a:rPr>
              <a:t>Bullet points should be used as below</a:t>
            </a:r>
          </a:p>
          <a:p>
            <a:pPr marL="285750" indent="-285750">
              <a:buFont typeface="Arial" charset="0"/>
              <a:buChar char="•"/>
            </a:pPr>
            <a:r>
              <a:rPr lang="en-US" sz="1600" dirty="0">
                <a:latin typeface="Arial" charset="0"/>
                <a:ea typeface="Arial" charset="0"/>
                <a:cs typeface="Arial" charset="0"/>
              </a:rPr>
              <a:t>Bullet </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endParaRPr lang="en-US" sz="1600" dirty="0">
              <a:latin typeface="Arial" charset="0"/>
              <a:ea typeface="Arial" charset="0"/>
              <a:cs typeface="Arial" charset="0"/>
            </a:endParaRPr>
          </a:p>
          <a:p>
            <a:pPr marL="0" lvl="1"/>
            <a:r>
              <a:rPr lang="en-GB" altLang="en-US" dirty="0"/>
              <a:t>For maximum impact, avoid overcrowding slides - limit your points to a maximum of 6 per page</a:t>
            </a:r>
          </a:p>
          <a:p>
            <a:pPr lvl="0"/>
            <a:endParaRPr lang="en-US" dirty="0"/>
          </a:p>
        </p:txBody>
      </p:sp>
      <p:sp>
        <p:nvSpPr>
          <p:cNvPr id="9" name="Text Placeholder 5"/>
          <p:cNvSpPr>
            <a:spLocks noGrp="1"/>
          </p:cNvSpPr>
          <p:nvPr>
            <p:ph type="body" sz="quarter" idx="11" hasCustomPrompt="1"/>
          </p:nvPr>
        </p:nvSpPr>
        <p:spPr>
          <a:xfrm>
            <a:off x="403225" y="503238"/>
            <a:ext cx="5819775"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Tree>
    <p:extLst>
      <p:ext uri="{BB962C8B-B14F-4D97-AF65-F5344CB8AC3E}">
        <p14:creationId xmlns:p14="http://schemas.microsoft.com/office/powerpoint/2010/main" val="22481888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ext + 1 Image">
    <p:spTree>
      <p:nvGrpSpPr>
        <p:cNvPr id="1" name=""/>
        <p:cNvGrpSpPr/>
        <p:nvPr/>
      </p:nvGrpSpPr>
      <p:grpSpPr>
        <a:xfrm>
          <a:off x="0" y="0"/>
          <a:ext cx="0" cy="0"/>
          <a:chOff x="0" y="0"/>
          <a:chExt cx="0" cy="0"/>
        </a:xfrm>
      </p:grpSpPr>
      <p:sp>
        <p:nvSpPr>
          <p:cNvPr id="11" name="Text Placeholder 10"/>
          <p:cNvSpPr>
            <a:spLocks noGrp="1"/>
          </p:cNvSpPr>
          <p:nvPr>
            <p:ph type="body" sz="quarter" idx="11" hasCustomPrompt="1"/>
          </p:nvPr>
        </p:nvSpPr>
        <p:spPr>
          <a:xfrm>
            <a:off x="339725" y="1762125"/>
            <a:ext cx="3971925" cy="4683125"/>
          </a:xfrm>
          <a:prstGeom prst="rect">
            <a:avLst/>
          </a:prstGeom>
        </p:spPr>
        <p:txBody>
          <a:bodyPr/>
          <a:lstStyle>
            <a:lvl1pPr marL="0" indent="0">
              <a:buFont typeface="Arial" charset="0"/>
              <a:buNone/>
              <a:defRPr sz="2800"/>
            </a:lvl1pPr>
          </a:lstStyle>
          <a:p>
            <a:r>
              <a:rPr lang="en-US" sz="2400" dirty="0">
                <a:latin typeface="Arial" charset="0"/>
                <a:ea typeface="Arial" charset="0"/>
                <a:cs typeface="Arial" charset="0"/>
              </a:rPr>
              <a:t>PLEASE DO NOT CHANGE THE SIZE OF THIS TEXT BOX</a:t>
            </a:r>
          </a:p>
          <a:p>
            <a:r>
              <a:rPr lang="en-US" sz="2400" dirty="0">
                <a:latin typeface="Arial" charset="0"/>
                <a:ea typeface="Arial" charset="0"/>
                <a:cs typeface="Arial" charset="0"/>
              </a:rPr>
              <a:t>Headings should be in Arial, size 24</a:t>
            </a:r>
            <a:endParaRPr lang="en-US" sz="1100" b="1" dirty="0">
              <a:latin typeface="Arial" charset="0"/>
              <a:ea typeface="Arial" charset="0"/>
              <a:cs typeface="Arial" charset="0"/>
            </a:endParaRPr>
          </a:p>
          <a:p>
            <a:r>
              <a:rPr lang="en-US" sz="1600" dirty="0">
                <a:latin typeface="Arial" charset="0"/>
                <a:ea typeface="Arial" charset="0"/>
                <a:cs typeface="Arial" charset="0"/>
              </a:rPr>
              <a:t>The rest of your text should be Ariel, size 16</a:t>
            </a:r>
          </a:p>
          <a:p>
            <a:endParaRPr lang="en-US" sz="1600" dirty="0">
              <a:latin typeface="Arial" charset="0"/>
              <a:ea typeface="Arial" charset="0"/>
              <a:cs typeface="Arial" charset="0"/>
            </a:endParaRPr>
          </a:p>
          <a:p>
            <a:r>
              <a:rPr lang="en-US" sz="1600" dirty="0">
                <a:latin typeface="Arial" charset="0"/>
                <a:ea typeface="Arial" charset="0"/>
                <a:cs typeface="Arial" charset="0"/>
              </a:rPr>
              <a:t>Bullet points should be used as below</a:t>
            </a:r>
          </a:p>
          <a:p>
            <a:pPr marL="285750" indent="-285750">
              <a:buFont typeface="Arial" charset="0"/>
              <a:buChar char="•"/>
            </a:pPr>
            <a:r>
              <a:rPr lang="en-US" sz="1600" dirty="0">
                <a:latin typeface="Arial" charset="0"/>
                <a:ea typeface="Arial" charset="0"/>
                <a:cs typeface="Arial" charset="0"/>
              </a:rPr>
              <a:t>Bullet </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r>
              <a:rPr lang="en-US" sz="1600" dirty="0">
                <a:latin typeface="Arial" charset="0"/>
                <a:ea typeface="Arial" charset="0"/>
                <a:cs typeface="Arial" charset="0"/>
              </a:rPr>
              <a:t>Bullet</a:t>
            </a:r>
          </a:p>
        </p:txBody>
      </p:sp>
      <p:sp>
        <p:nvSpPr>
          <p:cNvPr id="5" name="Picture Placeholder 4"/>
          <p:cNvSpPr>
            <a:spLocks noGrp="1"/>
          </p:cNvSpPr>
          <p:nvPr>
            <p:ph type="pic" sz="quarter" idx="10"/>
          </p:nvPr>
        </p:nvSpPr>
        <p:spPr>
          <a:xfrm>
            <a:off x="4600575" y="1762125"/>
            <a:ext cx="4132263" cy="4702175"/>
          </a:xfrm>
          <a:prstGeom prst="rect">
            <a:avLst/>
          </a:prstGeom>
        </p:spPr>
        <p:txBody>
          <a:bodyPr/>
          <a:lstStyle/>
          <a:p>
            <a:endParaRPr lang="en-US" dirty="0"/>
          </a:p>
        </p:txBody>
      </p:sp>
      <p:sp>
        <p:nvSpPr>
          <p:cNvPr id="6" name="Text Placeholder 5"/>
          <p:cNvSpPr>
            <a:spLocks noGrp="1"/>
          </p:cNvSpPr>
          <p:nvPr>
            <p:ph type="body" sz="quarter" idx="12" hasCustomPrompt="1"/>
          </p:nvPr>
        </p:nvSpPr>
        <p:spPr>
          <a:xfrm>
            <a:off x="403225" y="503238"/>
            <a:ext cx="5819775"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Tree>
    <p:extLst>
      <p:ext uri="{BB962C8B-B14F-4D97-AF65-F5344CB8AC3E}">
        <p14:creationId xmlns:p14="http://schemas.microsoft.com/office/powerpoint/2010/main" val="23155112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xt + 2 Images">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4600575" y="1762125"/>
            <a:ext cx="4132263" cy="2265363"/>
          </a:xfrm>
          <a:prstGeom prst="rect">
            <a:avLst/>
          </a:prstGeom>
        </p:spPr>
        <p:txBody>
          <a:bodyPr/>
          <a:lstStyle/>
          <a:p>
            <a:endParaRPr lang="en-US" dirty="0"/>
          </a:p>
        </p:txBody>
      </p:sp>
      <p:sp>
        <p:nvSpPr>
          <p:cNvPr id="16" name="Picture Placeholder 15"/>
          <p:cNvSpPr>
            <a:spLocks noGrp="1"/>
          </p:cNvSpPr>
          <p:nvPr>
            <p:ph type="pic" sz="quarter" idx="11"/>
          </p:nvPr>
        </p:nvSpPr>
        <p:spPr>
          <a:xfrm>
            <a:off x="4600575" y="4214813"/>
            <a:ext cx="4132263" cy="2266950"/>
          </a:xfrm>
          <a:prstGeom prst="rect">
            <a:avLst/>
          </a:prstGeom>
        </p:spPr>
        <p:txBody>
          <a:bodyPr/>
          <a:lstStyle/>
          <a:p>
            <a:endParaRPr lang="en-US" dirty="0"/>
          </a:p>
        </p:txBody>
      </p:sp>
      <p:sp>
        <p:nvSpPr>
          <p:cNvPr id="17" name="Text Placeholder 10"/>
          <p:cNvSpPr>
            <a:spLocks noGrp="1"/>
          </p:cNvSpPr>
          <p:nvPr>
            <p:ph type="body" sz="quarter" idx="12" hasCustomPrompt="1"/>
          </p:nvPr>
        </p:nvSpPr>
        <p:spPr>
          <a:xfrm>
            <a:off x="339725" y="1762125"/>
            <a:ext cx="3971925" cy="4683125"/>
          </a:xfrm>
          <a:prstGeom prst="rect">
            <a:avLst/>
          </a:prstGeom>
        </p:spPr>
        <p:txBody>
          <a:bodyPr/>
          <a:lstStyle>
            <a:lvl1pPr marL="0" indent="0">
              <a:buFont typeface="Arial" charset="0"/>
              <a:buNone/>
              <a:defRPr sz="2800"/>
            </a:lvl1pPr>
          </a:lstStyle>
          <a:p>
            <a:r>
              <a:rPr lang="en-US" sz="2400" dirty="0">
                <a:latin typeface="Arial" charset="0"/>
                <a:ea typeface="Arial" charset="0"/>
                <a:cs typeface="Arial" charset="0"/>
              </a:rPr>
              <a:t>PLEASE DO NOT CHANGE THE SIZE OF THIS TEXT BOX</a:t>
            </a:r>
          </a:p>
          <a:p>
            <a:r>
              <a:rPr lang="en-US" sz="2400" dirty="0">
                <a:latin typeface="Arial" charset="0"/>
                <a:ea typeface="Arial" charset="0"/>
                <a:cs typeface="Arial" charset="0"/>
              </a:rPr>
              <a:t>Headings should be in Arial, size 24</a:t>
            </a:r>
            <a:endParaRPr lang="en-US" sz="1100" b="1" dirty="0">
              <a:latin typeface="Arial" charset="0"/>
              <a:ea typeface="Arial" charset="0"/>
              <a:cs typeface="Arial" charset="0"/>
            </a:endParaRPr>
          </a:p>
          <a:p>
            <a:r>
              <a:rPr lang="en-US" sz="1600" dirty="0">
                <a:latin typeface="Arial" charset="0"/>
                <a:ea typeface="Arial" charset="0"/>
                <a:cs typeface="Arial" charset="0"/>
              </a:rPr>
              <a:t>The rest of your text should be Ariel, size 16</a:t>
            </a:r>
          </a:p>
          <a:p>
            <a:endParaRPr lang="en-US" sz="1600" dirty="0">
              <a:latin typeface="Arial" charset="0"/>
              <a:ea typeface="Arial" charset="0"/>
              <a:cs typeface="Arial" charset="0"/>
            </a:endParaRPr>
          </a:p>
          <a:p>
            <a:r>
              <a:rPr lang="en-US" sz="1600" dirty="0">
                <a:latin typeface="Arial" charset="0"/>
                <a:ea typeface="Arial" charset="0"/>
                <a:cs typeface="Arial" charset="0"/>
              </a:rPr>
              <a:t>Bullet points should be used as below</a:t>
            </a:r>
          </a:p>
          <a:p>
            <a:pPr marL="285750" indent="-285750">
              <a:buFont typeface="Arial" charset="0"/>
              <a:buChar char="•"/>
            </a:pPr>
            <a:r>
              <a:rPr lang="en-US" sz="1600" dirty="0">
                <a:latin typeface="Arial" charset="0"/>
                <a:ea typeface="Arial" charset="0"/>
                <a:cs typeface="Arial" charset="0"/>
              </a:rPr>
              <a:t>Bullet </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r>
              <a:rPr lang="en-US" sz="1600" dirty="0">
                <a:latin typeface="Arial" charset="0"/>
                <a:ea typeface="Arial" charset="0"/>
                <a:cs typeface="Arial" charset="0"/>
              </a:rPr>
              <a:t>Bullet</a:t>
            </a:r>
          </a:p>
        </p:txBody>
      </p:sp>
      <p:sp>
        <p:nvSpPr>
          <p:cNvPr id="5" name="Text Placeholder 5"/>
          <p:cNvSpPr>
            <a:spLocks noGrp="1"/>
          </p:cNvSpPr>
          <p:nvPr>
            <p:ph type="body" sz="quarter" idx="13" hasCustomPrompt="1"/>
          </p:nvPr>
        </p:nvSpPr>
        <p:spPr>
          <a:xfrm>
            <a:off x="403225" y="503238"/>
            <a:ext cx="5819775"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Tree>
    <p:extLst>
      <p:ext uri="{BB962C8B-B14F-4D97-AF65-F5344CB8AC3E}">
        <p14:creationId xmlns:p14="http://schemas.microsoft.com/office/powerpoint/2010/main" val="69820687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l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3225" y="1762125"/>
            <a:ext cx="8329613" cy="4702175"/>
          </a:xfrm>
          <a:prstGeom prst="rect">
            <a:avLst/>
          </a:prstGeom>
        </p:spPr>
        <p:txBody>
          <a:bodyPr/>
          <a:lstStyle/>
          <a:p>
            <a:endParaRPr lang="en-US" dirty="0"/>
          </a:p>
        </p:txBody>
      </p:sp>
      <p:sp>
        <p:nvSpPr>
          <p:cNvPr id="3" name="Text Placeholder 5"/>
          <p:cNvSpPr>
            <a:spLocks noGrp="1"/>
          </p:cNvSpPr>
          <p:nvPr>
            <p:ph type="body" sz="quarter" idx="11" hasCustomPrompt="1"/>
          </p:nvPr>
        </p:nvSpPr>
        <p:spPr>
          <a:xfrm>
            <a:off x="403225" y="503238"/>
            <a:ext cx="5819775"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Tree>
    <p:extLst>
      <p:ext uri="{BB962C8B-B14F-4D97-AF65-F5344CB8AC3E}">
        <p14:creationId xmlns:p14="http://schemas.microsoft.com/office/powerpoint/2010/main" val="91235133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xt + Points">
    <p:spTree>
      <p:nvGrpSpPr>
        <p:cNvPr id="1" name=""/>
        <p:cNvGrpSpPr/>
        <p:nvPr/>
      </p:nvGrpSpPr>
      <p:grpSpPr>
        <a:xfrm>
          <a:off x="0" y="0"/>
          <a:ext cx="0" cy="0"/>
          <a:chOff x="0" y="0"/>
          <a:chExt cx="0" cy="0"/>
        </a:xfrm>
      </p:grpSpPr>
      <p:sp>
        <p:nvSpPr>
          <p:cNvPr id="2" name="AutoShape 8"/>
          <p:cNvSpPr>
            <a:spLocks/>
          </p:cNvSpPr>
          <p:nvPr userDrawn="1"/>
        </p:nvSpPr>
        <p:spPr bwMode="auto">
          <a:xfrm>
            <a:off x="4583584" y="1750873"/>
            <a:ext cx="1907689" cy="1907689"/>
          </a:xfrm>
          <a:custGeom>
            <a:avLst/>
            <a:gdLst>
              <a:gd name="T0" fmla="*/ 1428677 w 19679"/>
              <a:gd name="T1" fmla="*/ 1568220 h 19679"/>
              <a:gd name="T2" fmla="*/ 1428677 w 19679"/>
              <a:gd name="T3" fmla="*/ 1568220 h 19679"/>
              <a:gd name="T4" fmla="*/ 1428677 w 19679"/>
              <a:gd name="T5" fmla="*/ 1568220 h 19679"/>
              <a:gd name="T6" fmla="*/ 1428677 w 19679"/>
              <a:gd name="T7" fmla="*/ 1568220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tx1">
              <a:lumMod val="95000"/>
              <a:lumOff val="5000"/>
              <a:alpha val="81000"/>
            </a:schemeClr>
          </a:solidFill>
          <a:ln>
            <a:noFill/>
          </a:ln>
        </p:spPr>
        <p:txBody>
          <a:bodyPr lIns="0" tIns="0" rIns="0" bIns="0" anchor="ctr"/>
          <a:lstStyle>
            <a:lvl1pPr algn="ctr">
              <a:defRPr sz="5000">
                <a:solidFill>
                  <a:srgbClr val="000000"/>
                </a:solidFill>
                <a:latin typeface="Helvetica Light" charset="0"/>
                <a:ea typeface="MS PGothic" panose="020B0600070205080204" pitchFamily="34" charset="-128"/>
                <a:sym typeface="Helvetica Light" charset="0"/>
              </a:defRPr>
            </a:lvl1pPr>
            <a:lvl2pPr marL="742950" indent="-285750" algn="ctr">
              <a:defRPr sz="5000">
                <a:solidFill>
                  <a:srgbClr val="000000"/>
                </a:solidFill>
                <a:latin typeface="Helvetica Light" charset="0"/>
                <a:ea typeface="MS PGothic" panose="020B0600070205080204" pitchFamily="34" charset="-128"/>
                <a:sym typeface="Helvetica Light" charset="0"/>
              </a:defRPr>
            </a:lvl2pPr>
            <a:lvl3pPr marL="1143000" indent="-228600" algn="ctr">
              <a:defRPr sz="5000">
                <a:solidFill>
                  <a:srgbClr val="000000"/>
                </a:solidFill>
                <a:latin typeface="Helvetica Light" charset="0"/>
                <a:ea typeface="MS PGothic" panose="020B0600070205080204" pitchFamily="34" charset="-128"/>
                <a:sym typeface="Helvetica Light" charset="0"/>
              </a:defRPr>
            </a:lvl3pPr>
            <a:lvl4pPr marL="1600200" indent="-228600" algn="ctr">
              <a:defRPr sz="5000">
                <a:solidFill>
                  <a:srgbClr val="000000"/>
                </a:solidFill>
                <a:latin typeface="Helvetica Light" charset="0"/>
                <a:ea typeface="MS PGothic" panose="020B0600070205080204" pitchFamily="34" charset="-128"/>
                <a:sym typeface="Helvetica Light" charset="0"/>
              </a:defRPr>
            </a:lvl4pPr>
            <a:lvl5pPr marL="2057400" indent="-228600" algn="ctr">
              <a:defRPr sz="5000">
                <a:solidFill>
                  <a:srgbClr val="000000"/>
                </a:solidFill>
                <a:latin typeface="Helvetica Light" charset="0"/>
                <a:ea typeface="MS PGothic" panose="020B0600070205080204" pitchFamily="34" charset="-128"/>
                <a:sym typeface="Helvetica Light" charset="0"/>
              </a:defRPr>
            </a:lvl5pPr>
            <a:lvl6pPr marL="25146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20000"/>
              </a:lnSpc>
            </a:pPr>
            <a:endParaRPr lang="en-US" altLang="tr-TR" sz="2400" dirty="0">
              <a:solidFill>
                <a:srgbClr val="FFFFFF"/>
              </a:solidFill>
              <a:latin typeface="Arial" charset="0"/>
              <a:ea typeface="Arial" charset="0"/>
              <a:cs typeface="Arial" charset="0"/>
              <a:sym typeface="FontAwesome" pitchFamily="50" charset="0"/>
            </a:endParaRPr>
          </a:p>
        </p:txBody>
      </p:sp>
      <p:sp>
        <p:nvSpPr>
          <p:cNvPr id="3" name="AutoShape 9"/>
          <p:cNvSpPr>
            <a:spLocks/>
          </p:cNvSpPr>
          <p:nvPr userDrawn="1"/>
        </p:nvSpPr>
        <p:spPr bwMode="auto">
          <a:xfrm>
            <a:off x="5704828" y="3165373"/>
            <a:ext cx="1906629" cy="1907689"/>
          </a:xfrm>
          <a:custGeom>
            <a:avLst/>
            <a:gdLst>
              <a:gd name="T0" fmla="*/ 1427884 w 19679"/>
              <a:gd name="T1" fmla="*/ 1568220 h 19679"/>
              <a:gd name="T2" fmla="*/ 1427884 w 19679"/>
              <a:gd name="T3" fmla="*/ 1568220 h 19679"/>
              <a:gd name="T4" fmla="*/ 1427884 w 19679"/>
              <a:gd name="T5" fmla="*/ 1568220 h 19679"/>
              <a:gd name="T6" fmla="*/ 1427884 w 19679"/>
              <a:gd name="T7" fmla="*/ 1568220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bg2">
              <a:lumMod val="50000"/>
              <a:alpha val="81000"/>
            </a:schemeClr>
          </a:solidFill>
          <a:ln>
            <a:noFill/>
          </a:ln>
        </p:spPr>
        <p:txBody>
          <a:bodyPr lIns="50800" tIns="50800" rIns="50800" bIns="50800" anchor="ctr"/>
          <a:lstStyle>
            <a:lvl1pPr algn="ctr">
              <a:defRPr sz="5000">
                <a:solidFill>
                  <a:srgbClr val="000000"/>
                </a:solidFill>
                <a:latin typeface="Helvetica Light" charset="0"/>
                <a:ea typeface="MS PGothic" panose="020B0600070205080204" pitchFamily="34" charset="-128"/>
                <a:sym typeface="Helvetica Light" charset="0"/>
              </a:defRPr>
            </a:lvl1pPr>
            <a:lvl2pPr marL="742950" indent="-285750" algn="ctr">
              <a:defRPr sz="5000">
                <a:solidFill>
                  <a:srgbClr val="000000"/>
                </a:solidFill>
                <a:latin typeface="Helvetica Light" charset="0"/>
                <a:ea typeface="MS PGothic" panose="020B0600070205080204" pitchFamily="34" charset="-128"/>
                <a:sym typeface="Helvetica Light" charset="0"/>
              </a:defRPr>
            </a:lvl2pPr>
            <a:lvl3pPr marL="1143000" indent="-228600" algn="ctr">
              <a:defRPr sz="5000">
                <a:solidFill>
                  <a:srgbClr val="000000"/>
                </a:solidFill>
                <a:latin typeface="Helvetica Light" charset="0"/>
                <a:ea typeface="MS PGothic" panose="020B0600070205080204" pitchFamily="34" charset="-128"/>
                <a:sym typeface="Helvetica Light" charset="0"/>
              </a:defRPr>
            </a:lvl3pPr>
            <a:lvl4pPr marL="1600200" indent="-228600" algn="ctr">
              <a:defRPr sz="5000">
                <a:solidFill>
                  <a:srgbClr val="000000"/>
                </a:solidFill>
                <a:latin typeface="Helvetica Light" charset="0"/>
                <a:ea typeface="MS PGothic" panose="020B0600070205080204" pitchFamily="34" charset="-128"/>
                <a:sym typeface="Helvetica Light" charset="0"/>
              </a:defRPr>
            </a:lvl4pPr>
            <a:lvl5pPr marL="2057400" indent="-228600" algn="ctr">
              <a:defRPr sz="5000">
                <a:solidFill>
                  <a:srgbClr val="000000"/>
                </a:solidFill>
                <a:latin typeface="Helvetica Light" charset="0"/>
                <a:ea typeface="MS PGothic" panose="020B0600070205080204" pitchFamily="34" charset="-128"/>
                <a:sym typeface="Helvetica Light" charset="0"/>
              </a:defRPr>
            </a:lvl5pPr>
            <a:lvl6pPr marL="25146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20000"/>
              </a:lnSpc>
            </a:pPr>
            <a:endParaRPr lang="en-US" altLang="tr-TR" sz="1400" dirty="0">
              <a:latin typeface="Arial" charset="0"/>
              <a:ea typeface="Arial" charset="0"/>
              <a:cs typeface="Arial" charset="0"/>
            </a:endParaRPr>
          </a:p>
        </p:txBody>
      </p:sp>
      <p:sp>
        <p:nvSpPr>
          <p:cNvPr id="4" name="AutoShape 10"/>
          <p:cNvSpPr>
            <a:spLocks/>
          </p:cNvSpPr>
          <p:nvPr userDrawn="1"/>
        </p:nvSpPr>
        <p:spPr bwMode="auto">
          <a:xfrm>
            <a:off x="6825787" y="4597082"/>
            <a:ext cx="1907689" cy="1906629"/>
          </a:xfrm>
          <a:custGeom>
            <a:avLst/>
            <a:gdLst>
              <a:gd name="T0" fmla="*/ 1428677 w 19679"/>
              <a:gd name="T1" fmla="*/ 1567349 h 19679"/>
              <a:gd name="T2" fmla="*/ 1428677 w 19679"/>
              <a:gd name="T3" fmla="*/ 1567349 h 19679"/>
              <a:gd name="T4" fmla="*/ 1428677 w 19679"/>
              <a:gd name="T5" fmla="*/ 1567349 h 19679"/>
              <a:gd name="T6" fmla="*/ 1428677 w 19679"/>
              <a:gd name="T7" fmla="*/ 1567349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bg2">
              <a:lumMod val="90000"/>
              <a:alpha val="81000"/>
            </a:schemeClr>
          </a:solidFill>
          <a:ln>
            <a:noFill/>
          </a:ln>
        </p:spPr>
        <p:txBody>
          <a:bodyPr lIns="0" tIns="0" rIns="0" bIns="0" anchor="ctr"/>
          <a:lstStyle>
            <a:lvl1pPr algn="ctr">
              <a:defRPr sz="5000">
                <a:solidFill>
                  <a:srgbClr val="000000"/>
                </a:solidFill>
                <a:latin typeface="Helvetica Light" charset="0"/>
                <a:ea typeface="MS PGothic" panose="020B0600070205080204" pitchFamily="34" charset="-128"/>
                <a:sym typeface="Helvetica Light" charset="0"/>
              </a:defRPr>
            </a:lvl1pPr>
            <a:lvl2pPr marL="742950" indent="-285750" algn="ctr">
              <a:defRPr sz="5000">
                <a:solidFill>
                  <a:srgbClr val="000000"/>
                </a:solidFill>
                <a:latin typeface="Helvetica Light" charset="0"/>
                <a:ea typeface="MS PGothic" panose="020B0600070205080204" pitchFamily="34" charset="-128"/>
                <a:sym typeface="Helvetica Light" charset="0"/>
              </a:defRPr>
            </a:lvl2pPr>
            <a:lvl3pPr marL="1143000" indent="-228600" algn="ctr">
              <a:defRPr sz="5000">
                <a:solidFill>
                  <a:srgbClr val="000000"/>
                </a:solidFill>
                <a:latin typeface="Helvetica Light" charset="0"/>
                <a:ea typeface="MS PGothic" panose="020B0600070205080204" pitchFamily="34" charset="-128"/>
                <a:sym typeface="Helvetica Light" charset="0"/>
              </a:defRPr>
            </a:lvl3pPr>
            <a:lvl4pPr marL="1600200" indent="-228600" algn="ctr">
              <a:defRPr sz="5000">
                <a:solidFill>
                  <a:srgbClr val="000000"/>
                </a:solidFill>
                <a:latin typeface="Helvetica Light" charset="0"/>
                <a:ea typeface="MS PGothic" panose="020B0600070205080204" pitchFamily="34" charset="-128"/>
                <a:sym typeface="Helvetica Light" charset="0"/>
              </a:defRPr>
            </a:lvl4pPr>
            <a:lvl5pPr marL="2057400" indent="-228600" algn="ctr">
              <a:defRPr sz="5000">
                <a:solidFill>
                  <a:srgbClr val="000000"/>
                </a:solidFill>
                <a:latin typeface="Helvetica Light" charset="0"/>
                <a:ea typeface="MS PGothic" panose="020B0600070205080204" pitchFamily="34" charset="-128"/>
                <a:sym typeface="Helvetica Light" charset="0"/>
              </a:defRPr>
            </a:lvl5pPr>
            <a:lvl6pPr marL="25146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20000"/>
              </a:lnSpc>
            </a:pPr>
            <a:endParaRPr lang="en-US" altLang="tr-TR" sz="1400" dirty="0">
              <a:latin typeface="Arial" charset="0"/>
              <a:ea typeface="Arial" charset="0"/>
              <a:cs typeface="Arial" charset="0"/>
            </a:endParaRPr>
          </a:p>
        </p:txBody>
      </p:sp>
      <p:sp>
        <p:nvSpPr>
          <p:cNvPr id="5" name="Text Placeholder 10"/>
          <p:cNvSpPr>
            <a:spLocks noGrp="1"/>
          </p:cNvSpPr>
          <p:nvPr>
            <p:ph type="body" sz="quarter" idx="12" hasCustomPrompt="1"/>
          </p:nvPr>
        </p:nvSpPr>
        <p:spPr>
          <a:xfrm>
            <a:off x="339725" y="1762125"/>
            <a:ext cx="3971925" cy="4683125"/>
          </a:xfrm>
          <a:prstGeom prst="rect">
            <a:avLst/>
          </a:prstGeom>
        </p:spPr>
        <p:txBody>
          <a:bodyPr/>
          <a:lstStyle>
            <a:lvl1pPr marL="0" indent="0">
              <a:buFont typeface="Arial" charset="0"/>
              <a:buNone/>
              <a:defRPr sz="2800"/>
            </a:lvl1pPr>
          </a:lstStyle>
          <a:p>
            <a:r>
              <a:rPr lang="en-US" sz="2400" dirty="0">
                <a:latin typeface="Arial" charset="0"/>
                <a:ea typeface="Arial" charset="0"/>
                <a:cs typeface="Arial" charset="0"/>
              </a:rPr>
              <a:t>PLEASE DO NOT CHANGE THE SIZE OF THIS TEXT BOX</a:t>
            </a:r>
          </a:p>
          <a:p>
            <a:r>
              <a:rPr lang="en-US" sz="2400" dirty="0">
                <a:latin typeface="Arial" charset="0"/>
                <a:ea typeface="Arial" charset="0"/>
                <a:cs typeface="Arial" charset="0"/>
              </a:rPr>
              <a:t>Headings should be in Arial, size 24</a:t>
            </a:r>
            <a:endParaRPr lang="en-US" sz="1100" b="1" dirty="0">
              <a:latin typeface="Arial" charset="0"/>
              <a:ea typeface="Arial" charset="0"/>
              <a:cs typeface="Arial" charset="0"/>
            </a:endParaRPr>
          </a:p>
          <a:p>
            <a:r>
              <a:rPr lang="en-US" sz="1600" dirty="0">
                <a:latin typeface="Arial" charset="0"/>
                <a:ea typeface="Arial" charset="0"/>
                <a:cs typeface="Arial" charset="0"/>
              </a:rPr>
              <a:t>The rest of your text should be Ariel, size 16</a:t>
            </a:r>
          </a:p>
          <a:p>
            <a:endParaRPr lang="en-US" sz="1600" dirty="0">
              <a:latin typeface="Arial" charset="0"/>
              <a:ea typeface="Arial" charset="0"/>
              <a:cs typeface="Arial" charset="0"/>
            </a:endParaRPr>
          </a:p>
          <a:p>
            <a:r>
              <a:rPr lang="en-US" sz="1600" dirty="0">
                <a:latin typeface="Arial" charset="0"/>
                <a:ea typeface="Arial" charset="0"/>
                <a:cs typeface="Arial" charset="0"/>
              </a:rPr>
              <a:t>Bullet points should be used as below</a:t>
            </a:r>
          </a:p>
          <a:p>
            <a:pPr marL="285750" indent="-285750">
              <a:buFont typeface="Arial" charset="0"/>
              <a:buChar char="•"/>
            </a:pPr>
            <a:r>
              <a:rPr lang="en-US" sz="1600" dirty="0">
                <a:latin typeface="Arial" charset="0"/>
                <a:ea typeface="Arial" charset="0"/>
                <a:cs typeface="Arial" charset="0"/>
              </a:rPr>
              <a:t>Bullet </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r>
              <a:rPr lang="en-US" sz="1600" dirty="0">
                <a:latin typeface="Arial" charset="0"/>
                <a:ea typeface="Arial" charset="0"/>
                <a:cs typeface="Arial" charset="0"/>
              </a:rPr>
              <a:t>Bullet</a:t>
            </a:r>
          </a:p>
        </p:txBody>
      </p:sp>
      <p:sp>
        <p:nvSpPr>
          <p:cNvPr id="6" name="Text Placeholder 5"/>
          <p:cNvSpPr>
            <a:spLocks noGrp="1"/>
          </p:cNvSpPr>
          <p:nvPr>
            <p:ph type="body" sz="quarter" idx="11" hasCustomPrompt="1"/>
          </p:nvPr>
        </p:nvSpPr>
        <p:spPr>
          <a:xfrm>
            <a:off x="403225" y="503238"/>
            <a:ext cx="5819775"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
        <p:nvSpPr>
          <p:cNvPr id="8" name="Text Placeholder 7"/>
          <p:cNvSpPr>
            <a:spLocks noGrp="1"/>
          </p:cNvSpPr>
          <p:nvPr>
            <p:ph type="body" sz="quarter" idx="13" hasCustomPrompt="1"/>
          </p:nvPr>
        </p:nvSpPr>
        <p:spPr>
          <a:xfrm>
            <a:off x="4796725" y="2394488"/>
            <a:ext cx="1496125" cy="557940"/>
          </a:xfrm>
          <a:prstGeom prst="rect">
            <a:avLst/>
          </a:prstGeom>
          <a:ln>
            <a:noFill/>
          </a:ln>
        </p:spPr>
        <p:txBody>
          <a:bodyPr/>
          <a:lstStyle>
            <a:lvl1pPr marL="0" indent="0" algn="ctr">
              <a:buNone/>
              <a:defRPr sz="2000" baseline="0">
                <a:solidFill>
                  <a:schemeClr val="bg1"/>
                </a:solidFill>
              </a:defRPr>
            </a:lvl1pPr>
          </a:lstStyle>
          <a:p>
            <a:pPr lvl="0"/>
            <a:r>
              <a:rPr lang="en-US" dirty="0"/>
              <a:t>Point 1</a:t>
            </a:r>
          </a:p>
        </p:txBody>
      </p:sp>
      <p:sp>
        <p:nvSpPr>
          <p:cNvPr id="9" name="Text Placeholder 7"/>
          <p:cNvSpPr>
            <a:spLocks noGrp="1"/>
          </p:cNvSpPr>
          <p:nvPr>
            <p:ph type="body" sz="quarter" idx="14" hasCustomPrompt="1"/>
          </p:nvPr>
        </p:nvSpPr>
        <p:spPr>
          <a:xfrm>
            <a:off x="5910079" y="3840247"/>
            <a:ext cx="1496125" cy="557940"/>
          </a:xfrm>
          <a:prstGeom prst="rect">
            <a:avLst/>
          </a:prstGeom>
          <a:ln>
            <a:noFill/>
          </a:ln>
        </p:spPr>
        <p:txBody>
          <a:bodyPr/>
          <a:lstStyle>
            <a:lvl1pPr marL="0" indent="0" algn="ctr">
              <a:buNone/>
              <a:defRPr sz="2000" baseline="0">
                <a:solidFill>
                  <a:schemeClr val="bg1"/>
                </a:solidFill>
              </a:defRPr>
            </a:lvl1pPr>
          </a:lstStyle>
          <a:p>
            <a:pPr lvl="0"/>
            <a:r>
              <a:rPr lang="en-US" dirty="0"/>
              <a:t>Point 2</a:t>
            </a:r>
          </a:p>
        </p:txBody>
      </p:sp>
      <p:sp>
        <p:nvSpPr>
          <p:cNvPr id="10" name="Text Placeholder 7"/>
          <p:cNvSpPr>
            <a:spLocks noGrp="1"/>
          </p:cNvSpPr>
          <p:nvPr>
            <p:ph type="body" sz="quarter" idx="15" hasCustomPrompt="1"/>
          </p:nvPr>
        </p:nvSpPr>
        <p:spPr>
          <a:xfrm>
            <a:off x="7031568" y="5301000"/>
            <a:ext cx="1496125" cy="557940"/>
          </a:xfrm>
          <a:prstGeom prst="rect">
            <a:avLst/>
          </a:prstGeom>
          <a:ln>
            <a:noFill/>
          </a:ln>
        </p:spPr>
        <p:txBody>
          <a:bodyPr/>
          <a:lstStyle>
            <a:lvl1pPr marL="0" indent="0" algn="ctr">
              <a:buNone/>
              <a:defRPr sz="2000" baseline="0">
                <a:solidFill>
                  <a:schemeClr val="bg1"/>
                </a:solidFill>
              </a:defRPr>
            </a:lvl1pPr>
          </a:lstStyle>
          <a:p>
            <a:pPr lvl="0"/>
            <a:r>
              <a:rPr lang="en-US" dirty="0"/>
              <a:t>Point 3</a:t>
            </a:r>
          </a:p>
        </p:txBody>
      </p:sp>
    </p:spTree>
    <p:extLst>
      <p:ext uri="{BB962C8B-B14F-4D97-AF65-F5344CB8AC3E}">
        <p14:creationId xmlns:p14="http://schemas.microsoft.com/office/powerpoint/2010/main" val="8123234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1">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69818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814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3">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303035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0" y="0"/>
            <a:ext cx="9144000" cy="6464401"/>
          </a:xfrm>
          <a:prstGeom prst="rect">
            <a:avLst/>
          </a:prstGeom>
        </p:spPr>
      </p:pic>
    </p:spTree>
    <p:extLst>
      <p:ext uri="{BB962C8B-B14F-4D97-AF65-F5344CB8AC3E}">
        <p14:creationId xmlns:p14="http://schemas.microsoft.com/office/powerpoint/2010/main" val="578087358"/>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672" r:id="rId3"/>
    <p:sldLayoutId id="2147483661" r:id="rId4"/>
    <p:sldLayoutId id="2147483662" r:id="rId5"/>
    <p:sldLayoutId id="2147483673"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www.scie.org.uk/"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accommodation.leeds.ac.uk/" TargetMode="External"/><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socialworkengland.org.uk/" TargetMode="Externa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39725" y="1589315"/>
            <a:ext cx="7526338" cy="4855936"/>
          </a:xfrm>
        </p:spPr>
        <p:txBody>
          <a:bodyPr/>
          <a:lstStyle/>
          <a:p>
            <a:endParaRPr lang="en-GB" b="1" dirty="0">
              <a:latin typeface="Arial" charset="0"/>
              <a:ea typeface="Arial" charset="0"/>
              <a:cs typeface="Arial" charset="0"/>
            </a:endParaRPr>
          </a:p>
          <a:p>
            <a:endParaRPr lang="en-GB" sz="1600" dirty="0">
              <a:latin typeface="Arial" charset="0"/>
              <a:ea typeface="Arial" charset="0"/>
              <a:cs typeface="Arial" charset="0"/>
            </a:endParaRPr>
          </a:p>
        </p:txBody>
      </p:sp>
      <p:sp>
        <p:nvSpPr>
          <p:cNvPr id="16" name="Rectangle 15"/>
          <p:cNvSpPr/>
          <p:nvPr/>
        </p:nvSpPr>
        <p:spPr>
          <a:xfrm>
            <a:off x="2213992" y="4717477"/>
            <a:ext cx="6606480" cy="246221"/>
          </a:xfrm>
          <a:prstGeom prst="rect">
            <a:avLst/>
          </a:prstGeom>
        </p:spPr>
        <p:txBody>
          <a:bodyPr wrap="square">
            <a:spAutoFit/>
          </a:bodyPr>
          <a:lstStyle/>
          <a:p>
            <a:pPr marL="0" lvl="1" indent="-342900">
              <a:spcBef>
                <a:spcPct val="20000"/>
              </a:spcBef>
              <a:defRPr/>
            </a:pPr>
            <a:endParaRPr lang="en-GB" sz="1000" kern="0" dirty="0"/>
          </a:p>
        </p:txBody>
      </p:sp>
      <p:grpSp>
        <p:nvGrpSpPr>
          <p:cNvPr id="18" name="Group 17"/>
          <p:cNvGrpSpPr/>
          <p:nvPr/>
        </p:nvGrpSpPr>
        <p:grpSpPr>
          <a:xfrm>
            <a:off x="1132062" y="3972978"/>
            <a:ext cx="7288549" cy="1001944"/>
            <a:chOff x="1133156" y="1779883"/>
            <a:chExt cx="7759324" cy="1149542"/>
          </a:xfrm>
        </p:grpSpPr>
        <p:sp>
          <p:nvSpPr>
            <p:cNvPr id="19" name="Rectangle 18"/>
            <p:cNvSpPr/>
            <p:nvPr/>
          </p:nvSpPr>
          <p:spPr>
            <a:xfrm>
              <a:off x="2691228" y="1914604"/>
              <a:ext cx="6201252" cy="790980"/>
            </a:xfrm>
            <a:prstGeom prst="rect">
              <a:avLst/>
            </a:prstGeom>
          </p:spPr>
          <p:txBody>
            <a:bodyPr wrap="square">
              <a:spAutoFit/>
            </a:bodyPr>
            <a:lstStyle/>
            <a:p>
              <a:pPr marL="0" lvl="1" indent="-342900">
                <a:spcBef>
                  <a:spcPct val="20000"/>
                </a:spcBef>
                <a:defRPr/>
              </a:pPr>
              <a:r>
                <a:rPr lang="en-GB" sz="2800" kern="0" dirty="0">
                  <a:latin typeface="Arial" panose="020B0604020202020204" pitchFamily="34" charset="0"/>
                  <a:cs typeface="Arial" panose="020B0604020202020204" pitchFamily="34" charset="0"/>
                </a:rPr>
                <a:t>11</a:t>
              </a:r>
              <a:r>
                <a:rPr lang="en-GB" sz="2800" kern="0" baseline="30000" dirty="0">
                  <a:latin typeface="Arial" panose="020B0604020202020204" pitchFamily="34" charset="0"/>
                  <a:cs typeface="Arial" panose="020B0604020202020204" pitchFamily="34" charset="0"/>
                </a:rPr>
                <a:t>th</a:t>
              </a:r>
              <a:r>
                <a:rPr lang="en-GB" sz="2800" kern="0" dirty="0">
                  <a:latin typeface="Arial" panose="020B0604020202020204" pitchFamily="34" charset="0"/>
                  <a:cs typeface="Arial" panose="020B0604020202020204" pitchFamily="34" charset="0"/>
                </a:rPr>
                <a:t> in </a:t>
              </a:r>
              <a:r>
                <a:rPr lang="en-GB" sz="2400" kern="0" dirty="0">
                  <a:latin typeface="Arial" panose="020B0604020202020204" pitchFamily="34" charset="0"/>
                  <a:cs typeface="Arial" panose="020B0604020202020204" pitchFamily="34" charset="0"/>
                </a:rPr>
                <a:t>the</a:t>
              </a:r>
              <a:r>
                <a:rPr lang="en-GB" sz="2800" kern="0" dirty="0">
                  <a:latin typeface="Arial" panose="020B0604020202020204" pitchFamily="34" charset="0"/>
                  <a:cs typeface="Arial" panose="020B0604020202020204" pitchFamily="34" charset="0"/>
                </a:rPr>
                <a:t> UK for Social Work</a:t>
              </a:r>
            </a:p>
            <a:p>
              <a:pPr marL="0" lvl="1" indent="-342900">
                <a:spcBef>
                  <a:spcPct val="20000"/>
                </a:spcBef>
                <a:defRPr/>
              </a:pPr>
              <a:r>
                <a:rPr lang="en-GB" sz="900" kern="0" dirty="0">
                  <a:latin typeface="Arial" panose="020B0604020202020204" pitchFamily="34" charset="0"/>
                  <a:cs typeface="Arial" panose="020B0604020202020204" pitchFamily="34" charset="0"/>
                </a:rPr>
                <a:t>The Times &amp; Sunday Times league tables 2021</a:t>
              </a:r>
              <a:endParaRPr lang="en-GB" sz="900" kern="0" dirty="0"/>
            </a:p>
          </p:txBody>
        </p:sp>
        <p:pic>
          <p:nvPicPr>
            <p:cNvPr id="20" name="Picture 2" descr="Image result for qs logo 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3156" y="1779883"/>
              <a:ext cx="1226179" cy="1149542"/>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a:off x="-221297" y="1315712"/>
            <a:ext cx="9586594" cy="2431435"/>
          </a:xfrm>
          <a:prstGeom prst="rect">
            <a:avLst/>
          </a:prstGeom>
          <a:noFill/>
        </p:spPr>
        <p:txBody>
          <a:bodyPr wrap="square" rtlCol="0">
            <a:spAutoFit/>
          </a:bodyPr>
          <a:lstStyle/>
          <a:p>
            <a:pPr marL="342900" indent="-342900" algn="ctr">
              <a:defRPr/>
            </a:pPr>
            <a:r>
              <a:rPr lang="en-GB" sz="2800" b="1" kern="0" dirty="0">
                <a:solidFill>
                  <a:srgbClr val="FFC000"/>
                </a:solidFill>
                <a:latin typeface="Arial" panose="020B0604020202020204" pitchFamily="34" charset="0"/>
                <a:cs typeface="Arial" panose="020B0604020202020204" pitchFamily="34" charset="0"/>
              </a:rPr>
              <a:t>Welcome to the </a:t>
            </a:r>
          </a:p>
          <a:p>
            <a:pPr marL="342900" indent="-342900" algn="ctr">
              <a:defRPr/>
            </a:pPr>
            <a:r>
              <a:rPr lang="en-GB" sz="2800" b="1" kern="0" dirty="0">
                <a:solidFill>
                  <a:srgbClr val="FFC000"/>
                </a:solidFill>
                <a:latin typeface="Arial" panose="020B0604020202020204" pitchFamily="34" charset="0"/>
                <a:cs typeface="Arial" panose="020B0604020202020204" pitchFamily="34" charset="0"/>
              </a:rPr>
              <a:t>School of Healthcare</a:t>
            </a:r>
          </a:p>
          <a:p>
            <a:pPr marL="342900" indent="-342900" algn="ctr">
              <a:defRPr/>
            </a:pPr>
            <a:endParaRPr lang="en-GB" sz="2400" b="1" kern="0" dirty="0">
              <a:solidFill>
                <a:srgbClr val="FFC000"/>
              </a:solidFill>
              <a:latin typeface="Arial" panose="020B0604020202020204" pitchFamily="34" charset="0"/>
              <a:cs typeface="Arial" panose="020B0604020202020204" pitchFamily="34" charset="0"/>
            </a:endParaRPr>
          </a:p>
          <a:p>
            <a:pPr marL="342900" indent="-342900" algn="ctr">
              <a:defRPr/>
            </a:pPr>
            <a:r>
              <a:rPr lang="en-GB" sz="3600" b="1" kern="0" dirty="0">
                <a:solidFill>
                  <a:srgbClr val="FFC000"/>
                </a:solidFill>
                <a:latin typeface="Arial" panose="020B0604020202020204" pitchFamily="34" charset="0"/>
                <a:cs typeface="Arial" panose="020B0604020202020204" pitchFamily="34" charset="0"/>
              </a:rPr>
              <a:t>Social Work Pre-event preparation</a:t>
            </a:r>
          </a:p>
          <a:p>
            <a:endParaRPr lang="en-GB" sz="3200" dirty="0"/>
          </a:p>
        </p:txBody>
      </p:sp>
      <p:sp>
        <p:nvSpPr>
          <p:cNvPr id="8" name="Rectangle 7">
            <a:extLst>
              <a:ext uri="{FF2B5EF4-FFF2-40B4-BE49-F238E27FC236}">
                <a16:creationId xmlns:a16="http://schemas.microsoft.com/office/drawing/2014/main" id="{BF5166EA-6565-4A16-AAE7-8AC8D94B2CF3}"/>
              </a:ext>
            </a:extLst>
          </p:cNvPr>
          <p:cNvSpPr/>
          <p:nvPr/>
        </p:nvSpPr>
        <p:spPr>
          <a:xfrm>
            <a:off x="2595602" y="5205876"/>
            <a:ext cx="5105492" cy="997196"/>
          </a:xfrm>
          <a:prstGeom prst="rect">
            <a:avLst/>
          </a:prstGeom>
        </p:spPr>
        <p:txBody>
          <a:bodyPr wrap="square">
            <a:spAutoFit/>
          </a:bodyPr>
          <a:lstStyle/>
          <a:p>
            <a:pPr marL="0" lvl="1" indent="-342900">
              <a:spcBef>
                <a:spcPct val="20000"/>
              </a:spcBef>
              <a:defRPr/>
            </a:pPr>
            <a:r>
              <a:rPr lang="en-US" sz="2400" kern="0" dirty="0">
                <a:latin typeface="Arial" panose="020B0604020202020204" pitchFamily="34" charset="0"/>
                <a:cs typeface="Arial" panose="020B0604020202020204" pitchFamily="34" charset="0"/>
              </a:rPr>
              <a:t>5th in Yorkshire and the Humber for Social work</a:t>
            </a:r>
          </a:p>
          <a:p>
            <a:pPr marL="0" lvl="1" indent="-342900">
              <a:spcBef>
                <a:spcPct val="20000"/>
              </a:spcBef>
              <a:defRPr/>
            </a:pPr>
            <a:r>
              <a:rPr lang="en-US" sz="800" kern="0" dirty="0">
                <a:latin typeface="Arial" panose="020B0604020202020204" pitchFamily="34" charset="0"/>
                <a:cs typeface="Arial" panose="020B0604020202020204" pitchFamily="34" charset="0"/>
              </a:rPr>
              <a:t>The Complete University Guide 2022</a:t>
            </a:r>
            <a:endParaRPr lang="en-GB" sz="800" kern="0" dirty="0"/>
          </a:p>
        </p:txBody>
      </p:sp>
      <p:pic>
        <p:nvPicPr>
          <p:cNvPr id="3" name="Picture 2">
            <a:extLst>
              <a:ext uri="{FF2B5EF4-FFF2-40B4-BE49-F238E27FC236}">
                <a16:creationId xmlns:a16="http://schemas.microsoft.com/office/drawing/2014/main" id="{7906D64F-9364-425D-9789-6E9D6521E34D}"/>
              </a:ext>
            </a:extLst>
          </p:cNvPr>
          <p:cNvPicPr>
            <a:picLocks noChangeAspect="1"/>
          </p:cNvPicPr>
          <p:nvPr/>
        </p:nvPicPr>
        <p:blipFill rotWithShape="1">
          <a:blip r:embed="rId4"/>
          <a:srcRect l="9046" t="28972" r="7726" b="27993"/>
          <a:stretch/>
        </p:blipFill>
        <p:spPr>
          <a:xfrm>
            <a:off x="820307" y="5180876"/>
            <a:ext cx="1775295" cy="917920"/>
          </a:xfrm>
          <a:prstGeom prst="rect">
            <a:avLst/>
          </a:prstGeom>
        </p:spPr>
      </p:pic>
    </p:spTree>
    <p:extLst>
      <p:ext uri="{BB962C8B-B14F-4D97-AF65-F5344CB8AC3E}">
        <p14:creationId xmlns:p14="http://schemas.microsoft.com/office/powerpoint/2010/main" val="75315034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211429-3D80-714A-8D94-D25BD8241676}"/>
              </a:ext>
            </a:extLst>
          </p:cNvPr>
          <p:cNvSpPr>
            <a:spLocks noGrp="1"/>
          </p:cNvSpPr>
          <p:nvPr>
            <p:ph type="body" sz="quarter" idx="11"/>
          </p:nvPr>
        </p:nvSpPr>
        <p:spPr>
          <a:xfrm>
            <a:off x="571501" y="1418176"/>
            <a:ext cx="3971925" cy="4683125"/>
          </a:xfrm>
        </p:spPr>
        <p:txBody>
          <a:bodyPr/>
          <a:lstStyle/>
          <a:p>
            <a:r>
              <a:rPr lang="en-GB" sz="2400" b="1" dirty="0">
                <a:solidFill>
                  <a:srgbClr val="FFC000"/>
                </a:solidFill>
                <a:latin typeface="Arial" panose="020B0604020202020204" pitchFamily="34" charset="0"/>
                <a:cs typeface="Arial" panose="020B0604020202020204" pitchFamily="34" charset="0"/>
              </a:rPr>
              <a:t>Professional Capabilities framework</a:t>
            </a:r>
          </a:p>
          <a:p>
            <a:pPr>
              <a:lnSpc>
                <a:spcPct val="150000"/>
              </a:lnSpc>
              <a:spcBef>
                <a:spcPct val="0"/>
              </a:spcBef>
            </a:pPr>
            <a:endParaRPr lang="en-GB" sz="1200" dirty="0">
              <a:latin typeface="Arial" charset="0"/>
              <a:cs typeface="Arial" charset="0"/>
            </a:endParaRPr>
          </a:p>
          <a:p>
            <a:pPr marL="285750" indent="-285750">
              <a:lnSpc>
                <a:spcPct val="150000"/>
              </a:lnSpc>
              <a:spcBef>
                <a:spcPct val="0"/>
              </a:spcBef>
              <a:buFont typeface="Arial" panose="020B0604020202020204" pitchFamily="34" charset="0"/>
              <a:buChar char="•"/>
            </a:pPr>
            <a:r>
              <a:rPr lang="en-GB" sz="1400" dirty="0">
                <a:latin typeface="Arial" charset="0"/>
                <a:cs typeface="Arial" charset="0"/>
              </a:rPr>
              <a:t>Professional training for social work/Social Work England.</a:t>
            </a:r>
          </a:p>
          <a:p>
            <a:pPr marL="285750" indent="-285750">
              <a:lnSpc>
                <a:spcPct val="150000"/>
              </a:lnSpc>
              <a:spcBef>
                <a:spcPct val="0"/>
              </a:spcBef>
              <a:buFont typeface="Arial" panose="020B0604020202020204" pitchFamily="34" charset="0"/>
              <a:buChar char="•"/>
            </a:pPr>
            <a:endParaRPr lang="en-GB" sz="1400" dirty="0">
              <a:latin typeface="Arial" charset="0"/>
              <a:cs typeface="Arial" charset="0"/>
            </a:endParaRPr>
          </a:p>
          <a:p>
            <a:pPr marL="285750" indent="-285750">
              <a:lnSpc>
                <a:spcPct val="150000"/>
              </a:lnSpc>
              <a:spcBef>
                <a:spcPct val="0"/>
              </a:spcBef>
              <a:buFont typeface="Arial" panose="020B0604020202020204" pitchFamily="34" charset="0"/>
              <a:buChar char="•"/>
            </a:pPr>
            <a:r>
              <a:rPr lang="en-GB" sz="1400" dirty="0">
                <a:latin typeface="Arial" charset="0"/>
                <a:cs typeface="Arial" charset="0"/>
              </a:rPr>
              <a:t>Common induction standards/skills for care.</a:t>
            </a:r>
          </a:p>
          <a:p>
            <a:endParaRPr lang="en-US" sz="1200" dirty="0"/>
          </a:p>
        </p:txBody>
      </p:sp>
      <p:pic>
        <p:nvPicPr>
          <p:cNvPr id="8" name="Picture 7" descr="A group of people sitting on a couch&#10;&#10;Description automatically generated with medium confidence">
            <a:extLst>
              <a:ext uri="{FF2B5EF4-FFF2-40B4-BE49-F238E27FC236}">
                <a16:creationId xmlns:a16="http://schemas.microsoft.com/office/drawing/2014/main" id="{267CD0A1-AD3B-465F-9594-CB4679D97DF8}"/>
              </a:ext>
            </a:extLst>
          </p:cNvPr>
          <p:cNvPicPr>
            <a:picLocks noChangeAspect="1"/>
          </p:cNvPicPr>
          <p:nvPr/>
        </p:nvPicPr>
        <p:blipFill>
          <a:blip r:embed="rId2"/>
          <a:stretch>
            <a:fillRect/>
          </a:stretch>
        </p:blipFill>
        <p:spPr>
          <a:xfrm>
            <a:off x="4731391" y="1418176"/>
            <a:ext cx="3905468" cy="4997907"/>
          </a:xfrm>
          <a:prstGeom prst="rect">
            <a:avLst/>
          </a:prstGeom>
        </p:spPr>
      </p:pic>
    </p:spTree>
    <p:extLst>
      <p:ext uri="{BB962C8B-B14F-4D97-AF65-F5344CB8AC3E}">
        <p14:creationId xmlns:p14="http://schemas.microsoft.com/office/powerpoint/2010/main" val="331434625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211429-3D80-714A-8D94-D25BD8241676}"/>
              </a:ext>
            </a:extLst>
          </p:cNvPr>
          <p:cNvSpPr>
            <a:spLocks noGrp="1"/>
          </p:cNvSpPr>
          <p:nvPr>
            <p:ph type="body" sz="quarter" idx="11"/>
          </p:nvPr>
        </p:nvSpPr>
        <p:spPr>
          <a:xfrm>
            <a:off x="490727" y="1351065"/>
            <a:ext cx="3971925" cy="4683125"/>
          </a:xfrm>
        </p:spPr>
        <p:txBody>
          <a:bodyPr/>
          <a:lstStyle/>
          <a:p>
            <a:r>
              <a:rPr lang="en-GB" sz="2400" b="1" dirty="0">
                <a:solidFill>
                  <a:srgbClr val="FFC000"/>
                </a:solidFill>
                <a:latin typeface="Arial" panose="020B0604020202020204" pitchFamily="34" charset="0"/>
                <a:cs typeface="Arial" panose="020B0604020202020204" pitchFamily="34" charset="0"/>
              </a:rPr>
              <a:t>Professional regulation</a:t>
            </a:r>
          </a:p>
          <a:p>
            <a:pPr marL="285750" indent="-285750">
              <a:lnSpc>
                <a:spcPct val="150000"/>
              </a:lnSpc>
              <a:buFont typeface="Arial" panose="020B0604020202020204" pitchFamily="34" charset="0"/>
              <a:buChar char="•"/>
            </a:pPr>
            <a:r>
              <a:rPr lang="en-GB" sz="1400" dirty="0">
                <a:latin typeface="Arial" charset="0"/>
                <a:cs typeface="Arial" charset="0"/>
              </a:rPr>
              <a:t>Health Professionals Council (from 2012).</a:t>
            </a:r>
          </a:p>
          <a:p>
            <a:pPr marL="285750" indent="-285750">
              <a:lnSpc>
                <a:spcPct val="150000"/>
              </a:lnSpc>
              <a:buFont typeface="Arial" panose="020B0604020202020204" pitchFamily="34" charset="0"/>
              <a:buChar char="•"/>
            </a:pPr>
            <a:r>
              <a:rPr lang="en-GB" sz="1400" dirty="0">
                <a:latin typeface="Arial" charset="0"/>
                <a:cs typeface="Arial" charset="0"/>
              </a:rPr>
              <a:t>Health and Care Professionals Council.</a:t>
            </a:r>
          </a:p>
          <a:p>
            <a:pPr marL="285750" indent="-285750">
              <a:lnSpc>
                <a:spcPct val="150000"/>
              </a:lnSpc>
              <a:buFont typeface="Arial" panose="020B0604020202020204" pitchFamily="34" charset="0"/>
              <a:buChar char="•"/>
            </a:pPr>
            <a:r>
              <a:rPr lang="en-GB" sz="1400" dirty="0">
                <a:latin typeface="Arial" charset="0"/>
                <a:cs typeface="Arial" charset="0"/>
              </a:rPr>
              <a:t>Regulation is necessary to protect service users and to maintain professional standards.</a:t>
            </a:r>
          </a:p>
          <a:p>
            <a:endParaRPr lang="en-US" sz="1200" dirty="0"/>
          </a:p>
        </p:txBody>
      </p:sp>
      <p:pic>
        <p:nvPicPr>
          <p:cNvPr id="8" name="Picture 7" descr="A picture containing person, outdoor, crowd&#10;&#10;Description automatically generated">
            <a:extLst>
              <a:ext uri="{FF2B5EF4-FFF2-40B4-BE49-F238E27FC236}">
                <a16:creationId xmlns:a16="http://schemas.microsoft.com/office/drawing/2014/main" id="{AD6B6D43-8AB8-4EF6-8470-B69029F2A98D}"/>
              </a:ext>
            </a:extLst>
          </p:cNvPr>
          <p:cNvPicPr>
            <a:picLocks noChangeAspect="1"/>
          </p:cNvPicPr>
          <p:nvPr/>
        </p:nvPicPr>
        <p:blipFill>
          <a:blip r:embed="rId2"/>
          <a:stretch>
            <a:fillRect/>
          </a:stretch>
        </p:blipFill>
        <p:spPr>
          <a:xfrm>
            <a:off x="4819988" y="1578863"/>
            <a:ext cx="3736794" cy="4683125"/>
          </a:xfrm>
          <a:prstGeom prst="rect">
            <a:avLst/>
          </a:prstGeom>
        </p:spPr>
      </p:pic>
    </p:spTree>
    <p:extLst>
      <p:ext uri="{BB962C8B-B14F-4D97-AF65-F5344CB8AC3E}">
        <p14:creationId xmlns:p14="http://schemas.microsoft.com/office/powerpoint/2010/main" val="336924476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211429-3D80-714A-8D94-D25BD8241676}"/>
              </a:ext>
            </a:extLst>
          </p:cNvPr>
          <p:cNvSpPr>
            <a:spLocks noGrp="1"/>
          </p:cNvSpPr>
          <p:nvPr>
            <p:ph type="body" sz="quarter" idx="11"/>
          </p:nvPr>
        </p:nvSpPr>
        <p:spPr>
          <a:xfrm>
            <a:off x="515892" y="1402534"/>
            <a:ext cx="3971925" cy="4683125"/>
          </a:xfrm>
        </p:spPr>
        <p:txBody>
          <a:bodyPr/>
          <a:lstStyle/>
          <a:p>
            <a:r>
              <a:rPr lang="en-GB" sz="2400" b="1" dirty="0">
                <a:solidFill>
                  <a:srgbClr val="FFC000"/>
                </a:solidFill>
                <a:latin typeface="Arial" panose="020B0604020202020204" pitchFamily="34" charset="0"/>
                <a:cs typeface="Arial" panose="020B0604020202020204" pitchFamily="34" charset="0"/>
              </a:rPr>
              <a:t>Social care institute for excellence</a:t>
            </a:r>
          </a:p>
          <a:p>
            <a:endParaRPr lang="en-GB" sz="1400" dirty="0">
              <a:latin typeface="Arial" charset="0"/>
              <a:cs typeface="Arial" charset="0"/>
            </a:endParaRPr>
          </a:p>
          <a:p>
            <a:r>
              <a:rPr lang="en-GB" sz="1400" dirty="0">
                <a:latin typeface="Arial" charset="0"/>
                <a:cs typeface="Arial" charset="0"/>
              </a:rPr>
              <a:t>We gather and analyse knowledge about what works and translate that knowledge into practical resources, learning materials and services.</a:t>
            </a:r>
          </a:p>
          <a:p>
            <a:r>
              <a:rPr lang="en-GB" sz="1400" dirty="0">
                <a:latin typeface="Arial" charset="0"/>
                <a:cs typeface="Arial" charset="0"/>
              </a:rPr>
              <a:t>This helps to improve the knowledge and skills of those working in care services. This includes managers, frontline staff, people and their families who use these services also use our resources.</a:t>
            </a:r>
          </a:p>
          <a:p>
            <a:r>
              <a:rPr lang="en-GB" sz="1400" dirty="0">
                <a:latin typeface="Arial" charset="0"/>
                <a:cs typeface="Arial" charset="0"/>
                <a:hlinkClick r:id="rId2"/>
              </a:rPr>
              <a:t>http://www.scie.org.uk</a:t>
            </a:r>
            <a:endParaRPr lang="en-GB" sz="1400" dirty="0">
              <a:latin typeface="Arial" charset="0"/>
              <a:cs typeface="Arial" charset="0"/>
            </a:endParaRPr>
          </a:p>
          <a:p>
            <a:endParaRPr lang="en-GB" sz="1400" dirty="0">
              <a:latin typeface="Arial" charset="0"/>
              <a:cs typeface="Arial" charset="0"/>
            </a:endParaRPr>
          </a:p>
          <a:p>
            <a:endParaRPr lang="en-US" sz="1200" dirty="0"/>
          </a:p>
        </p:txBody>
      </p:sp>
      <p:pic>
        <p:nvPicPr>
          <p:cNvPr id="8" name="Picture 7" descr="A group of people standing around a table&#10;&#10;Description automatically generated with medium confidence">
            <a:extLst>
              <a:ext uri="{FF2B5EF4-FFF2-40B4-BE49-F238E27FC236}">
                <a16:creationId xmlns:a16="http://schemas.microsoft.com/office/drawing/2014/main" id="{169F2833-0056-455E-BCF0-AB4D07785CE4}"/>
              </a:ext>
            </a:extLst>
          </p:cNvPr>
          <p:cNvPicPr>
            <a:picLocks noChangeAspect="1"/>
          </p:cNvPicPr>
          <p:nvPr/>
        </p:nvPicPr>
        <p:blipFill>
          <a:blip r:embed="rId3"/>
          <a:stretch>
            <a:fillRect/>
          </a:stretch>
        </p:blipFill>
        <p:spPr>
          <a:xfrm>
            <a:off x="4732624" y="1545249"/>
            <a:ext cx="3706787" cy="4540410"/>
          </a:xfrm>
          <a:prstGeom prst="rect">
            <a:avLst/>
          </a:prstGeom>
        </p:spPr>
      </p:pic>
    </p:spTree>
    <p:extLst>
      <p:ext uri="{BB962C8B-B14F-4D97-AF65-F5344CB8AC3E}">
        <p14:creationId xmlns:p14="http://schemas.microsoft.com/office/powerpoint/2010/main" val="311729091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211429-3D80-714A-8D94-D25BD8241676}"/>
              </a:ext>
            </a:extLst>
          </p:cNvPr>
          <p:cNvSpPr>
            <a:spLocks noGrp="1"/>
          </p:cNvSpPr>
          <p:nvPr>
            <p:ph type="body" sz="quarter" idx="11"/>
          </p:nvPr>
        </p:nvSpPr>
        <p:spPr>
          <a:xfrm>
            <a:off x="540703" y="1310345"/>
            <a:ext cx="3988435" cy="4818832"/>
          </a:xfrm>
        </p:spPr>
        <p:txBody>
          <a:bodyPr/>
          <a:lstStyle/>
          <a:p>
            <a:r>
              <a:rPr lang="en-GB" sz="2400" b="1" dirty="0">
                <a:solidFill>
                  <a:srgbClr val="FFC000"/>
                </a:solidFill>
                <a:latin typeface="Arial" panose="020B0604020202020204" pitchFamily="34" charset="0"/>
                <a:cs typeface="Arial" panose="020B0604020202020204" pitchFamily="34" charset="0"/>
              </a:rPr>
              <a:t>Assessment</a:t>
            </a:r>
            <a:r>
              <a:rPr lang="en-GB" b="1" dirty="0">
                <a:solidFill>
                  <a:srgbClr val="FFC000"/>
                </a:solidFill>
                <a:latin typeface="Arial" panose="020B0604020202020204" pitchFamily="34" charset="0"/>
                <a:cs typeface="Arial" panose="020B0604020202020204" pitchFamily="34" charset="0"/>
              </a:rPr>
              <a:t> </a:t>
            </a:r>
            <a:r>
              <a:rPr lang="en-GB" sz="2400" b="1" dirty="0">
                <a:solidFill>
                  <a:srgbClr val="FFC000"/>
                </a:solidFill>
                <a:latin typeface="Arial" panose="020B0604020202020204" pitchFamily="34" charset="0"/>
                <a:cs typeface="Arial" panose="020B0604020202020204" pitchFamily="34" charset="0"/>
              </a:rPr>
              <a:t>(formative and summative)</a:t>
            </a:r>
          </a:p>
          <a:p>
            <a:pPr marL="285750" indent="-285750">
              <a:lnSpc>
                <a:spcPct val="150000"/>
              </a:lnSpc>
              <a:buFont typeface="Arial" panose="020B0604020202020204" pitchFamily="34" charset="0"/>
              <a:buChar char="•"/>
            </a:pPr>
            <a:r>
              <a:rPr lang="en-GB" sz="1400" dirty="0">
                <a:latin typeface="Arial" charset="0"/>
                <a:cs typeface="Arial" charset="0"/>
              </a:rPr>
              <a:t>Variety</a:t>
            </a:r>
          </a:p>
          <a:p>
            <a:pPr marL="285750" indent="-285750">
              <a:lnSpc>
                <a:spcPct val="150000"/>
              </a:lnSpc>
              <a:buFont typeface="Arial" panose="020B0604020202020204" pitchFamily="34" charset="0"/>
              <a:buChar char="•"/>
            </a:pPr>
            <a:r>
              <a:rPr lang="en-GB" sz="1400" dirty="0">
                <a:latin typeface="Arial" charset="0"/>
                <a:cs typeface="Arial" charset="0"/>
              </a:rPr>
              <a:t>Assignments</a:t>
            </a:r>
          </a:p>
          <a:p>
            <a:pPr marL="285750" indent="-285750">
              <a:lnSpc>
                <a:spcPct val="150000"/>
              </a:lnSpc>
              <a:buFont typeface="Arial" panose="020B0604020202020204" pitchFamily="34" charset="0"/>
              <a:buChar char="•"/>
            </a:pPr>
            <a:r>
              <a:rPr lang="en-GB" sz="1400" dirty="0">
                <a:latin typeface="Arial" charset="0"/>
                <a:cs typeface="Arial" charset="0"/>
              </a:rPr>
              <a:t>Exams</a:t>
            </a:r>
          </a:p>
          <a:p>
            <a:pPr marL="285750" indent="-285750">
              <a:lnSpc>
                <a:spcPct val="150000"/>
              </a:lnSpc>
              <a:buFont typeface="Arial" panose="020B0604020202020204" pitchFamily="34" charset="0"/>
              <a:buChar char="•"/>
            </a:pPr>
            <a:r>
              <a:rPr lang="en-GB" sz="1400" dirty="0">
                <a:latin typeface="Arial" charset="0"/>
                <a:cs typeface="Arial" charset="0"/>
              </a:rPr>
              <a:t>Presentations</a:t>
            </a:r>
          </a:p>
          <a:p>
            <a:pPr marL="285750" indent="-285750">
              <a:lnSpc>
                <a:spcPct val="150000"/>
              </a:lnSpc>
              <a:buFont typeface="Arial" panose="020B0604020202020204" pitchFamily="34" charset="0"/>
              <a:buChar char="•"/>
            </a:pPr>
            <a:r>
              <a:rPr lang="en-GB" sz="1400" dirty="0">
                <a:latin typeface="Arial" charset="0"/>
                <a:cs typeface="Arial" charset="0"/>
              </a:rPr>
              <a:t>Role plays</a:t>
            </a:r>
          </a:p>
          <a:p>
            <a:pPr marL="285750" indent="-285750">
              <a:lnSpc>
                <a:spcPct val="150000"/>
              </a:lnSpc>
              <a:buFont typeface="Arial" panose="020B0604020202020204" pitchFamily="34" charset="0"/>
              <a:buChar char="•"/>
            </a:pPr>
            <a:r>
              <a:rPr lang="en-GB" sz="1400" dirty="0">
                <a:latin typeface="Arial" charset="0"/>
                <a:cs typeface="Arial" charset="0"/>
              </a:rPr>
              <a:t>Dissertation (year 3).</a:t>
            </a:r>
          </a:p>
          <a:p>
            <a:endParaRPr lang="en-US" sz="1200" dirty="0"/>
          </a:p>
        </p:txBody>
      </p:sp>
      <p:pic>
        <p:nvPicPr>
          <p:cNvPr id="6" name="Picture 5" descr="A picture containing text, desk&#10;&#10;Description automatically generated">
            <a:extLst>
              <a:ext uri="{FF2B5EF4-FFF2-40B4-BE49-F238E27FC236}">
                <a16:creationId xmlns:a16="http://schemas.microsoft.com/office/drawing/2014/main" id="{F287139F-AEC8-4741-81BA-B3D956C3FC97}"/>
              </a:ext>
            </a:extLst>
          </p:cNvPr>
          <p:cNvPicPr>
            <a:picLocks noChangeAspect="1"/>
          </p:cNvPicPr>
          <p:nvPr/>
        </p:nvPicPr>
        <p:blipFill>
          <a:blip r:embed="rId2"/>
          <a:stretch>
            <a:fillRect/>
          </a:stretch>
        </p:blipFill>
        <p:spPr>
          <a:xfrm>
            <a:off x="4614864" y="1452958"/>
            <a:ext cx="3773350" cy="4833280"/>
          </a:xfrm>
          <a:prstGeom prst="rect">
            <a:avLst/>
          </a:prstGeom>
        </p:spPr>
      </p:pic>
    </p:spTree>
    <p:extLst>
      <p:ext uri="{BB962C8B-B14F-4D97-AF65-F5344CB8AC3E}">
        <p14:creationId xmlns:p14="http://schemas.microsoft.com/office/powerpoint/2010/main" val="199288550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211429-3D80-714A-8D94-D25BD8241676}"/>
              </a:ext>
            </a:extLst>
          </p:cNvPr>
          <p:cNvSpPr>
            <a:spLocks noGrp="1"/>
          </p:cNvSpPr>
          <p:nvPr>
            <p:ph type="body" sz="quarter" idx="11"/>
          </p:nvPr>
        </p:nvSpPr>
        <p:spPr>
          <a:xfrm>
            <a:off x="571501" y="1317509"/>
            <a:ext cx="3539105" cy="4683125"/>
          </a:xfrm>
        </p:spPr>
        <p:txBody>
          <a:bodyPr/>
          <a:lstStyle/>
          <a:p>
            <a:r>
              <a:rPr lang="en-GB" sz="2400" b="1" dirty="0">
                <a:solidFill>
                  <a:srgbClr val="FFC000"/>
                </a:solidFill>
                <a:latin typeface="Arial" panose="020B0604020202020204" pitchFamily="34" charset="0"/>
                <a:cs typeface="Arial" panose="020B0604020202020204" pitchFamily="34" charset="0"/>
              </a:rPr>
              <a:t>Placements</a:t>
            </a:r>
          </a:p>
          <a:p>
            <a:pPr marL="285750" indent="-285750">
              <a:lnSpc>
                <a:spcPct val="100000"/>
              </a:lnSpc>
              <a:buFont typeface="Arial" panose="020B0604020202020204" pitchFamily="34" charset="0"/>
              <a:buChar char="•"/>
            </a:pPr>
            <a:r>
              <a:rPr lang="en-GB" sz="1400" dirty="0">
                <a:latin typeface="Arial" charset="0"/>
                <a:cs typeface="Arial" charset="0"/>
              </a:rPr>
              <a:t>The duration of placements and preparation for placements is changing to 170 days.</a:t>
            </a:r>
          </a:p>
          <a:p>
            <a:pPr marL="285750" indent="-285750">
              <a:lnSpc>
                <a:spcPct val="100000"/>
              </a:lnSpc>
              <a:buFont typeface="Arial" panose="020B0604020202020204" pitchFamily="34" charset="0"/>
              <a:buChar char="•"/>
            </a:pPr>
            <a:r>
              <a:rPr lang="en-GB" sz="1400" dirty="0">
                <a:latin typeface="Arial" charset="0"/>
                <a:cs typeface="Arial" charset="0"/>
              </a:rPr>
              <a:t>Depending upon the new partnership arrangements there are likely to be 2 statutory placements: 70 days in year 2 and 100 days in year 3.</a:t>
            </a:r>
          </a:p>
          <a:p>
            <a:pPr marL="285750" indent="-285750">
              <a:lnSpc>
                <a:spcPct val="100000"/>
              </a:lnSpc>
              <a:buFont typeface="Arial" panose="020B0604020202020204" pitchFamily="34" charset="0"/>
              <a:buChar char="•"/>
            </a:pPr>
            <a:r>
              <a:rPr lang="en-GB" sz="1400" dirty="0">
                <a:latin typeface="Arial" charset="0"/>
                <a:cs typeface="Arial" charset="0"/>
              </a:rPr>
              <a:t>Teaching partnerships with Leeds and Wakefield.</a:t>
            </a:r>
          </a:p>
          <a:p>
            <a:pPr marL="285750" indent="-285750">
              <a:lnSpc>
                <a:spcPct val="100000"/>
              </a:lnSpc>
              <a:buFont typeface="Arial" panose="020B0604020202020204" pitchFamily="34" charset="0"/>
              <a:buChar char="•"/>
            </a:pPr>
            <a:r>
              <a:rPr lang="en-GB" sz="1400" dirty="0">
                <a:latin typeface="Arial" charset="0"/>
                <a:cs typeface="Arial" charset="0"/>
              </a:rPr>
              <a:t>Cost of travel to/from placement.</a:t>
            </a:r>
          </a:p>
          <a:p>
            <a:endParaRPr lang="en-US" sz="1200" dirty="0"/>
          </a:p>
        </p:txBody>
      </p:sp>
      <p:pic>
        <p:nvPicPr>
          <p:cNvPr id="8" name="Picture 7" descr="A group of people sitting in a room with chairs and tables&#10;&#10;Description automatically generated with low confidence">
            <a:extLst>
              <a:ext uri="{FF2B5EF4-FFF2-40B4-BE49-F238E27FC236}">
                <a16:creationId xmlns:a16="http://schemas.microsoft.com/office/drawing/2014/main" id="{FEAEBF6E-57A7-44B6-BC71-753EACCAF8DF}"/>
              </a:ext>
            </a:extLst>
          </p:cNvPr>
          <p:cNvPicPr>
            <a:picLocks noChangeAspect="1"/>
          </p:cNvPicPr>
          <p:nvPr/>
        </p:nvPicPr>
        <p:blipFill>
          <a:blip r:embed="rId2"/>
          <a:stretch>
            <a:fillRect/>
          </a:stretch>
        </p:blipFill>
        <p:spPr>
          <a:xfrm>
            <a:off x="4502834" y="1426565"/>
            <a:ext cx="4061277" cy="4949941"/>
          </a:xfrm>
          <a:prstGeom prst="rect">
            <a:avLst/>
          </a:prstGeom>
        </p:spPr>
      </p:pic>
    </p:spTree>
    <p:extLst>
      <p:ext uri="{BB962C8B-B14F-4D97-AF65-F5344CB8AC3E}">
        <p14:creationId xmlns:p14="http://schemas.microsoft.com/office/powerpoint/2010/main" val="176489127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211429-3D80-714A-8D94-D25BD8241676}"/>
              </a:ext>
            </a:extLst>
          </p:cNvPr>
          <p:cNvSpPr>
            <a:spLocks noGrp="1"/>
          </p:cNvSpPr>
          <p:nvPr>
            <p:ph type="body" sz="quarter" idx="11"/>
          </p:nvPr>
        </p:nvSpPr>
        <p:spPr>
          <a:xfrm>
            <a:off x="511728" y="1332014"/>
            <a:ext cx="3587081" cy="4683125"/>
          </a:xfrm>
        </p:spPr>
        <p:txBody>
          <a:bodyPr/>
          <a:lstStyle/>
          <a:p>
            <a:r>
              <a:rPr lang="en-GB" sz="2400" b="1" dirty="0">
                <a:solidFill>
                  <a:srgbClr val="FFC000"/>
                </a:solidFill>
                <a:latin typeface="Arial" panose="020B0604020202020204" pitchFamily="34" charset="0"/>
                <a:cs typeface="Arial" panose="020B0604020202020204" pitchFamily="34" charset="0"/>
              </a:rPr>
              <a:t>Can you drive?</a:t>
            </a:r>
          </a:p>
          <a:p>
            <a:r>
              <a:rPr lang="en-GB" sz="1400" dirty="0">
                <a:latin typeface="Arial" panose="020B0604020202020204" pitchFamily="34" charset="0"/>
                <a:cs typeface="Arial" panose="020B0604020202020204" pitchFamily="34" charset="0"/>
              </a:rPr>
              <a:t>In most statutory placements it is essential to have a car.</a:t>
            </a:r>
          </a:p>
          <a:p>
            <a:endParaRPr lang="en-US" sz="1200" dirty="0"/>
          </a:p>
        </p:txBody>
      </p:sp>
      <p:pic>
        <p:nvPicPr>
          <p:cNvPr id="7" name="Picture 6" descr="A red car on a sandy surface&#10;&#10;Description automatically generated with low confidence">
            <a:extLst>
              <a:ext uri="{FF2B5EF4-FFF2-40B4-BE49-F238E27FC236}">
                <a16:creationId xmlns:a16="http://schemas.microsoft.com/office/drawing/2014/main" id="{6EA49360-AE96-45B7-8942-A2CE52EBFACD}"/>
              </a:ext>
            </a:extLst>
          </p:cNvPr>
          <p:cNvPicPr>
            <a:picLocks noChangeAspect="1"/>
          </p:cNvPicPr>
          <p:nvPr/>
        </p:nvPicPr>
        <p:blipFill>
          <a:blip r:embed="rId2"/>
          <a:stretch>
            <a:fillRect/>
          </a:stretch>
        </p:blipFill>
        <p:spPr>
          <a:xfrm>
            <a:off x="4278385" y="1557654"/>
            <a:ext cx="4082161" cy="4591388"/>
          </a:xfrm>
          <a:prstGeom prst="rect">
            <a:avLst/>
          </a:prstGeom>
        </p:spPr>
      </p:pic>
    </p:spTree>
    <p:extLst>
      <p:ext uri="{BB962C8B-B14F-4D97-AF65-F5344CB8AC3E}">
        <p14:creationId xmlns:p14="http://schemas.microsoft.com/office/powerpoint/2010/main" val="419911842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FB53347F-8BC4-594B-87FF-6A257EBA515D}"/>
              </a:ext>
            </a:extLst>
          </p:cNvPr>
          <p:cNvSpPr txBox="1">
            <a:spLocks/>
          </p:cNvSpPr>
          <p:nvPr/>
        </p:nvSpPr>
        <p:spPr bwMode="auto">
          <a:xfrm>
            <a:off x="503238" y="1312204"/>
            <a:ext cx="3359150" cy="4999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400" b="1" dirty="0">
                <a:solidFill>
                  <a:srgbClr val="FFC000"/>
                </a:solidFill>
                <a:latin typeface="Arial" panose="020B0604020202020204" pitchFamily="34" charset="0"/>
                <a:cs typeface="Arial" panose="020B0604020202020204" pitchFamily="34" charset="0"/>
              </a:rPr>
              <a:t>Accommodation</a:t>
            </a:r>
          </a:p>
          <a:p>
            <a:pPr>
              <a:buFont typeface="Arial" panose="020B0604020202020204" pitchFamily="34" charset="0"/>
              <a:buNone/>
            </a:pPr>
            <a:endParaRPr lang="en-GB" altLang="en-US" sz="1600" b="1" dirty="0">
              <a:latin typeface="Arial" panose="020B0604020202020204" pitchFamily="34" charset="0"/>
              <a:cs typeface="Arial" panose="020B0604020202020204" pitchFamily="34" charset="0"/>
            </a:endParaRPr>
          </a:p>
          <a:p>
            <a:r>
              <a:rPr lang="en-GB" altLang="en-US" sz="1400" dirty="0">
                <a:latin typeface="Arial" panose="020B0604020202020204" pitchFamily="34" charset="0"/>
                <a:cs typeface="Arial" panose="020B0604020202020204" pitchFamily="34" charset="0"/>
              </a:rPr>
              <a:t>First years are guaranteed accommodation.</a:t>
            </a:r>
            <a:br>
              <a:rPr lang="en-GB" altLang="en-US" sz="1400" dirty="0">
                <a:latin typeface="Arial" panose="020B0604020202020204" pitchFamily="34" charset="0"/>
                <a:cs typeface="Arial" panose="020B0604020202020204" pitchFamily="34" charset="0"/>
              </a:rPr>
            </a:br>
            <a:endParaRPr lang="en-GB" altLang="en-US" sz="1400" dirty="0">
              <a:latin typeface="Arial" panose="020B0604020202020204" pitchFamily="34" charset="0"/>
              <a:cs typeface="Arial" panose="020B0604020202020204" pitchFamily="34" charset="0"/>
            </a:endParaRPr>
          </a:p>
          <a:p>
            <a:r>
              <a:rPr lang="en-GB" altLang="en-US" sz="1400" dirty="0">
                <a:latin typeface="Arial" panose="020B0604020202020204" pitchFamily="34" charset="0"/>
                <a:cs typeface="Arial" panose="020B0604020202020204" pitchFamily="34" charset="0"/>
              </a:rPr>
              <a:t>All are close to the city, University and close to placements.</a:t>
            </a:r>
            <a:br>
              <a:rPr lang="en-GB" altLang="en-US" sz="1400" dirty="0">
                <a:latin typeface="Arial" panose="020B0604020202020204" pitchFamily="34" charset="0"/>
                <a:cs typeface="Arial" panose="020B0604020202020204" pitchFamily="34" charset="0"/>
              </a:rPr>
            </a:br>
            <a:endParaRPr lang="en-GB" altLang="en-US" sz="1400" dirty="0">
              <a:latin typeface="Arial" panose="020B0604020202020204" pitchFamily="34" charset="0"/>
              <a:cs typeface="Arial" panose="020B0604020202020204" pitchFamily="34" charset="0"/>
            </a:endParaRPr>
          </a:p>
          <a:p>
            <a:r>
              <a:rPr lang="en-GB" altLang="en-US" sz="1400" dirty="0">
                <a:latin typeface="Arial" panose="020B0604020202020204" pitchFamily="34" charset="0"/>
                <a:cs typeface="Arial" panose="020B0604020202020204" pitchFamily="34" charset="0"/>
              </a:rPr>
              <a:t>All are self catering, &amp; longer booking for healthcare students</a:t>
            </a:r>
            <a:br>
              <a:rPr lang="en-GB" altLang="en-US" sz="1400" dirty="0">
                <a:latin typeface="Arial" panose="020B0604020202020204" pitchFamily="34" charset="0"/>
                <a:cs typeface="Arial" panose="020B0604020202020204" pitchFamily="34" charset="0"/>
              </a:rPr>
            </a:br>
            <a:r>
              <a:rPr lang="en-GB" altLang="en-US" sz="1400" dirty="0">
                <a:latin typeface="Arial" panose="020B0604020202020204" pitchFamily="34" charset="0"/>
                <a:cs typeface="Arial" panose="020B0604020202020204" pitchFamily="34" charset="0"/>
              </a:rPr>
              <a:t>45 week term.</a:t>
            </a:r>
          </a:p>
          <a:p>
            <a:pPr>
              <a:buFontTx/>
              <a:buNone/>
            </a:pPr>
            <a:r>
              <a:rPr lang="en-GB" altLang="en-US" sz="1800" b="1" dirty="0">
                <a:latin typeface="Arial" panose="020B0604020202020204" pitchFamily="34" charset="0"/>
                <a:cs typeface="Arial" panose="020B0604020202020204" pitchFamily="34" charset="0"/>
              </a:rPr>
              <a:t>      </a:t>
            </a:r>
          </a:p>
          <a:p>
            <a:pPr marL="0" indent="0">
              <a:buNone/>
            </a:pPr>
            <a:endParaRPr lang="en-GB" altLang="en-US" sz="1800" b="1" dirty="0">
              <a:latin typeface="Arial" panose="020B0604020202020204" pitchFamily="34" charset="0"/>
              <a:cs typeface="Arial" panose="020B0604020202020204" pitchFamily="34" charset="0"/>
            </a:endParaRPr>
          </a:p>
          <a:p>
            <a:pPr>
              <a:buFontTx/>
              <a:buNone/>
            </a:pPr>
            <a:r>
              <a:rPr lang="en-GB" altLang="en-US" sz="1400" b="1" dirty="0">
                <a:latin typeface="Arial" panose="020B0604020202020204" pitchFamily="34" charset="0"/>
                <a:cs typeface="Arial" panose="020B0604020202020204" pitchFamily="34" charset="0"/>
                <a:hlinkClick r:id="rId3"/>
              </a:rPr>
              <a:t>Accommodation.leeds.ac.uk </a:t>
            </a:r>
            <a:endParaRPr lang="en-GB" altLang="en-US" sz="1400" b="1" dirty="0">
              <a:latin typeface="Arial" panose="020B0604020202020204" pitchFamily="34" charset="0"/>
              <a:cs typeface="Arial" panose="020B0604020202020204" pitchFamily="34" charset="0"/>
            </a:endParaRPr>
          </a:p>
          <a:p>
            <a:pPr>
              <a:buFontTx/>
              <a:buNone/>
            </a:pPr>
            <a:endParaRPr lang="en-GB" altLang="en-US" sz="1400" b="1" dirty="0">
              <a:latin typeface="Arial" panose="020B0604020202020204" pitchFamily="34" charset="0"/>
              <a:cs typeface="Arial" panose="020B0604020202020204" pitchFamily="34" charset="0"/>
              <a:hlinkClick r:id="" action="ppaction://noaction"/>
            </a:endParaRPr>
          </a:p>
          <a:p>
            <a:pPr>
              <a:buFontTx/>
              <a:buNone/>
            </a:pPr>
            <a:r>
              <a:rPr lang="en-GB" altLang="en-US" sz="1400" b="1" dirty="0">
                <a:latin typeface="Arial" panose="020B0604020202020204" pitchFamily="34" charset="0"/>
                <a:cs typeface="Arial" panose="020B0604020202020204" pitchFamily="34" charset="0"/>
                <a:hlinkClick r:id="" action="ppaction://noaction"/>
              </a:rPr>
              <a:t>www.unitestudents.com/leeds</a:t>
            </a:r>
            <a:endParaRPr lang="en-GB" altLang="en-US" sz="1400" b="1" dirty="0">
              <a:latin typeface="Arial" panose="020B0604020202020204" pitchFamily="34" charset="0"/>
              <a:cs typeface="Arial" panose="020B0604020202020204" pitchFamily="34" charset="0"/>
            </a:endParaRPr>
          </a:p>
          <a:p>
            <a:pPr>
              <a:buFontTx/>
              <a:buNone/>
            </a:pPr>
            <a:endParaRPr lang="en-GB" altLang="en-US" sz="1200" b="1" dirty="0">
              <a:latin typeface="Arial" panose="020B0604020202020204" pitchFamily="34" charset="0"/>
              <a:cs typeface="Arial" panose="020B0604020202020204" pitchFamily="34" charset="0"/>
            </a:endParaRPr>
          </a:p>
        </p:txBody>
      </p:sp>
      <p:pic>
        <p:nvPicPr>
          <p:cNvPr id="6" name="Picture 4" descr="Lupton Residences">
            <a:extLst>
              <a:ext uri="{FF2B5EF4-FFF2-40B4-BE49-F238E27FC236}">
                <a16:creationId xmlns:a16="http://schemas.microsoft.com/office/drawing/2014/main" id="{2710E110-0306-D044-941D-FA097C05654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14750" y="1535154"/>
            <a:ext cx="2662238"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 Oxley Residences">
            <a:extLst>
              <a:ext uri="{FF2B5EF4-FFF2-40B4-BE49-F238E27FC236}">
                <a16:creationId xmlns:a16="http://schemas.microsoft.com/office/drawing/2014/main" id="{24337791-22BC-4F4E-8560-AC593D5459D1}"/>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4585" t="-849"/>
          <a:stretch/>
        </p:blipFill>
        <p:spPr bwMode="auto">
          <a:xfrm>
            <a:off x="3595688" y="3812178"/>
            <a:ext cx="2781300"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9">
            <a:extLst>
              <a:ext uri="{FF2B5EF4-FFF2-40B4-BE49-F238E27FC236}">
                <a16:creationId xmlns:a16="http://schemas.microsoft.com/office/drawing/2014/main" id="{959CBE10-172F-F741-8B8A-4EACE44075A1}"/>
              </a:ext>
            </a:extLst>
          </p:cNvPr>
          <p:cNvSpPr txBox="1">
            <a:spLocks noChangeArrowheads="1"/>
          </p:cNvSpPr>
          <p:nvPr/>
        </p:nvSpPr>
        <p:spPr bwMode="auto">
          <a:xfrm>
            <a:off x="3924300" y="3453721"/>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1400" b="1" dirty="0">
                <a:latin typeface="Arial" panose="020B0604020202020204" pitchFamily="34" charset="0"/>
                <a:cs typeface="Arial" panose="020B0604020202020204" pitchFamily="34" charset="0"/>
              </a:rPr>
              <a:t>Lupton Flats</a:t>
            </a:r>
          </a:p>
        </p:txBody>
      </p:sp>
      <p:sp>
        <p:nvSpPr>
          <p:cNvPr id="9" name="TextBox 10">
            <a:extLst>
              <a:ext uri="{FF2B5EF4-FFF2-40B4-BE49-F238E27FC236}">
                <a16:creationId xmlns:a16="http://schemas.microsoft.com/office/drawing/2014/main" id="{315A60FC-5E73-9144-8C5B-8DEEF9B5E0A2}"/>
              </a:ext>
            </a:extLst>
          </p:cNvPr>
          <p:cNvSpPr txBox="1">
            <a:spLocks noChangeArrowheads="1"/>
          </p:cNvSpPr>
          <p:nvPr/>
        </p:nvSpPr>
        <p:spPr bwMode="auto">
          <a:xfrm>
            <a:off x="4071938" y="5793601"/>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1400" b="1" dirty="0">
                <a:latin typeface="Arial" panose="020B0604020202020204" pitchFamily="34" charset="0"/>
                <a:cs typeface="Arial" panose="020B0604020202020204" pitchFamily="34" charset="0"/>
              </a:rPr>
              <a:t>Oxley halls</a:t>
            </a:r>
          </a:p>
        </p:txBody>
      </p:sp>
      <p:pic>
        <p:nvPicPr>
          <p:cNvPr id="10" name="Picture 8" descr="The Tannery">
            <a:extLst>
              <a:ext uri="{FF2B5EF4-FFF2-40B4-BE49-F238E27FC236}">
                <a16:creationId xmlns:a16="http://schemas.microsoft.com/office/drawing/2014/main" id="{96434C3D-BF8A-8643-9525-39D0B9BB4BF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408738" y="1644692"/>
            <a:ext cx="2282416"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Opal 3">
            <a:extLst>
              <a:ext uri="{FF2B5EF4-FFF2-40B4-BE49-F238E27FC236}">
                <a16:creationId xmlns:a16="http://schemas.microsoft.com/office/drawing/2014/main" id="{7A8C2668-8A42-5E4B-99F7-1536B4BAE012}"/>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408738" y="3950291"/>
            <a:ext cx="2282416"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3">
            <a:extLst>
              <a:ext uri="{FF2B5EF4-FFF2-40B4-BE49-F238E27FC236}">
                <a16:creationId xmlns:a16="http://schemas.microsoft.com/office/drawing/2014/main" id="{AB8A0287-5B3F-CC47-8C83-C063263841DE}"/>
              </a:ext>
            </a:extLst>
          </p:cNvPr>
          <p:cNvSpPr txBox="1">
            <a:spLocks noChangeArrowheads="1"/>
          </p:cNvSpPr>
          <p:nvPr/>
        </p:nvSpPr>
        <p:spPr bwMode="auto">
          <a:xfrm>
            <a:off x="6643688" y="3453721"/>
            <a:ext cx="207921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1400" b="1" dirty="0">
                <a:latin typeface="Arial" panose="020B0604020202020204" pitchFamily="34" charset="0"/>
                <a:cs typeface="Arial" panose="020B0604020202020204" pitchFamily="34" charset="0"/>
              </a:rPr>
              <a:t>The Tannery</a:t>
            </a:r>
          </a:p>
        </p:txBody>
      </p:sp>
      <p:sp>
        <p:nvSpPr>
          <p:cNvPr id="13" name="TextBox 14">
            <a:extLst>
              <a:ext uri="{FF2B5EF4-FFF2-40B4-BE49-F238E27FC236}">
                <a16:creationId xmlns:a16="http://schemas.microsoft.com/office/drawing/2014/main" id="{9C5E00E0-4F28-F048-B91B-05D3842CB7E3}"/>
              </a:ext>
            </a:extLst>
          </p:cNvPr>
          <p:cNvSpPr txBox="1">
            <a:spLocks noChangeArrowheads="1"/>
          </p:cNvSpPr>
          <p:nvPr/>
        </p:nvSpPr>
        <p:spPr bwMode="auto">
          <a:xfrm>
            <a:off x="6500813" y="5793601"/>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1400" b="1" dirty="0">
                <a:latin typeface="Arial" panose="020B0604020202020204" pitchFamily="34" charset="0"/>
                <a:cs typeface="Arial" panose="020B0604020202020204" pitchFamily="34" charset="0"/>
              </a:rPr>
              <a:t>Opal 3</a:t>
            </a:r>
          </a:p>
        </p:txBody>
      </p:sp>
      <p:sp>
        <p:nvSpPr>
          <p:cNvPr id="14" name="TextBox 13">
            <a:extLst>
              <a:ext uri="{FF2B5EF4-FFF2-40B4-BE49-F238E27FC236}">
                <a16:creationId xmlns:a16="http://schemas.microsoft.com/office/drawing/2014/main" id="{5075DF14-A56B-3C4A-8C43-CE55716598EE}"/>
              </a:ext>
            </a:extLst>
          </p:cNvPr>
          <p:cNvSpPr txBox="1"/>
          <p:nvPr/>
        </p:nvSpPr>
        <p:spPr>
          <a:xfrm>
            <a:off x="4986338" y="1828795"/>
            <a:ext cx="1196884" cy="430887"/>
          </a:xfrm>
          <a:prstGeom prst="rect">
            <a:avLst/>
          </a:prstGeom>
          <a:solidFill>
            <a:schemeClr val="accent4">
              <a:lumMod val="40000"/>
              <a:lumOff val="60000"/>
            </a:schemeClr>
          </a:solidFill>
        </p:spPr>
        <p:txBody>
          <a:bodyPr wrap="square" rtlCol="0">
            <a:spAutoFit/>
          </a:bodyPr>
          <a:lstStyle/>
          <a:p>
            <a:r>
              <a:rPr lang="en-GB" sz="1100" b="1" dirty="0">
                <a:latin typeface="Arial" panose="020B0604020202020204" pitchFamily="34" charset="0"/>
                <a:cs typeface="Arial" panose="020B0604020202020204" pitchFamily="34" charset="0"/>
              </a:rPr>
              <a:t>10 mins from Uni</a:t>
            </a:r>
          </a:p>
        </p:txBody>
      </p:sp>
      <p:sp>
        <p:nvSpPr>
          <p:cNvPr id="15" name="TextBox 14">
            <a:extLst>
              <a:ext uri="{FF2B5EF4-FFF2-40B4-BE49-F238E27FC236}">
                <a16:creationId xmlns:a16="http://schemas.microsoft.com/office/drawing/2014/main" id="{E4B68432-2871-7040-9876-9A40E36460B4}"/>
              </a:ext>
            </a:extLst>
          </p:cNvPr>
          <p:cNvSpPr txBox="1"/>
          <p:nvPr/>
        </p:nvSpPr>
        <p:spPr>
          <a:xfrm>
            <a:off x="4986338" y="4043674"/>
            <a:ext cx="1196884" cy="430887"/>
          </a:xfrm>
          <a:prstGeom prst="rect">
            <a:avLst/>
          </a:prstGeom>
          <a:solidFill>
            <a:schemeClr val="accent4">
              <a:lumMod val="40000"/>
              <a:lumOff val="60000"/>
            </a:schemeClr>
          </a:solidFill>
        </p:spPr>
        <p:txBody>
          <a:bodyPr wrap="square" rtlCol="0">
            <a:spAutoFit/>
          </a:bodyPr>
          <a:lstStyle/>
          <a:p>
            <a:r>
              <a:rPr lang="en-GB" sz="1100" b="1" dirty="0">
                <a:latin typeface="Arial" panose="020B0604020202020204" pitchFamily="34" charset="0"/>
                <a:cs typeface="Arial" panose="020B0604020202020204" pitchFamily="34" charset="0"/>
              </a:rPr>
              <a:t>20 mins from Uni</a:t>
            </a:r>
          </a:p>
        </p:txBody>
      </p:sp>
      <p:sp>
        <p:nvSpPr>
          <p:cNvPr id="16" name="TextBox 15">
            <a:extLst>
              <a:ext uri="{FF2B5EF4-FFF2-40B4-BE49-F238E27FC236}">
                <a16:creationId xmlns:a16="http://schemas.microsoft.com/office/drawing/2014/main" id="{9635D5EF-C652-714F-8648-279C65F6C4F8}"/>
              </a:ext>
            </a:extLst>
          </p:cNvPr>
          <p:cNvSpPr txBox="1"/>
          <p:nvPr/>
        </p:nvSpPr>
        <p:spPr>
          <a:xfrm>
            <a:off x="7380924" y="1828795"/>
            <a:ext cx="1196884" cy="430887"/>
          </a:xfrm>
          <a:prstGeom prst="rect">
            <a:avLst/>
          </a:prstGeom>
          <a:solidFill>
            <a:schemeClr val="accent4">
              <a:lumMod val="40000"/>
              <a:lumOff val="60000"/>
            </a:schemeClr>
          </a:solidFill>
        </p:spPr>
        <p:txBody>
          <a:bodyPr wrap="square" rtlCol="0">
            <a:spAutoFit/>
          </a:bodyPr>
          <a:lstStyle/>
          <a:p>
            <a:r>
              <a:rPr lang="en-GB" sz="1100" b="1" dirty="0">
                <a:latin typeface="Arial" panose="020B0604020202020204" pitchFamily="34" charset="0"/>
                <a:cs typeface="Arial" panose="020B0604020202020204" pitchFamily="34" charset="0"/>
              </a:rPr>
              <a:t>20 mins from Uni</a:t>
            </a:r>
          </a:p>
        </p:txBody>
      </p:sp>
      <p:sp>
        <p:nvSpPr>
          <p:cNvPr id="17" name="TextBox 16">
            <a:extLst>
              <a:ext uri="{FF2B5EF4-FFF2-40B4-BE49-F238E27FC236}">
                <a16:creationId xmlns:a16="http://schemas.microsoft.com/office/drawing/2014/main" id="{5B14358B-3CBC-C14D-BEFB-35767724BD67}"/>
              </a:ext>
            </a:extLst>
          </p:cNvPr>
          <p:cNvSpPr txBox="1"/>
          <p:nvPr/>
        </p:nvSpPr>
        <p:spPr>
          <a:xfrm>
            <a:off x="7471411" y="3996656"/>
            <a:ext cx="1196884" cy="430887"/>
          </a:xfrm>
          <a:prstGeom prst="rect">
            <a:avLst/>
          </a:prstGeom>
          <a:solidFill>
            <a:schemeClr val="accent4">
              <a:lumMod val="40000"/>
              <a:lumOff val="60000"/>
            </a:schemeClr>
          </a:solidFill>
        </p:spPr>
        <p:txBody>
          <a:bodyPr wrap="square" rtlCol="0">
            <a:spAutoFit/>
          </a:bodyPr>
          <a:lstStyle/>
          <a:p>
            <a:r>
              <a:rPr lang="en-GB" sz="1100" b="1" dirty="0">
                <a:latin typeface="Arial" panose="020B0604020202020204" pitchFamily="34" charset="0"/>
                <a:cs typeface="Arial" panose="020B0604020202020204" pitchFamily="34" charset="0"/>
              </a:rPr>
              <a:t>15 mins from Uni</a:t>
            </a:r>
          </a:p>
        </p:txBody>
      </p:sp>
    </p:spTree>
    <p:extLst>
      <p:ext uri="{BB962C8B-B14F-4D97-AF65-F5344CB8AC3E}">
        <p14:creationId xmlns:p14="http://schemas.microsoft.com/office/powerpoint/2010/main" val="260338316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group of people walking on a street with trees and buildings in the background&#10;&#10;Description automatically generated with low confidence">
            <a:extLst>
              <a:ext uri="{FF2B5EF4-FFF2-40B4-BE49-F238E27FC236}">
                <a16:creationId xmlns:a16="http://schemas.microsoft.com/office/drawing/2014/main" id="{0105E191-13D0-4540-938F-AA9D25FCDF0B}"/>
              </a:ext>
            </a:extLst>
          </p:cNvPr>
          <p:cNvPicPr>
            <a:picLocks noChangeAspect="1"/>
          </p:cNvPicPr>
          <p:nvPr/>
        </p:nvPicPr>
        <p:blipFill>
          <a:blip r:embed="rId3"/>
          <a:stretch>
            <a:fillRect/>
          </a:stretch>
        </p:blipFill>
        <p:spPr>
          <a:xfrm>
            <a:off x="590891" y="1484783"/>
            <a:ext cx="8218726" cy="5112568"/>
          </a:xfrm>
          <a:prstGeom prst="rect">
            <a:avLst/>
          </a:prstGeom>
        </p:spPr>
      </p:pic>
      <p:sp>
        <p:nvSpPr>
          <p:cNvPr id="6" name="Rectangle 5">
            <a:extLst>
              <a:ext uri="{FF2B5EF4-FFF2-40B4-BE49-F238E27FC236}">
                <a16:creationId xmlns:a16="http://schemas.microsoft.com/office/drawing/2014/main" id="{E674A3C2-ABF0-DA42-A10F-3B13609FE11B}"/>
              </a:ext>
            </a:extLst>
          </p:cNvPr>
          <p:cNvSpPr txBox="1">
            <a:spLocks noChangeArrowheads="1"/>
          </p:cNvSpPr>
          <p:nvPr/>
        </p:nvSpPr>
        <p:spPr>
          <a:xfrm>
            <a:off x="947956" y="1484783"/>
            <a:ext cx="3984771" cy="5112568"/>
          </a:xfrm>
          <a:prstGeom prst="rect">
            <a:avLst/>
          </a:prstGeom>
          <a:solidFill>
            <a:srgbClr val="F9DB91">
              <a:alpha val="89804"/>
            </a:srgbClr>
          </a:solidFill>
          <a:ln w="3175">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defRPr/>
            </a:pPr>
            <a:endParaRPr lang="en-GB" altLang="en-US" sz="1800" b="1" dirty="0">
              <a:solidFill>
                <a:schemeClr val="bg1"/>
              </a:solidFill>
              <a:latin typeface="Arial" panose="020B0604020202020204" pitchFamily="34" charset="0"/>
              <a:cs typeface="Arial" panose="020B0604020202020204" pitchFamily="34" charset="0"/>
            </a:endParaRPr>
          </a:p>
          <a:p>
            <a:pPr marL="0" lvl="1" indent="0">
              <a:buNone/>
              <a:defRPr/>
            </a:pPr>
            <a:r>
              <a:rPr lang="en-GB" b="1" kern="0" dirty="0">
                <a:ln>
                  <a:solidFill>
                    <a:srgbClr val="E6AD02"/>
                  </a:solidFill>
                </a:ln>
                <a:solidFill>
                  <a:schemeClr val="bg1"/>
                </a:solidFill>
                <a:latin typeface="Arial" panose="020B0604020202020204" pitchFamily="34" charset="0"/>
                <a:cs typeface="Arial" panose="020B0604020202020204" pitchFamily="34" charset="0"/>
              </a:rPr>
              <a:t>   </a:t>
            </a:r>
            <a:r>
              <a:rPr lang="en-GB" b="1" kern="0" dirty="0">
                <a:ln w="3175">
                  <a:solidFill>
                    <a:schemeClr val="tx1"/>
                  </a:solidFill>
                  <a:prstDash val="solid"/>
                </a:ln>
                <a:solidFill>
                  <a:srgbClr val="F2F2F2"/>
                </a:solidFill>
                <a:latin typeface="Arial" panose="020B0604020202020204" pitchFamily="34" charset="0"/>
                <a:cs typeface="Arial" panose="020B0604020202020204" pitchFamily="34" charset="0"/>
              </a:rPr>
              <a:t>University of Leeds</a:t>
            </a:r>
          </a:p>
          <a:p>
            <a:pPr marL="0" lvl="1" indent="0">
              <a:buNone/>
              <a:defRPr/>
            </a:pPr>
            <a:endParaRPr lang="en-GB" altLang="en-US" sz="2000" b="1" kern="0" dirty="0">
              <a:latin typeface="Arial" panose="020B0604020202020204" pitchFamily="34" charset="0"/>
              <a:cs typeface="Arial" panose="020B0604020202020204" pitchFamily="34" charset="0"/>
            </a:endParaRPr>
          </a:p>
          <a:p>
            <a:pPr marL="285750" lvl="1">
              <a:buFont typeface="Arial" panose="020B0604020202020204" pitchFamily="34" charset="0"/>
              <a:buChar char="•"/>
              <a:defRPr/>
            </a:pPr>
            <a:r>
              <a:rPr lang="en-GB" altLang="en-US" sz="1400" kern="0" dirty="0">
                <a:latin typeface="Arial" panose="020B0604020202020204" pitchFamily="34" charset="0"/>
                <a:cs typeface="Arial" panose="020B0604020202020204" pitchFamily="34" charset="0"/>
              </a:rPr>
              <a:t>Established in 1831 with School of Medicine.</a:t>
            </a:r>
          </a:p>
          <a:p>
            <a:pPr marL="285750" lvl="1">
              <a:buFont typeface="Arial" panose="020B0604020202020204" pitchFamily="34" charset="0"/>
              <a:buChar char="•"/>
              <a:defRPr/>
            </a:pPr>
            <a:endParaRPr lang="en-GB" altLang="en-US" sz="1400" kern="0" dirty="0">
              <a:latin typeface="Arial" panose="020B0604020202020204" pitchFamily="34" charset="0"/>
              <a:cs typeface="Arial" panose="020B0604020202020204" pitchFamily="34" charset="0"/>
            </a:endParaRPr>
          </a:p>
          <a:p>
            <a:pPr marL="285750" lvl="1">
              <a:buFont typeface="Arial" panose="020B0604020202020204" pitchFamily="34" charset="0"/>
              <a:buChar char="•"/>
              <a:defRPr/>
            </a:pPr>
            <a:r>
              <a:rPr lang="en-GB" altLang="en-US" sz="1400" kern="0" dirty="0">
                <a:latin typeface="Arial" panose="020B0604020202020204" pitchFamily="34" charset="0"/>
                <a:cs typeface="Arial" panose="020B0604020202020204" pitchFamily="34" charset="0"/>
              </a:rPr>
              <a:t>Home to over 35,000 students.</a:t>
            </a:r>
          </a:p>
          <a:p>
            <a:pPr marL="285750" lvl="1">
              <a:buFont typeface="Arial" panose="020B0604020202020204" pitchFamily="34" charset="0"/>
              <a:buChar char="•"/>
              <a:defRPr/>
            </a:pPr>
            <a:endParaRPr lang="en-GB" altLang="en-US" sz="1400" kern="0" dirty="0">
              <a:latin typeface="Arial" panose="020B0604020202020204" pitchFamily="34" charset="0"/>
              <a:cs typeface="Arial" panose="020B0604020202020204" pitchFamily="34" charset="0"/>
            </a:endParaRPr>
          </a:p>
          <a:p>
            <a:pPr marL="285750" lvl="1">
              <a:buFont typeface="Arial" panose="020B0604020202020204" pitchFamily="34" charset="0"/>
              <a:buChar char="•"/>
              <a:defRPr/>
            </a:pPr>
            <a:r>
              <a:rPr lang="en-GB" altLang="en-US" sz="1400" kern="0" dirty="0">
                <a:latin typeface="Arial" panose="020B0604020202020204" pitchFamily="34" charset="0"/>
                <a:cs typeface="Arial" panose="020B0604020202020204" pitchFamily="34" charset="0"/>
              </a:rPr>
              <a:t>Reputation for excellence in research and teaching (top 10 in the UK).</a:t>
            </a:r>
          </a:p>
          <a:p>
            <a:pPr marL="285750" lvl="1">
              <a:buFont typeface="Arial" panose="020B0604020202020204" pitchFamily="34" charset="0"/>
              <a:buChar char="•"/>
              <a:defRPr/>
            </a:pPr>
            <a:endParaRPr lang="en-GB" altLang="en-US" sz="1400" kern="0" dirty="0">
              <a:latin typeface="Arial" panose="020B0604020202020204" pitchFamily="34" charset="0"/>
              <a:cs typeface="Arial" panose="020B0604020202020204" pitchFamily="34" charset="0"/>
            </a:endParaRPr>
          </a:p>
          <a:p>
            <a:pPr marL="285750" lvl="1">
              <a:buFont typeface="Arial" panose="020B0604020202020204" pitchFamily="34" charset="0"/>
              <a:buChar char="•"/>
              <a:defRPr/>
            </a:pPr>
            <a:r>
              <a:rPr lang="en-GB" altLang="en-US" sz="1400" kern="0" dirty="0">
                <a:latin typeface="Arial" panose="020B0604020202020204" pitchFamily="34" charset="0"/>
                <a:cs typeface="Arial" panose="020B0604020202020204" pitchFamily="34" charset="0"/>
              </a:rPr>
              <a:t>90% student satisfaction.</a:t>
            </a:r>
          </a:p>
          <a:p>
            <a:pPr marL="285750" lvl="1">
              <a:buFont typeface="Arial" panose="020B0604020202020204" pitchFamily="34" charset="0"/>
              <a:buChar char="•"/>
              <a:defRPr/>
            </a:pPr>
            <a:endParaRPr lang="en-GB" altLang="en-US" sz="1400" kern="0" dirty="0">
              <a:latin typeface="Arial" panose="020B0604020202020204" pitchFamily="34" charset="0"/>
              <a:cs typeface="Arial" panose="020B0604020202020204" pitchFamily="34" charset="0"/>
            </a:endParaRPr>
          </a:p>
          <a:p>
            <a:pPr marL="285750" lvl="1">
              <a:buFont typeface="Arial" panose="020B0604020202020204" pitchFamily="34" charset="0"/>
              <a:buChar char="•"/>
              <a:defRPr/>
            </a:pPr>
            <a:r>
              <a:rPr lang="en-GB" altLang="en-US" sz="1400" kern="0" dirty="0">
                <a:latin typeface="Arial" panose="020B0604020202020204" pitchFamily="34" charset="0"/>
                <a:cs typeface="Arial" panose="020B0604020202020204" pitchFamily="34" charset="0"/>
              </a:rPr>
              <a:t>Voted best student destination (The Independent).</a:t>
            </a:r>
          </a:p>
          <a:p>
            <a:pPr marL="285750" lvl="1">
              <a:buFont typeface="Arial" panose="020B0604020202020204" pitchFamily="34" charset="0"/>
              <a:buChar char="•"/>
              <a:defRPr/>
            </a:pPr>
            <a:endParaRPr lang="en-GB" altLang="en-US" sz="1400" kern="0" dirty="0">
              <a:latin typeface="Arial" panose="020B0604020202020204" pitchFamily="34" charset="0"/>
              <a:cs typeface="Arial" panose="020B0604020202020204" pitchFamily="34" charset="0"/>
            </a:endParaRPr>
          </a:p>
          <a:p>
            <a:pPr marL="285750" lvl="1">
              <a:buFont typeface="Arial" panose="020B0604020202020204" pitchFamily="34" charset="0"/>
              <a:buChar char="•"/>
              <a:defRPr/>
            </a:pPr>
            <a:r>
              <a:rPr lang="en-GB" altLang="en-US" sz="1400" kern="0" dirty="0">
                <a:latin typeface="Arial" panose="020B0604020202020204" pitchFamily="34" charset="0"/>
                <a:cs typeface="Arial" panose="020B0604020202020204" pitchFamily="34" charset="0"/>
              </a:rPr>
              <a:t>Voted most cost-effective student city.</a:t>
            </a:r>
          </a:p>
          <a:p>
            <a:pPr marL="0" lvl="1" indent="0">
              <a:buNone/>
              <a:defRPr/>
            </a:pPr>
            <a:endParaRPr lang="en-GB" altLang="en-US" sz="2000" b="1" kern="0" dirty="0">
              <a:latin typeface="Arial" panose="020B0604020202020204" pitchFamily="34" charset="0"/>
              <a:cs typeface="Arial" panose="020B0604020202020204" pitchFamily="34" charset="0"/>
            </a:endParaRPr>
          </a:p>
          <a:p>
            <a:pPr marL="0" lvl="1" indent="0">
              <a:buNone/>
              <a:defRPr/>
            </a:pPr>
            <a:endParaRPr lang="en-GB" altLang="en-US" sz="2000" b="1" kern="0" dirty="0">
              <a:latin typeface="Arial" panose="020B0604020202020204" pitchFamily="34" charset="0"/>
              <a:cs typeface="Arial" panose="020B0604020202020204" pitchFamily="34" charset="0"/>
            </a:endParaRPr>
          </a:p>
          <a:p>
            <a:pPr marL="0" lvl="1" indent="0">
              <a:buNone/>
              <a:defRPr/>
            </a:pPr>
            <a:endParaRPr lang="en-GB" altLang="en-US" sz="2000" b="1" kern="0" dirty="0">
              <a:latin typeface="Arial" panose="020B0604020202020204" pitchFamily="34" charset="0"/>
              <a:cs typeface="Arial" panose="020B0604020202020204" pitchFamily="34" charset="0"/>
            </a:endParaRPr>
          </a:p>
          <a:p>
            <a:pPr marL="0" lvl="1" indent="0">
              <a:buNone/>
              <a:defRPr/>
            </a:pPr>
            <a:endParaRPr lang="en-US" altLang="en-US" sz="1600" dirty="0">
              <a:latin typeface="Arial" panose="020B0604020202020204" pitchFamily="34" charset="0"/>
              <a:cs typeface="Arial" panose="020B0604020202020204" pitchFamily="34" charset="0"/>
            </a:endParaRPr>
          </a:p>
          <a:p>
            <a:pPr>
              <a:lnSpc>
                <a:spcPct val="90000"/>
              </a:lnSpc>
              <a:defRPr/>
            </a:pPr>
            <a:endParaRPr lang="en-GB"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509030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AA6A9C3A-3D38-3546-8A58-96FD9016A2DE}"/>
              </a:ext>
            </a:extLst>
          </p:cNvPr>
          <p:cNvSpPr txBox="1">
            <a:spLocks noChangeArrowheads="1"/>
          </p:cNvSpPr>
          <p:nvPr/>
        </p:nvSpPr>
        <p:spPr bwMode="auto">
          <a:xfrm>
            <a:off x="411163" y="1328892"/>
            <a:ext cx="4518350" cy="469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buFontTx/>
              <a:buNone/>
              <a:defRPr/>
            </a:pPr>
            <a:r>
              <a:rPr lang="en-GB" altLang="en-US" sz="2400" b="1" dirty="0">
                <a:solidFill>
                  <a:srgbClr val="FFC000"/>
                </a:solidFill>
                <a:cs typeface="Arial" panose="020B0604020202020204" pitchFamily="34" charset="0"/>
              </a:rPr>
              <a:t>A great student experience</a:t>
            </a:r>
            <a:br>
              <a:rPr lang="en-GB" altLang="en-US" sz="2400" b="1" dirty="0">
                <a:solidFill>
                  <a:srgbClr val="FFC000"/>
                </a:solidFill>
                <a:cs typeface="Arial" panose="020B0604020202020204" pitchFamily="34" charset="0"/>
              </a:rPr>
            </a:br>
            <a:r>
              <a:rPr lang="en-GB" altLang="en-US" sz="1400" b="1" dirty="0">
                <a:solidFill>
                  <a:srgbClr val="FFC000"/>
                </a:solidFill>
                <a:cs typeface="Arial" panose="020B0604020202020204" pitchFamily="34" charset="0"/>
              </a:rPr>
              <a:t> </a:t>
            </a:r>
            <a:endParaRPr lang="en-GB" altLang="en-US" sz="1600" b="1" dirty="0">
              <a:solidFill>
                <a:srgbClr val="FFC000"/>
              </a:solidFill>
              <a:cs typeface="Arial" panose="020B0604020202020204" pitchFamily="34" charset="0"/>
            </a:endParaRPr>
          </a:p>
          <a:p>
            <a:pPr>
              <a:spcBef>
                <a:spcPts val="600"/>
              </a:spcBef>
              <a:spcAft>
                <a:spcPts val="600"/>
              </a:spcAft>
              <a:defRPr/>
            </a:pPr>
            <a:r>
              <a:rPr lang="en-GB" altLang="en-US" sz="1400" dirty="0">
                <a:solidFill>
                  <a:srgbClr val="000000"/>
                </a:solidFill>
                <a:cs typeface="Arial" panose="020B0604020202020204" pitchFamily="34" charset="0"/>
              </a:rPr>
              <a:t>A vibrant campus, The ‘Edge’ sports facilities, gig and club venues, over 300 societies,  minutes from the city centre.</a:t>
            </a:r>
          </a:p>
          <a:p>
            <a:pPr>
              <a:spcBef>
                <a:spcPts val="600"/>
              </a:spcBef>
              <a:spcAft>
                <a:spcPts val="600"/>
              </a:spcAft>
              <a:defRPr/>
            </a:pPr>
            <a:r>
              <a:rPr lang="en-GB" altLang="en-US" sz="1400" dirty="0">
                <a:solidFill>
                  <a:srgbClr val="000000"/>
                </a:solidFill>
                <a:cs typeface="Arial" panose="020B0604020202020204" pitchFamily="34" charset="0"/>
              </a:rPr>
              <a:t>First students’ union in the UK to be awarded “excellent” status by National Union of Students (NUS).</a:t>
            </a:r>
          </a:p>
          <a:p>
            <a:pPr>
              <a:spcBef>
                <a:spcPts val="600"/>
              </a:spcBef>
              <a:spcAft>
                <a:spcPts val="600"/>
              </a:spcAft>
              <a:defRPr/>
            </a:pPr>
            <a:r>
              <a:rPr lang="en-GB" altLang="en-US" sz="1400" dirty="0">
                <a:solidFill>
                  <a:srgbClr val="000000"/>
                </a:solidFill>
                <a:cs typeface="Arial" panose="020B0604020202020204" pitchFamily="34" charset="0"/>
              </a:rPr>
              <a:t>Shopping, Leeds Festivals, nightlife, Opera North, West Yorkshire Playhouse, First Direct Arena, Leeds United! </a:t>
            </a:r>
          </a:p>
          <a:p>
            <a:pPr>
              <a:spcBef>
                <a:spcPts val="600"/>
              </a:spcBef>
              <a:spcAft>
                <a:spcPts val="600"/>
              </a:spcAft>
              <a:defRPr/>
            </a:pPr>
            <a:r>
              <a:rPr lang="en-GB" altLang="en-US" sz="1400" dirty="0">
                <a:solidFill>
                  <a:srgbClr val="000000"/>
                </a:solidFill>
                <a:cs typeface="Arial" panose="020B0604020202020204" pitchFamily="34" charset="0"/>
              </a:rPr>
              <a:t>Close to the countryside – Yorkshire Dales, Whitby, Scarborough.</a:t>
            </a:r>
          </a:p>
          <a:p>
            <a:pPr marL="0" indent="0" eaLnBrk="1" hangingPunct="1">
              <a:spcBef>
                <a:spcPts val="600"/>
              </a:spcBef>
              <a:spcAft>
                <a:spcPts val="600"/>
              </a:spcAft>
              <a:buFontTx/>
              <a:buNone/>
              <a:defRPr/>
            </a:pPr>
            <a:endParaRPr lang="en-GB" altLang="en-US" sz="2000" dirty="0">
              <a:solidFill>
                <a:srgbClr val="000000"/>
              </a:solidFill>
              <a:cs typeface="Arial" panose="020B0604020202020204" pitchFamily="34" charset="0"/>
            </a:endParaRPr>
          </a:p>
          <a:p>
            <a:pPr eaLnBrk="1" hangingPunct="1">
              <a:defRPr/>
            </a:pPr>
            <a:endParaRPr lang="en-GB" altLang="en-US" sz="2000" dirty="0">
              <a:solidFill>
                <a:srgbClr val="000000"/>
              </a:solidFill>
              <a:cs typeface="Arial" panose="020B0604020202020204" pitchFamily="34" charset="0"/>
            </a:endParaRPr>
          </a:p>
        </p:txBody>
      </p:sp>
      <p:pic>
        <p:nvPicPr>
          <p:cNvPr id="3" name="Picture 2" descr="A group of people sitting on a bench next to a pool&#10;&#10;Description automatically generated with low confidence">
            <a:extLst>
              <a:ext uri="{FF2B5EF4-FFF2-40B4-BE49-F238E27FC236}">
                <a16:creationId xmlns:a16="http://schemas.microsoft.com/office/drawing/2014/main" id="{C28EC30F-0662-4F45-8156-B8A01826C019}"/>
              </a:ext>
            </a:extLst>
          </p:cNvPr>
          <p:cNvPicPr>
            <a:picLocks noChangeAspect="1"/>
          </p:cNvPicPr>
          <p:nvPr/>
        </p:nvPicPr>
        <p:blipFill>
          <a:blip r:embed="rId3"/>
          <a:stretch>
            <a:fillRect/>
          </a:stretch>
        </p:blipFill>
        <p:spPr>
          <a:xfrm>
            <a:off x="5207355" y="1459561"/>
            <a:ext cx="3285493" cy="4204107"/>
          </a:xfrm>
          <a:prstGeom prst="rect">
            <a:avLst/>
          </a:prstGeom>
        </p:spPr>
      </p:pic>
    </p:spTree>
    <p:extLst>
      <p:ext uri="{BB962C8B-B14F-4D97-AF65-F5344CB8AC3E}">
        <p14:creationId xmlns:p14="http://schemas.microsoft.com/office/powerpoint/2010/main" val="225925928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E96E37-8B8A-134B-B48F-E6A2137373C3}"/>
              </a:ext>
            </a:extLst>
          </p:cNvPr>
          <p:cNvSpPr txBox="1">
            <a:spLocks noChangeArrowheads="1"/>
          </p:cNvSpPr>
          <p:nvPr/>
        </p:nvSpPr>
        <p:spPr bwMode="auto">
          <a:xfrm>
            <a:off x="454427" y="1313197"/>
            <a:ext cx="3635405" cy="4695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buFontTx/>
              <a:buNone/>
              <a:defRPr/>
            </a:pPr>
            <a:r>
              <a:rPr lang="en-GB" altLang="en-US" sz="2400" b="1" dirty="0">
                <a:solidFill>
                  <a:srgbClr val="FFC000"/>
                </a:solidFill>
                <a:cs typeface="Arial" panose="020B0604020202020204" pitchFamily="34" charset="0"/>
              </a:rPr>
              <a:t>A great city and region</a:t>
            </a:r>
            <a:br>
              <a:rPr lang="en-GB" altLang="en-US" sz="2400" b="1" dirty="0">
                <a:solidFill>
                  <a:srgbClr val="FFC000"/>
                </a:solidFill>
                <a:cs typeface="Arial" panose="020B0604020202020204" pitchFamily="34" charset="0"/>
              </a:rPr>
            </a:br>
            <a:endParaRPr lang="en-GB" altLang="en-US" sz="2400" b="1" dirty="0">
              <a:solidFill>
                <a:srgbClr val="FFC000"/>
              </a:solidFill>
              <a:cs typeface="Arial" panose="020B0604020202020204" pitchFamily="34" charset="0"/>
            </a:endParaRPr>
          </a:p>
          <a:p>
            <a:pPr>
              <a:spcBef>
                <a:spcPts val="600"/>
              </a:spcBef>
              <a:spcAft>
                <a:spcPts val="600"/>
              </a:spcAft>
              <a:defRPr/>
            </a:pPr>
            <a:r>
              <a:rPr lang="en-GB" altLang="en-US" sz="1400" dirty="0">
                <a:solidFill>
                  <a:srgbClr val="000000"/>
                </a:solidFill>
                <a:cs typeface="Arial" panose="020B0604020202020204" pitchFamily="34" charset="0"/>
              </a:rPr>
              <a:t>Great Shopping,  Harvey Nicholls, Louis Vuitton, All Saints, Trinity, new Victoria Gate, COS, John Lewis, Primark.</a:t>
            </a:r>
          </a:p>
          <a:p>
            <a:pPr>
              <a:spcBef>
                <a:spcPts val="600"/>
              </a:spcBef>
              <a:spcAft>
                <a:spcPts val="600"/>
              </a:spcAft>
              <a:defRPr/>
            </a:pPr>
            <a:r>
              <a:rPr lang="en-GB" altLang="en-US" sz="1400" dirty="0">
                <a:solidFill>
                  <a:srgbClr val="000000"/>
                </a:solidFill>
                <a:cs typeface="Arial" panose="020B0604020202020204" pitchFamily="34" charset="0"/>
              </a:rPr>
              <a:t>Great nightlife, clubs, bars, cafes, Leeds Fest; Opera North, West Yorkshire Playhouse, First Direct Arena</a:t>
            </a:r>
          </a:p>
          <a:p>
            <a:pPr>
              <a:spcBef>
                <a:spcPts val="600"/>
              </a:spcBef>
              <a:spcAft>
                <a:spcPts val="600"/>
              </a:spcAft>
              <a:defRPr/>
            </a:pPr>
            <a:r>
              <a:rPr lang="en-GB" altLang="en-US" sz="1400" dirty="0">
                <a:solidFill>
                  <a:srgbClr val="000000"/>
                </a:solidFill>
                <a:cs typeface="Arial" panose="020B0604020202020204" pitchFamily="34" charset="0"/>
              </a:rPr>
              <a:t>Great to relax: Close to the countryside, Ilkley moor,  Betty’s Harrogate, seaside at Whitby, Scarborough, </a:t>
            </a:r>
            <a:r>
              <a:rPr lang="en-GB" altLang="en-US" sz="1400" dirty="0" err="1">
                <a:solidFill>
                  <a:srgbClr val="000000"/>
                </a:solidFill>
                <a:cs typeface="Arial" panose="020B0604020202020204" pitchFamily="34" charset="0"/>
              </a:rPr>
              <a:t>Filey</a:t>
            </a:r>
            <a:r>
              <a:rPr lang="en-GB" altLang="en-US" sz="1400" dirty="0">
                <a:solidFill>
                  <a:srgbClr val="000000"/>
                </a:solidFill>
                <a:cs typeface="Arial" panose="020B0604020202020204" pitchFamily="34" charset="0"/>
              </a:rPr>
              <a:t>.</a:t>
            </a:r>
          </a:p>
          <a:p>
            <a:pPr marL="0" indent="0" eaLnBrk="1" hangingPunct="1">
              <a:spcBef>
                <a:spcPts val="600"/>
              </a:spcBef>
              <a:spcAft>
                <a:spcPts val="600"/>
              </a:spcAft>
              <a:buFontTx/>
              <a:buNone/>
              <a:defRPr/>
            </a:pPr>
            <a:endParaRPr lang="en-GB" altLang="en-US" sz="2000" dirty="0">
              <a:solidFill>
                <a:srgbClr val="000000"/>
              </a:solidFill>
              <a:cs typeface="Arial" panose="020B0604020202020204" pitchFamily="34" charset="0"/>
            </a:endParaRPr>
          </a:p>
          <a:p>
            <a:pPr eaLnBrk="1" hangingPunct="1">
              <a:defRPr/>
            </a:pPr>
            <a:endParaRPr lang="en-GB" altLang="en-US" sz="2000" dirty="0">
              <a:solidFill>
                <a:srgbClr val="000000"/>
              </a:solidFill>
              <a:cs typeface="Arial" panose="020B0604020202020204" pitchFamily="34" charset="0"/>
            </a:endParaRPr>
          </a:p>
        </p:txBody>
      </p:sp>
      <p:pic>
        <p:nvPicPr>
          <p:cNvPr id="3" name="Picture 2" descr="A picture containing text, outdoor, traveling, plaza&#10;&#10;Description automatically generated">
            <a:extLst>
              <a:ext uri="{FF2B5EF4-FFF2-40B4-BE49-F238E27FC236}">
                <a16:creationId xmlns:a16="http://schemas.microsoft.com/office/drawing/2014/main" id="{AE547844-AB25-4B5B-987D-2C893A1D9ED2}"/>
              </a:ext>
            </a:extLst>
          </p:cNvPr>
          <p:cNvPicPr>
            <a:picLocks noChangeAspect="1"/>
          </p:cNvPicPr>
          <p:nvPr/>
        </p:nvPicPr>
        <p:blipFill>
          <a:blip r:embed="rId3"/>
          <a:stretch>
            <a:fillRect/>
          </a:stretch>
        </p:blipFill>
        <p:spPr>
          <a:xfrm>
            <a:off x="4418054" y="1540259"/>
            <a:ext cx="4077153" cy="4695164"/>
          </a:xfrm>
          <a:prstGeom prst="rect">
            <a:avLst/>
          </a:prstGeom>
        </p:spPr>
      </p:pic>
    </p:spTree>
    <p:extLst>
      <p:ext uri="{BB962C8B-B14F-4D97-AF65-F5344CB8AC3E}">
        <p14:creationId xmlns:p14="http://schemas.microsoft.com/office/powerpoint/2010/main" val="333353514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5"/>
          <p:cNvSpPr txBox="1">
            <a:spLocks noChangeArrowheads="1"/>
          </p:cNvSpPr>
          <p:nvPr/>
        </p:nvSpPr>
        <p:spPr bwMode="auto">
          <a:xfrm>
            <a:off x="537479" y="1376232"/>
            <a:ext cx="4203341" cy="471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indent="0">
              <a:buNone/>
              <a:defRPr/>
            </a:pPr>
            <a:r>
              <a:rPr lang="en-GB" altLang="en-US" sz="2400" b="1" dirty="0">
                <a:solidFill>
                  <a:srgbClr val="FFC000"/>
                </a:solidFill>
                <a:latin typeface="Arial"/>
                <a:ea typeface="MS PGothic"/>
                <a:cs typeface="Arial"/>
              </a:rPr>
              <a:t>About our University and School</a:t>
            </a:r>
            <a:br>
              <a:rPr lang="en-GB" altLang="en-US" sz="1400" b="1" dirty="0">
                <a:solidFill>
                  <a:srgbClr val="FFC000"/>
                </a:solidFill>
                <a:latin typeface="Arial"/>
                <a:ea typeface="MS PGothic"/>
                <a:cs typeface="Arial"/>
              </a:rPr>
            </a:br>
            <a:endParaRPr lang="en-GB" sz="1400" kern="0" dirty="0">
              <a:cs typeface="Arial" pitchFamily="34" charset="0"/>
            </a:endParaRPr>
          </a:p>
          <a:p>
            <a:pPr>
              <a:lnSpc>
                <a:spcPct val="90000"/>
              </a:lnSpc>
              <a:defRPr/>
            </a:pPr>
            <a:r>
              <a:rPr lang="en-GB" sz="1400" kern="0" dirty="0">
                <a:cs typeface="Arial" pitchFamily="34" charset="0"/>
              </a:rPr>
              <a:t>11</a:t>
            </a:r>
            <a:r>
              <a:rPr lang="en-GB" sz="1400" kern="0" baseline="30000" dirty="0">
                <a:cs typeface="Arial" pitchFamily="34" charset="0"/>
              </a:rPr>
              <a:t>th</a:t>
            </a:r>
            <a:r>
              <a:rPr lang="en-GB" sz="1400" kern="0" dirty="0">
                <a:cs typeface="Arial" pitchFamily="34" charset="0"/>
              </a:rPr>
              <a:t> in the UK for Social Work - The Times &amp; Sunday Times league tables 2021.</a:t>
            </a:r>
            <a:br>
              <a:rPr lang="en-US" sz="1400" kern="0" dirty="0">
                <a:cs typeface="Arial" pitchFamily="34" charset="0"/>
              </a:rPr>
            </a:br>
            <a:endParaRPr lang="en-US" sz="1400" kern="0" dirty="0">
              <a:cs typeface="Arial" pitchFamily="34" charset="0"/>
            </a:endParaRPr>
          </a:p>
          <a:p>
            <a:pPr>
              <a:lnSpc>
                <a:spcPct val="90000"/>
              </a:lnSpc>
              <a:defRPr/>
            </a:pPr>
            <a:r>
              <a:rPr lang="en-GB" sz="1400" kern="0" dirty="0">
                <a:ea typeface="ＭＳ Ｐゴシック" pitchFamily="-80" charset="-128"/>
                <a:cs typeface="Arial" pitchFamily="34" charset="0"/>
              </a:rPr>
              <a:t>‘World leading’ research – unique learning from respected academics.</a:t>
            </a:r>
          </a:p>
          <a:p>
            <a:pPr marL="0" indent="0">
              <a:lnSpc>
                <a:spcPct val="90000"/>
              </a:lnSpc>
              <a:buNone/>
              <a:defRPr/>
            </a:pPr>
            <a:endParaRPr lang="en-GB" sz="1400" kern="0" dirty="0">
              <a:solidFill>
                <a:srgbClr val="000000"/>
              </a:solidFill>
              <a:ea typeface="ＭＳ Ｐゴシック" pitchFamily="-80" charset="-128"/>
              <a:cs typeface="Arial" pitchFamily="34" charset="0"/>
            </a:endParaRPr>
          </a:p>
          <a:p>
            <a:pPr>
              <a:lnSpc>
                <a:spcPct val="90000"/>
              </a:lnSpc>
              <a:defRPr/>
            </a:pPr>
            <a:r>
              <a:rPr lang="en-GB" sz="1400" kern="0" dirty="0">
                <a:solidFill>
                  <a:srgbClr val="000000"/>
                </a:solidFill>
                <a:ea typeface="ＭＳ Ｐゴシック" pitchFamily="-80" charset="-128"/>
                <a:cs typeface="Arial" pitchFamily="34" charset="0"/>
              </a:rPr>
              <a:t>The University of Leeds is among the top 100 universities in the World – QS World University Rankings 2021.</a:t>
            </a:r>
          </a:p>
          <a:p>
            <a:pPr>
              <a:lnSpc>
                <a:spcPct val="90000"/>
              </a:lnSpc>
              <a:defRPr/>
            </a:pPr>
            <a:endParaRPr lang="en-GB" sz="1400" kern="0" dirty="0">
              <a:solidFill>
                <a:srgbClr val="000000"/>
              </a:solidFill>
              <a:ea typeface="ＭＳ Ｐゴシック" pitchFamily="-80" charset="-128"/>
              <a:cs typeface="Arial" pitchFamily="34" charset="0"/>
            </a:endParaRPr>
          </a:p>
          <a:p>
            <a:pPr>
              <a:lnSpc>
                <a:spcPct val="90000"/>
              </a:lnSpc>
              <a:defRPr/>
            </a:pPr>
            <a:r>
              <a:rPr lang="en-GB" sz="1400" kern="0" dirty="0">
                <a:solidFill>
                  <a:srgbClr val="000000"/>
                </a:solidFill>
                <a:ea typeface="ＭＳ Ｐゴシック" pitchFamily="-80" charset="-128"/>
                <a:cs typeface="Arial" pitchFamily="34" charset="0"/>
              </a:rPr>
              <a:t>The University of Leeds is 9</a:t>
            </a:r>
            <a:r>
              <a:rPr lang="en-GB" sz="1400" kern="0" baseline="30000" dirty="0">
                <a:solidFill>
                  <a:srgbClr val="000000"/>
                </a:solidFill>
                <a:ea typeface="ＭＳ Ｐゴシック" pitchFamily="-80" charset="-128"/>
                <a:cs typeface="Arial" pitchFamily="34" charset="0"/>
              </a:rPr>
              <a:t>th</a:t>
            </a:r>
            <a:r>
              <a:rPr lang="en-GB" sz="1400" kern="0" dirty="0">
                <a:solidFill>
                  <a:srgbClr val="000000"/>
                </a:solidFill>
                <a:ea typeface="ＭＳ Ｐゴシック" pitchFamily="-80" charset="-128"/>
                <a:cs typeface="Arial" pitchFamily="34" charset="0"/>
              </a:rPr>
              <a:t> in the UK for graduate recruitment - High Fliers Research, 2019.</a:t>
            </a:r>
          </a:p>
          <a:p>
            <a:pPr>
              <a:lnSpc>
                <a:spcPct val="90000"/>
              </a:lnSpc>
              <a:defRPr/>
            </a:pPr>
            <a:endParaRPr lang="en-GB" altLang="en-US" sz="1400" dirty="0">
              <a:solidFill>
                <a:srgbClr val="000000"/>
              </a:solidFill>
              <a:cs typeface="Arial" panose="020B0604020202020204" pitchFamily="34" charset="0"/>
            </a:endParaRPr>
          </a:p>
        </p:txBody>
      </p:sp>
      <p:pic>
        <p:nvPicPr>
          <p:cNvPr id="3" name="Picture 2" descr="A picture containing text, tree, outdoor, people&#10;&#10;Description automatically generated">
            <a:extLst>
              <a:ext uri="{FF2B5EF4-FFF2-40B4-BE49-F238E27FC236}">
                <a16:creationId xmlns:a16="http://schemas.microsoft.com/office/drawing/2014/main" id="{51E93FDE-CD7F-4519-8427-64A05A61BFEB}"/>
              </a:ext>
            </a:extLst>
          </p:cNvPr>
          <p:cNvPicPr>
            <a:picLocks noChangeAspect="1"/>
          </p:cNvPicPr>
          <p:nvPr/>
        </p:nvPicPr>
        <p:blipFill>
          <a:blip r:embed="rId3"/>
          <a:stretch>
            <a:fillRect/>
          </a:stretch>
        </p:blipFill>
        <p:spPr>
          <a:xfrm>
            <a:off x="5115064" y="1460696"/>
            <a:ext cx="3602137" cy="4634917"/>
          </a:xfrm>
          <a:prstGeom prst="rect">
            <a:avLst/>
          </a:prstGeom>
        </p:spPr>
      </p:pic>
    </p:spTree>
    <p:extLst>
      <p:ext uri="{BB962C8B-B14F-4D97-AF65-F5344CB8AC3E}">
        <p14:creationId xmlns:p14="http://schemas.microsoft.com/office/powerpoint/2010/main" val="250881013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635ABC-87F1-0348-AEE5-055132D5E80D}"/>
              </a:ext>
            </a:extLst>
          </p:cNvPr>
          <p:cNvSpPr>
            <a:spLocks noGrp="1"/>
          </p:cNvSpPr>
          <p:nvPr>
            <p:ph type="body" sz="quarter" idx="11"/>
          </p:nvPr>
        </p:nvSpPr>
        <p:spPr>
          <a:xfrm>
            <a:off x="612396" y="1426565"/>
            <a:ext cx="3661634" cy="4702175"/>
          </a:xfrm>
        </p:spPr>
        <p:txBody>
          <a:bodyPr/>
          <a:lstStyle/>
          <a:p>
            <a:pPr>
              <a:defRPr/>
            </a:pPr>
            <a:r>
              <a:rPr lang="en-GB" altLang="en-US" sz="2400" b="1" dirty="0">
                <a:solidFill>
                  <a:srgbClr val="FFC000"/>
                </a:solidFill>
                <a:latin typeface="Arial" panose="020B0604020202020204" pitchFamily="34" charset="0"/>
                <a:cs typeface="Arial" panose="020B0604020202020204" pitchFamily="34" charset="0"/>
              </a:rPr>
              <a:t>Why study at Leeds?</a:t>
            </a:r>
            <a:br>
              <a:rPr lang="en-GB" altLang="en-US" sz="3200" b="1" dirty="0">
                <a:solidFill>
                  <a:srgbClr val="FFC000"/>
                </a:solidFill>
                <a:cs typeface="Arial" panose="020B0604020202020204" pitchFamily="34" charset="0"/>
              </a:rPr>
            </a:br>
            <a:endParaRPr lang="en-GB" altLang="en-US" sz="3200" b="1" dirty="0">
              <a:solidFill>
                <a:srgbClr val="FFC000"/>
              </a:solidFill>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 best University.</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 best School.</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 best city.</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 best degree experience.</a:t>
            </a:r>
          </a:p>
        </p:txBody>
      </p:sp>
      <p:pic>
        <p:nvPicPr>
          <p:cNvPr id="6" name="Picture 5" descr="A group of people posing for a photo outside a building&#10;&#10;Description automatically generated">
            <a:extLst>
              <a:ext uri="{FF2B5EF4-FFF2-40B4-BE49-F238E27FC236}">
                <a16:creationId xmlns:a16="http://schemas.microsoft.com/office/drawing/2014/main" id="{136EDCFF-5AEF-499B-A06C-800018F4786F}"/>
              </a:ext>
            </a:extLst>
          </p:cNvPr>
          <p:cNvPicPr>
            <a:picLocks noChangeAspect="1"/>
          </p:cNvPicPr>
          <p:nvPr/>
        </p:nvPicPr>
        <p:blipFill>
          <a:blip r:embed="rId3"/>
          <a:stretch>
            <a:fillRect/>
          </a:stretch>
        </p:blipFill>
        <p:spPr>
          <a:xfrm>
            <a:off x="4640586" y="1426565"/>
            <a:ext cx="3722233" cy="4265845"/>
          </a:xfrm>
          <a:prstGeom prst="rect">
            <a:avLst/>
          </a:prstGeom>
        </p:spPr>
      </p:pic>
    </p:spTree>
    <p:extLst>
      <p:ext uri="{BB962C8B-B14F-4D97-AF65-F5344CB8AC3E}">
        <p14:creationId xmlns:p14="http://schemas.microsoft.com/office/powerpoint/2010/main" val="105928399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5"/>
          <p:cNvSpPr txBox="1">
            <a:spLocks noChangeArrowheads="1"/>
          </p:cNvSpPr>
          <p:nvPr/>
        </p:nvSpPr>
        <p:spPr bwMode="auto">
          <a:xfrm>
            <a:off x="495052" y="1351066"/>
            <a:ext cx="3921390" cy="470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indent="0">
              <a:buNone/>
              <a:defRPr/>
            </a:pPr>
            <a:r>
              <a:rPr lang="en-GB" altLang="en-US" sz="2400" b="1" dirty="0">
                <a:solidFill>
                  <a:srgbClr val="FFC000"/>
                </a:solidFill>
                <a:latin typeface="Arial"/>
                <a:ea typeface="MS PGothic"/>
                <a:cs typeface="Arial"/>
              </a:rPr>
              <a:t>A great student experience</a:t>
            </a:r>
            <a:br>
              <a:rPr lang="en-GB" altLang="en-US" sz="1400" b="1" dirty="0">
                <a:solidFill>
                  <a:srgbClr val="FFC000"/>
                </a:solidFill>
                <a:latin typeface="Arial"/>
                <a:ea typeface="MS PGothic"/>
                <a:cs typeface="Arial"/>
              </a:rPr>
            </a:br>
            <a:endParaRPr lang="en-GB" sz="1400" kern="0" dirty="0">
              <a:cs typeface="Arial" pitchFamily="34" charset="0"/>
            </a:endParaRPr>
          </a:p>
          <a:p>
            <a:pPr>
              <a:defRPr/>
            </a:pPr>
            <a:r>
              <a:rPr lang="en-GB" altLang="en-US" sz="1600" dirty="0">
                <a:solidFill>
                  <a:srgbClr val="000000"/>
                </a:solidFill>
                <a:cs typeface="Arial" panose="020B0604020202020204" pitchFamily="34" charset="0"/>
              </a:rPr>
              <a:t>Support from personal tutors, programme managers, peers.</a:t>
            </a:r>
          </a:p>
          <a:p>
            <a:pPr>
              <a:defRPr/>
            </a:pPr>
            <a:endParaRPr lang="en-GB" altLang="en-US" sz="1600" dirty="0">
              <a:solidFill>
                <a:srgbClr val="000000"/>
              </a:solidFill>
              <a:cs typeface="Arial" panose="020B0604020202020204" pitchFamily="34" charset="0"/>
            </a:endParaRPr>
          </a:p>
          <a:p>
            <a:pPr>
              <a:defRPr/>
            </a:pPr>
            <a:r>
              <a:rPr lang="en-GB" altLang="en-US" sz="1600" dirty="0">
                <a:solidFill>
                  <a:srgbClr val="000000"/>
                </a:solidFill>
                <a:cs typeface="Arial" panose="020B0604020202020204" pitchFamily="34" charset="0"/>
              </a:rPr>
              <a:t>Excellent local practice experience. </a:t>
            </a:r>
            <a:br>
              <a:rPr lang="en-GB" altLang="en-US" sz="1600" dirty="0">
                <a:solidFill>
                  <a:srgbClr val="000000"/>
                </a:solidFill>
                <a:cs typeface="Arial" panose="020B0604020202020204" pitchFamily="34" charset="0"/>
              </a:rPr>
            </a:br>
            <a:endParaRPr lang="en-GB" altLang="en-US" sz="1600" dirty="0">
              <a:solidFill>
                <a:srgbClr val="000000"/>
              </a:solidFill>
              <a:cs typeface="Arial" panose="020B0604020202020204" pitchFamily="34" charset="0"/>
            </a:endParaRPr>
          </a:p>
          <a:p>
            <a:pPr>
              <a:defRPr/>
            </a:pPr>
            <a:r>
              <a:rPr lang="en-GB" altLang="en-US" sz="1600" dirty="0">
                <a:solidFill>
                  <a:srgbClr val="000000"/>
                </a:solidFill>
                <a:cs typeface="Arial" panose="020B0604020202020204" pitchFamily="34" charset="0"/>
              </a:rPr>
              <a:t>Great facilities – student zones, clinical skills facilities, fully furnished flat with lounge, kitchen, bathroom and bedroom.</a:t>
            </a:r>
          </a:p>
          <a:p>
            <a:pPr marL="0" indent="0">
              <a:lnSpc>
                <a:spcPct val="90000"/>
              </a:lnSpc>
              <a:buNone/>
              <a:defRPr/>
            </a:pPr>
            <a:endParaRPr lang="en-GB" altLang="en-US" sz="1400" dirty="0">
              <a:solidFill>
                <a:srgbClr val="000000"/>
              </a:solidFill>
              <a:cs typeface="Arial" panose="020B0604020202020204" pitchFamily="34" charset="0"/>
            </a:endParaRPr>
          </a:p>
        </p:txBody>
      </p:sp>
      <p:pic>
        <p:nvPicPr>
          <p:cNvPr id="5" name="Picture 4" descr="A group of people sitting on a bench&#10;&#10;Description automatically generated with low confidence">
            <a:extLst>
              <a:ext uri="{FF2B5EF4-FFF2-40B4-BE49-F238E27FC236}">
                <a16:creationId xmlns:a16="http://schemas.microsoft.com/office/drawing/2014/main" id="{5A6ED48E-5CD2-48DA-A3D4-B18B6DD14251}"/>
              </a:ext>
            </a:extLst>
          </p:cNvPr>
          <p:cNvPicPr>
            <a:picLocks noChangeAspect="1"/>
          </p:cNvPicPr>
          <p:nvPr/>
        </p:nvPicPr>
        <p:blipFill>
          <a:blip r:embed="rId3"/>
          <a:stretch>
            <a:fillRect/>
          </a:stretch>
        </p:blipFill>
        <p:spPr>
          <a:xfrm>
            <a:off x="4727560" y="1451734"/>
            <a:ext cx="3862674" cy="4706834"/>
          </a:xfrm>
          <a:prstGeom prst="rect">
            <a:avLst/>
          </a:prstGeom>
        </p:spPr>
      </p:pic>
    </p:spTree>
    <p:extLst>
      <p:ext uri="{BB962C8B-B14F-4D97-AF65-F5344CB8AC3E}">
        <p14:creationId xmlns:p14="http://schemas.microsoft.com/office/powerpoint/2010/main" val="391947048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5"/>
          <p:cNvSpPr txBox="1">
            <a:spLocks noChangeArrowheads="1"/>
          </p:cNvSpPr>
          <p:nvPr/>
        </p:nvSpPr>
        <p:spPr bwMode="auto">
          <a:xfrm>
            <a:off x="344044" y="1444538"/>
            <a:ext cx="4518102" cy="137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buFontTx/>
              <a:buNone/>
              <a:defRPr/>
            </a:pPr>
            <a:r>
              <a:rPr lang="en-GB" altLang="en-US" sz="2400" b="1" dirty="0">
                <a:solidFill>
                  <a:srgbClr val="FFC000"/>
                </a:solidFill>
                <a:cs typeface="Arial" panose="020B0604020202020204" pitchFamily="34" charset="0"/>
              </a:rPr>
              <a:t>Influential, inspirational staff</a:t>
            </a:r>
          </a:p>
          <a:p>
            <a:pPr marL="0" indent="0">
              <a:buFont typeface="Arial" panose="020B0604020202020204" pitchFamily="34" charset="0"/>
              <a:buNone/>
              <a:defRPr/>
            </a:pPr>
            <a:endParaRPr lang="en-GB" sz="1400" dirty="0">
              <a:cs typeface="Arial" panose="020B0604020202020204" pitchFamily="34" charset="0"/>
            </a:endParaRPr>
          </a:p>
          <a:p>
            <a:pPr marL="0" indent="0">
              <a:buNone/>
            </a:pPr>
            <a:r>
              <a:rPr lang="en-GB" sz="1400" dirty="0">
                <a:latin typeface="Arial "/>
              </a:rPr>
              <a:t>The social work team has a wealth of experience, expertise and knowledge to support your degree experience.</a:t>
            </a:r>
          </a:p>
          <a:p>
            <a:pPr marL="0" indent="0">
              <a:buNone/>
            </a:pPr>
            <a:endParaRPr lang="en-GB" sz="1400" b="1" dirty="0">
              <a:latin typeface="Arial "/>
            </a:endParaRPr>
          </a:p>
          <a:p>
            <a:pPr marL="247650" indent="0">
              <a:lnSpc>
                <a:spcPct val="110000"/>
              </a:lnSpc>
              <a:buFontTx/>
              <a:buNone/>
              <a:defRPr/>
            </a:pPr>
            <a:br>
              <a:rPr lang="en-GB" sz="1400" i="1" dirty="0"/>
            </a:br>
            <a:endParaRPr lang="en-GB" sz="1400" i="1" dirty="0"/>
          </a:p>
          <a:p>
            <a:pPr eaLnBrk="1" hangingPunct="1">
              <a:spcBef>
                <a:spcPts val="600"/>
              </a:spcBef>
              <a:spcAft>
                <a:spcPts val="600"/>
              </a:spcAft>
              <a:defRPr/>
            </a:pPr>
            <a:endParaRPr lang="en-GB" altLang="en-US" sz="1400" dirty="0">
              <a:solidFill>
                <a:srgbClr val="000000"/>
              </a:solidFill>
              <a:cs typeface="Arial" panose="020B0604020202020204" pitchFamily="34" charset="0"/>
            </a:endParaRPr>
          </a:p>
          <a:p>
            <a:pPr eaLnBrk="1" hangingPunct="1">
              <a:defRPr/>
            </a:pPr>
            <a:endParaRPr lang="en-GB" altLang="en-US" sz="1400" dirty="0">
              <a:solidFill>
                <a:srgbClr val="000000"/>
              </a:solidFill>
              <a:cs typeface="Arial" panose="020B0604020202020204" pitchFamily="34" charset="0"/>
            </a:endParaRPr>
          </a:p>
        </p:txBody>
      </p:sp>
      <p:sp>
        <p:nvSpPr>
          <p:cNvPr id="3" name="TextBox 2">
            <a:extLst>
              <a:ext uri="{FF2B5EF4-FFF2-40B4-BE49-F238E27FC236}">
                <a16:creationId xmlns:a16="http://schemas.microsoft.com/office/drawing/2014/main" id="{A1A180AD-B483-4BB9-AC11-62627D62C34B}"/>
              </a:ext>
            </a:extLst>
          </p:cNvPr>
          <p:cNvSpPr txBox="1"/>
          <p:nvPr/>
        </p:nvSpPr>
        <p:spPr>
          <a:xfrm>
            <a:off x="475471" y="4687206"/>
            <a:ext cx="2302122" cy="984885"/>
          </a:xfrm>
          <a:prstGeom prst="rect">
            <a:avLst/>
          </a:prstGeom>
          <a:noFill/>
        </p:spPr>
        <p:txBody>
          <a:bodyPr wrap="square" rtlCol="0">
            <a:spAutoFit/>
          </a:bodyPr>
          <a:lstStyle/>
          <a:p>
            <a:pPr marL="0" indent="0" algn="ctr">
              <a:buNone/>
            </a:pPr>
            <a:r>
              <a:rPr lang="en-GB" sz="1600" b="1" dirty="0">
                <a:latin typeface="Arial "/>
              </a:rPr>
              <a:t>Iain Moody </a:t>
            </a:r>
            <a:br>
              <a:rPr lang="en-GB" sz="1600" b="1" dirty="0">
                <a:latin typeface="Arial "/>
              </a:rPr>
            </a:br>
            <a:r>
              <a:rPr lang="en-GB" sz="1400" dirty="0">
                <a:latin typeface="Arial "/>
              </a:rPr>
              <a:t>Background in statutory and voluntary sector child and family social work.</a:t>
            </a:r>
            <a:endParaRPr lang="en-GB" sz="1600" dirty="0">
              <a:latin typeface="Arial "/>
            </a:endParaRPr>
          </a:p>
        </p:txBody>
      </p:sp>
      <p:sp>
        <p:nvSpPr>
          <p:cNvPr id="4" name="TextBox 3">
            <a:extLst>
              <a:ext uri="{FF2B5EF4-FFF2-40B4-BE49-F238E27FC236}">
                <a16:creationId xmlns:a16="http://schemas.microsoft.com/office/drawing/2014/main" id="{863A4196-5AD9-4665-8D34-46821595CA3A}"/>
              </a:ext>
            </a:extLst>
          </p:cNvPr>
          <p:cNvSpPr txBox="1"/>
          <p:nvPr/>
        </p:nvSpPr>
        <p:spPr>
          <a:xfrm>
            <a:off x="3566791" y="4720762"/>
            <a:ext cx="2302122" cy="1200329"/>
          </a:xfrm>
          <a:prstGeom prst="rect">
            <a:avLst/>
          </a:prstGeom>
          <a:noFill/>
        </p:spPr>
        <p:txBody>
          <a:bodyPr wrap="square" rtlCol="0">
            <a:spAutoFit/>
          </a:bodyPr>
          <a:lstStyle/>
          <a:p>
            <a:pPr marL="0" indent="0" algn="ctr">
              <a:buNone/>
            </a:pPr>
            <a:r>
              <a:rPr lang="en-GB" sz="1600" b="1" dirty="0">
                <a:latin typeface="Arial "/>
              </a:rPr>
              <a:t>Dr David </a:t>
            </a:r>
            <a:r>
              <a:rPr lang="en-GB" sz="1600" b="1" dirty="0" err="1">
                <a:latin typeface="Arial "/>
              </a:rPr>
              <a:t>Saltiel</a:t>
            </a:r>
            <a:r>
              <a:rPr lang="en-GB" sz="1600" b="1" dirty="0">
                <a:latin typeface="Arial "/>
              </a:rPr>
              <a:t> </a:t>
            </a:r>
          </a:p>
          <a:p>
            <a:pPr marL="0" indent="0" algn="ctr">
              <a:buNone/>
            </a:pPr>
            <a:r>
              <a:rPr lang="en-GB" sz="1400" dirty="0">
                <a:latin typeface="Arial "/>
              </a:rPr>
              <a:t>Presented research about decision making in child and family social work at national conferences.</a:t>
            </a:r>
            <a:endParaRPr lang="en-GB" sz="1400" dirty="0"/>
          </a:p>
        </p:txBody>
      </p:sp>
      <p:sp>
        <p:nvSpPr>
          <p:cNvPr id="5" name="TextBox 4">
            <a:extLst>
              <a:ext uri="{FF2B5EF4-FFF2-40B4-BE49-F238E27FC236}">
                <a16:creationId xmlns:a16="http://schemas.microsoft.com/office/drawing/2014/main" id="{420CE188-B04F-4DF0-B957-C7CCDDC08B4D}"/>
              </a:ext>
            </a:extLst>
          </p:cNvPr>
          <p:cNvSpPr txBox="1"/>
          <p:nvPr/>
        </p:nvSpPr>
        <p:spPr>
          <a:xfrm>
            <a:off x="6366407" y="4623876"/>
            <a:ext cx="2302122" cy="1938992"/>
          </a:xfrm>
          <a:prstGeom prst="rect">
            <a:avLst/>
          </a:prstGeom>
          <a:noFill/>
        </p:spPr>
        <p:txBody>
          <a:bodyPr wrap="square" rtlCol="0">
            <a:spAutoFit/>
          </a:bodyPr>
          <a:lstStyle/>
          <a:p>
            <a:pPr marL="0" indent="0" algn="ctr">
              <a:buNone/>
            </a:pPr>
            <a:r>
              <a:rPr lang="en-GB" sz="1600" b="1" dirty="0">
                <a:latin typeface="Arial "/>
              </a:rPr>
              <a:t>Ros Day </a:t>
            </a:r>
          </a:p>
          <a:p>
            <a:pPr marL="0" indent="0" algn="ctr">
              <a:buNone/>
            </a:pPr>
            <a:r>
              <a:rPr lang="en-GB" sz="1400" dirty="0">
                <a:latin typeface="Arial "/>
              </a:rPr>
              <a:t>Background in teaching schools, FE and HE. Teaches Sociology, Social Policy and is a personal tutor.</a:t>
            </a:r>
            <a:br>
              <a:rPr lang="en-GB" sz="1600" dirty="0">
                <a:cs typeface="Arial" panose="020B0604020202020204" pitchFamily="34" charset="0"/>
              </a:rPr>
            </a:br>
            <a:endParaRPr lang="en-GB" altLang="en-US" sz="1600" dirty="0">
              <a:solidFill>
                <a:srgbClr val="000000"/>
              </a:solidFill>
              <a:cs typeface="Arial" panose="020B0604020202020204" pitchFamily="34" charset="0"/>
            </a:endParaRPr>
          </a:p>
          <a:p>
            <a:endParaRPr lang="en-GB" dirty="0"/>
          </a:p>
        </p:txBody>
      </p:sp>
      <p:pic>
        <p:nvPicPr>
          <p:cNvPr id="10" name="Picture 9" descr="A group of people smiling&#10;&#10;Description automatically generated with medium confidence">
            <a:extLst>
              <a:ext uri="{FF2B5EF4-FFF2-40B4-BE49-F238E27FC236}">
                <a16:creationId xmlns:a16="http://schemas.microsoft.com/office/drawing/2014/main" id="{2F681F76-D70D-438A-88FC-D28403E2BE18}"/>
              </a:ext>
            </a:extLst>
          </p:cNvPr>
          <p:cNvPicPr>
            <a:picLocks noChangeAspect="1"/>
          </p:cNvPicPr>
          <p:nvPr/>
        </p:nvPicPr>
        <p:blipFill rotWithShape="1">
          <a:blip r:embed="rId3"/>
          <a:srcRect b="5195"/>
          <a:stretch/>
        </p:blipFill>
        <p:spPr>
          <a:xfrm>
            <a:off x="836053" y="3001789"/>
            <a:ext cx="7471893" cy="1622087"/>
          </a:xfrm>
          <a:prstGeom prst="rect">
            <a:avLst/>
          </a:prstGeom>
          <a:ln>
            <a:noFill/>
          </a:ln>
        </p:spPr>
      </p:pic>
    </p:spTree>
    <p:extLst>
      <p:ext uri="{BB962C8B-B14F-4D97-AF65-F5344CB8AC3E}">
        <p14:creationId xmlns:p14="http://schemas.microsoft.com/office/powerpoint/2010/main" val="106124437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5"/>
          <p:cNvSpPr txBox="1">
            <a:spLocks noChangeArrowheads="1"/>
          </p:cNvSpPr>
          <p:nvPr/>
        </p:nvSpPr>
        <p:spPr bwMode="auto">
          <a:xfrm>
            <a:off x="489828" y="1453629"/>
            <a:ext cx="3905815" cy="472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buFontTx/>
              <a:buNone/>
              <a:defRPr/>
            </a:pPr>
            <a:r>
              <a:rPr lang="en-GB" altLang="en-US" sz="2400" b="1" dirty="0">
                <a:solidFill>
                  <a:srgbClr val="FFC000"/>
                </a:solidFill>
                <a:cs typeface="Arial" panose="020B0604020202020204" pitchFamily="34" charset="0"/>
              </a:rPr>
              <a:t>Selection</a:t>
            </a:r>
          </a:p>
          <a:p>
            <a:pPr marL="0" indent="0">
              <a:buFont typeface="Arial" panose="020B0604020202020204" pitchFamily="34" charset="0"/>
              <a:buNone/>
              <a:defRPr/>
            </a:pPr>
            <a:endParaRPr lang="en-GB" sz="1400" dirty="0">
              <a:cs typeface="Arial" panose="020B0604020202020204" pitchFamily="34" charset="0"/>
            </a:endParaRPr>
          </a:p>
          <a:p>
            <a:r>
              <a:rPr lang="en-GB" sz="1400" dirty="0">
                <a:latin typeface="Arial" charset="0"/>
                <a:cs typeface="Arial" charset="0"/>
              </a:rPr>
              <a:t>Short listing from UCAS forms: academic criteria/personal statement/references.</a:t>
            </a:r>
            <a:br>
              <a:rPr lang="en-GB" sz="1400" dirty="0">
                <a:latin typeface="Arial" charset="0"/>
                <a:cs typeface="Arial" charset="0"/>
              </a:rPr>
            </a:br>
            <a:endParaRPr lang="en-GB" sz="1400" dirty="0">
              <a:latin typeface="Arial" charset="0"/>
              <a:cs typeface="Arial" charset="0"/>
            </a:endParaRPr>
          </a:p>
          <a:p>
            <a:r>
              <a:rPr lang="en-GB" sz="1400" dirty="0">
                <a:latin typeface="Arial" charset="0"/>
                <a:cs typeface="Arial" charset="0"/>
              </a:rPr>
              <a:t>Interviews: academic staff and service users/carers (January 2021 until March 2022).</a:t>
            </a:r>
          </a:p>
          <a:p>
            <a:endParaRPr lang="en-GB" sz="1400" dirty="0">
              <a:latin typeface="Arial" charset="0"/>
              <a:cs typeface="Arial" charset="0"/>
            </a:endParaRPr>
          </a:p>
          <a:p>
            <a:r>
              <a:rPr lang="en-GB" sz="1400" dirty="0"/>
              <a:t>DBS check: you must declare everything, no matter what you have been told in the past.</a:t>
            </a:r>
          </a:p>
          <a:p>
            <a:endParaRPr lang="en-GB" sz="1400" dirty="0"/>
          </a:p>
          <a:p>
            <a:r>
              <a:rPr lang="en-GB" sz="1400" dirty="0"/>
              <a:t>Non-declaration may be enough to be refused entry onto the programme.</a:t>
            </a:r>
            <a:br>
              <a:rPr lang="en-GB" sz="1400" dirty="0">
                <a:cs typeface="Arial" panose="020B0604020202020204" pitchFamily="34" charset="0"/>
              </a:rPr>
            </a:br>
            <a:endParaRPr lang="en-GB" altLang="en-US" sz="1600" dirty="0">
              <a:solidFill>
                <a:srgbClr val="000000"/>
              </a:solidFill>
              <a:cs typeface="Arial" panose="020B0604020202020204" pitchFamily="34" charset="0"/>
            </a:endParaRPr>
          </a:p>
          <a:p>
            <a:pPr marL="247650" indent="0">
              <a:lnSpc>
                <a:spcPct val="110000"/>
              </a:lnSpc>
              <a:buFontTx/>
              <a:buNone/>
              <a:defRPr/>
            </a:pPr>
            <a:br>
              <a:rPr lang="en-GB" sz="1400" i="1" dirty="0"/>
            </a:br>
            <a:endParaRPr lang="en-GB" sz="1400" i="1" dirty="0"/>
          </a:p>
          <a:p>
            <a:pPr eaLnBrk="1" hangingPunct="1">
              <a:spcBef>
                <a:spcPts val="600"/>
              </a:spcBef>
              <a:spcAft>
                <a:spcPts val="600"/>
              </a:spcAft>
              <a:defRPr/>
            </a:pPr>
            <a:endParaRPr lang="en-GB" altLang="en-US" sz="1400" dirty="0">
              <a:solidFill>
                <a:srgbClr val="000000"/>
              </a:solidFill>
              <a:cs typeface="Arial" panose="020B0604020202020204" pitchFamily="34" charset="0"/>
            </a:endParaRPr>
          </a:p>
          <a:p>
            <a:pPr eaLnBrk="1" hangingPunct="1">
              <a:defRPr/>
            </a:pPr>
            <a:endParaRPr lang="en-GB" altLang="en-US" sz="1400" dirty="0">
              <a:solidFill>
                <a:srgbClr val="000000"/>
              </a:solidFill>
              <a:cs typeface="Arial" panose="020B0604020202020204" pitchFamily="34" charset="0"/>
            </a:endParaRPr>
          </a:p>
        </p:txBody>
      </p:sp>
      <p:sp>
        <p:nvSpPr>
          <p:cNvPr id="6" name="TextBox 3"/>
          <p:cNvSpPr txBox="1">
            <a:spLocks noChangeArrowheads="1"/>
          </p:cNvSpPr>
          <p:nvPr/>
        </p:nvSpPr>
        <p:spPr bwMode="auto">
          <a:xfrm>
            <a:off x="5148263" y="5667375"/>
            <a:ext cx="28319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1200" dirty="0">
                <a:solidFill>
                  <a:schemeClr val="bg1"/>
                </a:solidFill>
              </a:rPr>
              <a:t>Kathryn Waldegrave –Personal Tutor of the Year 2018/19</a:t>
            </a:r>
          </a:p>
        </p:txBody>
      </p:sp>
      <p:pic>
        <p:nvPicPr>
          <p:cNvPr id="5" name="Picture 4" descr="A picture containing building, sky, outdoor&#10;&#10;Description automatically generated">
            <a:extLst>
              <a:ext uri="{FF2B5EF4-FFF2-40B4-BE49-F238E27FC236}">
                <a16:creationId xmlns:a16="http://schemas.microsoft.com/office/drawing/2014/main" id="{C125A8F1-BE5A-4429-98B7-D6FC6D3B1D16}"/>
              </a:ext>
            </a:extLst>
          </p:cNvPr>
          <p:cNvPicPr>
            <a:picLocks noChangeAspect="1"/>
          </p:cNvPicPr>
          <p:nvPr/>
        </p:nvPicPr>
        <p:blipFill>
          <a:blip r:embed="rId3"/>
          <a:stretch>
            <a:fillRect/>
          </a:stretch>
        </p:blipFill>
        <p:spPr>
          <a:xfrm>
            <a:off x="4748359" y="1612511"/>
            <a:ext cx="3891952" cy="4410273"/>
          </a:xfrm>
          <a:prstGeom prst="rect">
            <a:avLst/>
          </a:prstGeom>
        </p:spPr>
      </p:pic>
    </p:spTree>
    <p:extLst>
      <p:ext uri="{BB962C8B-B14F-4D97-AF65-F5344CB8AC3E}">
        <p14:creationId xmlns:p14="http://schemas.microsoft.com/office/powerpoint/2010/main" val="267750270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73E149-606F-A449-8233-3FA766B5FD3E}"/>
              </a:ext>
            </a:extLst>
          </p:cNvPr>
          <p:cNvSpPr>
            <a:spLocks noGrp="1"/>
          </p:cNvSpPr>
          <p:nvPr>
            <p:ph type="body" sz="quarter" idx="11"/>
          </p:nvPr>
        </p:nvSpPr>
        <p:spPr>
          <a:xfrm>
            <a:off x="641730" y="1529078"/>
            <a:ext cx="3477266" cy="4683125"/>
          </a:xfrm>
        </p:spPr>
        <p:txBody>
          <a:bodyPr/>
          <a:lstStyle/>
          <a:p>
            <a:r>
              <a:rPr lang="en-GB" sz="2400" b="1" dirty="0">
                <a:solidFill>
                  <a:srgbClr val="FFC000"/>
                </a:solidFill>
                <a:latin typeface="Arial" panose="020B0604020202020204" pitchFamily="34" charset="0"/>
                <a:cs typeface="Arial" panose="020B0604020202020204" pitchFamily="34" charset="0"/>
              </a:rPr>
              <a:t>BA in Social Work</a:t>
            </a:r>
          </a:p>
          <a:p>
            <a:endParaRPr lang="en-GB" sz="2400" b="1" dirty="0">
              <a:solidFill>
                <a:srgbClr val="FFC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charset="0"/>
                <a:cs typeface="Arial" charset="0"/>
              </a:rPr>
              <a:t>Professional qualification</a:t>
            </a:r>
          </a:p>
          <a:p>
            <a:pPr marL="285750" indent="-285750">
              <a:lnSpc>
                <a:spcPct val="150000"/>
              </a:lnSpc>
              <a:buFont typeface="Arial" panose="020B0604020202020204" pitchFamily="34" charset="0"/>
              <a:buChar char="•"/>
            </a:pPr>
            <a:r>
              <a:rPr lang="en-GB" sz="1600" dirty="0">
                <a:latin typeface="Arial" charset="0"/>
                <a:cs typeface="Arial" charset="0"/>
              </a:rPr>
              <a:t>Academic</a:t>
            </a:r>
          </a:p>
          <a:p>
            <a:pPr marL="285750" indent="-285750">
              <a:lnSpc>
                <a:spcPct val="150000"/>
              </a:lnSpc>
              <a:buFont typeface="Arial" panose="020B0604020202020204" pitchFamily="34" charset="0"/>
              <a:buChar char="•"/>
            </a:pPr>
            <a:r>
              <a:rPr lang="en-GB" sz="1600" dirty="0">
                <a:latin typeface="Arial" charset="0"/>
                <a:cs typeface="Arial" charset="0"/>
              </a:rPr>
              <a:t>Linking theory to research and practice</a:t>
            </a:r>
          </a:p>
          <a:p>
            <a:pPr marL="285750" indent="-285750">
              <a:lnSpc>
                <a:spcPct val="150000"/>
              </a:lnSpc>
              <a:buFont typeface="Arial" panose="020B0604020202020204" pitchFamily="34" charset="0"/>
              <a:buChar char="•"/>
            </a:pPr>
            <a:r>
              <a:rPr lang="en-GB" sz="1600" dirty="0">
                <a:latin typeface="Arial" charset="0"/>
                <a:cs typeface="Arial" charset="0"/>
              </a:rPr>
              <a:t>Becoming a reflective practitioner</a:t>
            </a:r>
          </a:p>
          <a:p>
            <a:pPr marL="285750" indent="-285750">
              <a:lnSpc>
                <a:spcPct val="150000"/>
              </a:lnSpc>
              <a:buFont typeface="Arial" panose="020B0604020202020204" pitchFamily="34" charset="0"/>
              <a:buChar char="•"/>
            </a:pPr>
            <a:r>
              <a:rPr lang="en-GB" sz="1600" dirty="0">
                <a:latin typeface="Arial" charset="0"/>
                <a:cs typeface="Arial" charset="0"/>
              </a:rPr>
              <a:t>Generic social work qualification covering all aspects of social work.</a:t>
            </a:r>
          </a:p>
        </p:txBody>
      </p:sp>
      <p:pic>
        <p:nvPicPr>
          <p:cNvPr id="4" name="Picture 3" descr="A picture containing person, indoor, sofa&#10;&#10;Description automatically generated">
            <a:extLst>
              <a:ext uri="{FF2B5EF4-FFF2-40B4-BE49-F238E27FC236}">
                <a16:creationId xmlns:a16="http://schemas.microsoft.com/office/drawing/2014/main" id="{D348CE9A-C094-4318-84F6-B4646639C626}"/>
              </a:ext>
            </a:extLst>
          </p:cNvPr>
          <p:cNvPicPr>
            <a:picLocks noChangeAspect="1"/>
          </p:cNvPicPr>
          <p:nvPr/>
        </p:nvPicPr>
        <p:blipFill>
          <a:blip r:embed="rId2"/>
          <a:stretch>
            <a:fillRect/>
          </a:stretch>
        </p:blipFill>
        <p:spPr>
          <a:xfrm>
            <a:off x="4802649" y="1646710"/>
            <a:ext cx="3699621" cy="4447859"/>
          </a:xfrm>
          <a:prstGeom prst="rect">
            <a:avLst/>
          </a:prstGeom>
        </p:spPr>
      </p:pic>
    </p:spTree>
    <p:extLst>
      <p:ext uri="{BB962C8B-B14F-4D97-AF65-F5344CB8AC3E}">
        <p14:creationId xmlns:p14="http://schemas.microsoft.com/office/powerpoint/2010/main" val="12542513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73E149-606F-A449-8233-3FA766B5FD3E}"/>
              </a:ext>
            </a:extLst>
          </p:cNvPr>
          <p:cNvSpPr>
            <a:spLocks noGrp="1"/>
          </p:cNvSpPr>
          <p:nvPr>
            <p:ph type="body" sz="quarter" idx="11"/>
          </p:nvPr>
        </p:nvSpPr>
        <p:spPr>
          <a:xfrm>
            <a:off x="600075" y="1527233"/>
            <a:ext cx="3720255" cy="4683125"/>
          </a:xfrm>
        </p:spPr>
        <p:txBody>
          <a:bodyPr/>
          <a:lstStyle/>
          <a:p>
            <a:r>
              <a:rPr lang="en-GB" sz="2400" b="1" dirty="0">
                <a:solidFill>
                  <a:srgbClr val="FFC000"/>
                </a:solidFill>
                <a:latin typeface="Arial" panose="020B0604020202020204" pitchFamily="34" charset="0"/>
                <a:cs typeface="Arial" panose="020B0604020202020204" pitchFamily="34" charset="0"/>
              </a:rPr>
              <a:t>Year 1</a:t>
            </a:r>
            <a:br>
              <a:rPr lang="en-GB" b="1" dirty="0">
                <a:solidFill>
                  <a:srgbClr val="FFC000"/>
                </a:solidFill>
                <a:latin typeface="Arial" panose="020B0604020202020204" pitchFamily="34" charset="0"/>
                <a:cs typeface="Arial" panose="020B0604020202020204" pitchFamily="34" charset="0"/>
              </a:rPr>
            </a:br>
            <a:endParaRPr lang="en-GB" b="1" dirty="0">
              <a:solidFill>
                <a:srgbClr val="FFC000"/>
              </a:solidFill>
              <a:latin typeface="Arial" panose="020B0604020202020204" pitchFamily="34" charset="0"/>
              <a:cs typeface="Arial" panose="020B0604020202020204" pitchFamily="34" charset="0"/>
            </a:endParaRPr>
          </a:p>
          <a:p>
            <a:pPr marL="285750" indent="-285750">
              <a:lnSpc>
                <a:spcPct val="150000"/>
              </a:lnSpc>
              <a:spcBef>
                <a:spcPct val="0"/>
              </a:spcBef>
              <a:buFont typeface="Arial" panose="020B0604020202020204" pitchFamily="34" charset="0"/>
              <a:buChar char="•"/>
            </a:pPr>
            <a:r>
              <a:rPr lang="en-GB" sz="1400" dirty="0">
                <a:latin typeface="Arial" charset="0"/>
                <a:cs typeface="Arial" charset="0"/>
              </a:rPr>
              <a:t>Semester 1: approx. 3 ½ days per week + private study 9.30 until 4.30 in (some recall days/special sessions).</a:t>
            </a:r>
          </a:p>
          <a:p>
            <a:pPr marL="285750" indent="-285750">
              <a:lnSpc>
                <a:spcPct val="150000"/>
              </a:lnSpc>
              <a:spcBef>
                <a:spcPct val="0"/>
              </a:spcBef>
              <a:buFont typeface="Arial" panose="020B0604020202020204" pitchFamily="34" charset="0"/>
              <a:buChar char="•"/>
            </a:pPr>
            <a:endParaRPr lang="en-GB" sz="1400" dirty="0">
              <a:latin typeface="Arial" charset="0"/>
              <a:cs typeface="Arial" charset="0"/>
            </a:endParaRPr>
          </a:p>
          <a:p>
            <a:pPr marL="285750" indent="-285750">
              <a:lnSpc>
                <a:spcPct val="150000"/>
              </a:lnSpc>
              <a:spcBef>
                <a:spcPct val="0"/>
              </a:spcBef>
              <a:buFont typeface="Arial" panose="020B0604020202020204" pitchFamily="34" charset="0"/>
              <a:buChar char="•"/>
            </a:pPr>
            <a:r>
              <a:rPr lang="en-GB" sz="1400" dirty="0">
                <a:latin typeface="Arial" charset="0"/>
                <a:cs typeface="Arial" charset="0"/>
              </a:rPr>
              <a:t>Semester 2: approx. 3 ½ days per week preparation for placement + placement.</a:t>
            </a:r>
          </a:p>
          <a:p>
            <a:pPr marL="285750" indent="-285750">
              <a:lnSpc>
                <a:spcPct val="150000"/>
              </a:lnSpc>
              <a:spcBef>
                <a:spcPct val="0"/>
              </a:spcBef>
              <a:buFont typeface="Arial" panose="020B0604020202020204" pitchFamily="34" charset="0"/>
              <a:buChar char="•"/>
            </a:pPr>
            <a:endParaRPr lang="en-GB" sz="1400" dirty="0">
              <a:latin typeface="Arial" charset="0"/>
              <a:cs typeface="Arial" charset="0"/>
            </a:endParaRPr>
          </a:p>
          <a:p>
            <a:pPr marL="285750" indent="-285750">
              <a:lnSpc>
                <a:spcPct val="150000"/>
              </a:lnSpc>
              <a:spcBef>
                <a:spcPct val="0"/>
              </a:spcBef>
              <a:buFont typeface="Arial" panose="020B0604020202020204" pitchFamily="34" charset="0"/>
              <a:buChar char="•"/>
            </a:pPr>
            <a:r>
              <a:rPr lang="en-GB" sz="1400" dirty="0">
                <a:latin typeface="Arial" charset="0"/>
                <a:cs typeface="Arial" charset="0"/>
              </a:rPr>
              <a:t>All modules in year 1 compulsory</a:t>
            </a:r>
            <a:r>
              <a:rPr lang="en-US" sz="1400" dirty="0">
                <a:latin typeface="Arial" charset="0"/>
                <a:cs typeface="Arial" charset="0"/>
              </a:rPr>
              <a:t>.</a:t>
            </a:r>
            <a:endParaRPr lang="en-GB" sz="1400" dirty="0">
              <a:latin typeface="Arial" charset="0"/>
              <a:cs typeface="Arial" charset="0"/>
            </a:endParaRPr>
          </a:p>
        </p:txBody>
      </p:sp>
      <p:pic>
        <p:nvPicPr>
          <p:cNvPr id="4" name="Picture 3" descr="A group of people sitting at a table with laptops&#10;&#10;Description automatically generated with medium confidence">
            <a:extLst>
              <a:ext uri="{FF2B5EF4-FFF2-40B4-BE49-F238E27FC236}">
                <a16:creationId xmlns:a16="http://schemas.microsoft.com/office/drawing/2014/main" id="{D4AAAF7D-427B-4431-9131-7886B58D36C5}"/>
              </a:ext>
            </a:extLst>
          </p:cNvPr>
          <p:cNvPicPr>
            <a:picLocks noChangeAspect="1"/>
          </p:cNvPicPr>
          <p:nvPr/>
        </p:nvPicPr>
        <p:blipFill>
          <a:blip r:embed="rId2"/>
          <a:stretch>
            <a:fillRect/>
          </a:stretch>
        </p:blipFill>
        <p:spPr>
          <a:xfrm>
            <a:off x="4842361" y="1728132"/>
            <a:ext cx="3701564" cy="4581378"/>
          </a:xfrm>
          <a:prstGeom prst="rect">
            <a:avLst/>
          </a:prstGeom>
        </p:spPr>
      </p:pic>
    </p:spTree>
    <p:extLst>
      <p:ext uri="{BB962C8B-B14F-4D97-AF65-F5344CB8AC3E}">
        <p14:creationId xmlns:p14="http://schemas.microsoft.com/office/powerpoint/2010/main" val="165432788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B6DFA7-81D6-BF4D-9C23-665199E20BF7}"/>
              </a:ext>
            </a:extLst>
          </p:cNvPr>
          <p:cNvSpPr>
            <a:spLocks noGrp="1"/>
          </p:cNvSpPr>
          <p:nvPr>
            <p:ph type="body" sz="quarter" idx="11"/>
          </p:nvPr>
        </p:nvSpPr>
        <p:spPr>
          <a:xfrm>
            <a:off x="411162" y="1292777"/>
            <a:ext cx="3971925" cy="2733939"/>
          </a:xfrm>
        </p:spPr>
        <p:txBody>
          <a:bodyPr/>
          <a:lstStyle/>
          <a:p>
            <a:r>
              <a:rPr lang="en-GB" sz="2400" b="1" dirty="0">
                <a:solidFill>
                  <a:srgbClr val="FFC000"/>
                </a:solidFill>
                <a:latin typeface="Arial" panose="020B0604020202020204" pitchFamily="34" charset="0"/>
                <a:cs typeface="Arial" panose="020B0604020202020204" pitchFamily="34" charset="0"/>
              </a:rPr>
              <a:t>A period of change</a:t>
            </a:r>
          </a:p>
          <a:p>
            <a:pPr>
              <a:lnSpc>
                <a:spcPct val="150000"/>
              </a:lnSpc>
            </a:pPr>
            <a:r>
              <a:rPr lang="en-GB" sz="1400" dirty="0">
                <a:latin typeface="Arial" charset="0"/>
                <a:cs typeface="Arial" charset="0"/>
              </a:rPr>
              <a:t>Social Work England </a:t>
            </a:r>
            <a:r>
              <a:rPr lang="en-GB" sz="1400" dirty="0">
                <a:latin typeface="Arial" charset="0"/>
                <a:cs typeface="Arial" charset="0"/>
                <a:hlinkClick r:id="rId2"/>
              </a:rPr>
              <a:t>https://www.socialworkengland.org.uk</a:t>
            </a:r>
            <a:r>
              <a:rPr lang="en-GB" sz="1400" dirty="0">
                <a:latin typeface="Arial" charset="0"/>
                <a:cs typeface="Arial" charset="0"/>
              </a:rPr>
              <a:t> </a:t>
            </a:r>
          </a:p>
          <a:p>
            <a:pPr marL="285750" indent="-285750">
              <a:lnSpc>
                <a:spcPct val="100000"/>
              </a:lnSpc>
              <a:buFont typeface="Arial" panose="020B0604020202020204" pitchFamily="34" charset="0"/>
              <a:buChar char="•"/>
            </a:pPr>
            <a:r>
              <a:rPr lang="en-GB" sz="1400" dirty="0">
                <a:latin typeface="Arial" charset="0"/>
                <a:cs typeface="Arial" charset="0"/>
              </a:rPr>
              <a:t>Social work education and training are currently being reviewed.</a:t>
            </a:r>
          </a:p>
          <a:p>
            <a:pPr marL="285750" indent="-285750">
              <a:lnSpc>
                <a:spcPct val="100000"/>
              </a:lnSpc>
              <a:buFont typeface="Arial" panose="020B0604020202020204" pitchFamily="34" charset="0"/>
              <a:buChar char="•"/>
            </a:pPr>
            <a:r>
              <a:rPr lang="en-GB" sz="1400" dirty="0">
                <a:latin typeface="Arial" charset="0"/>
                <a:cs typeface="Arial" charset="0"/>
              </a:rPr>
              <a:t>Social Work Bursary agreed (Year 2 &amp; 3).</a:t>
            </a:r>
          </a:p>
          <a:p>
            <a:pPr marL="285750" indent="-285750">
              <a:lnSpc>
                <a:spcPct val="100000"/>
              </a:lnSpc>
              <a:buFont typeface="Arial" panose="020B0604020202020204" pitchFamily="34" charset="0"/>
              <a:buChar char="•"/>
            </a:pPr>
            <a:r>
              <a:rPr lang="en-GB" sz="1400" dirty="0">
                <a:latin typeface="Arial" charset="0"/>
                <a:cs typeface="Arial" charset="0"/>
              </a:rPr>
              <a:t>Not all students will receive a bursary (42 available).</a:t>
            </a:r>
          </a:p>
          <a:p>
            <a:endParaRPr lang="en-US" dirty="0"/>
          </a:p>
        </p:txBody>
      </p:sp>
      <p:pic>
        <p:nvPicPr>
          <p:cNvPr id="8" name="Picture 7" descr="A large brick building with trees in front of it&#10;&#10;Description automatically generated with medium confidence">
            <a:extLst>
              <a:ext uri="{FF2B5EF4-FFF2-40B4-BE49-F238E27FC236}">
                <a16:creationId xmlns:a16="http://schemas.microsoft.com/office/drawing/2014/main" id="{76DD98C8-2FBD-4410-A924-0F6E424B84EA}"/>
              </a:ext>
            </a:extLst>
          </p:cNvPr>
          <p:cNvPicPr>
            <a:picLocks noChangeAspect="1"/>
          </p:cNvPicPr>
          <p:nvPr/>
        </p:nvPicPr>
        <p:blipFill>
          <a:blip r:embed="rId3"/>
          <a:stretch>
            <a:fillRect/>
          </a:stretch>
        </p:blipFill>
        <p:spPr>
          <a:xfrm>
            <a:off x="4829530" y="1340141"/>
            <a:ext cx="3704343" cy="4177718"/>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24E0C274-3491-4E4D-AD61-03CD57139AE2}"/>
              </a:ext>
            </a:extLst>
          </p:cNvPr>
          <p:cNvPicPr>
            <a:picLocks noChangeAspect="1"/>
          </p:cNvPicPr>
          <p:nvPr/>
        </p:nvPicPr>
        <p:blipFill>
          <a:blip r:embed="rId4"/>
          <a:stretch>
            <a:fillRect/>
          </a:stretch>
        </p:blipFill>
        <p:spPr>
          <a:xfrm>
            <a:off x="1225142" y="4117553"/>
            <a:ext cx="2667000" cy="2028825"/>
          </a:xfrm>
          <a:prstGeom prst="rect">
            <a:avLst/>
          </a:prstGeom>
        </p:spPr>
      </p:pic>
    </p:spTree>
    <p:extLst>
      <p:ext uri="{BB962C8B-B14F-4D97-AF65-F5344CB8AC3E}">
        <p14:creationId xmlns:p14="http://schemas.microsoft.com/office/powerpoint/2010/main" val="189849624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211429-3D80-714A-8D94-D25BD8241676}"/>
              </a:ext>
            </a:extLst>
          </p:cNvPr>
          <p:cNvSpPr>
            <a:spLocks noGrp="1"/>
          </p:cNvSpPr>
          <p:nvPr>
            <p:ph type="body" sz="quarter" idx="11"/>
          </p:nvPr>
        </p:nvSpPr>
        <p:spPr>
          <a:xfrm>
            <a:off x="571501" y="1426565"/>
            <a:ext cx="3971925" cy="4683125"/>
          </a:xfrm>
        </p:spPr>
        <p:txBody>
          <a:bodyPr/>
          <a:lstStyle/>
          <a:p>
            <a:r>
              <a:rPr lang="en-GB" sz="2400" b="1" dirty="0">
                <a:solidFill>
                  <a:srgbClr val="FFC000"/>
                </a:solidFill>
                <a:latin typeface="Arial" panose="020B0604020202020204" pitchFamily="34" charset="0"/>
                <a:cs typeface="Arial" panose="020B0604020202020204" pitchFamily="34" charset="0"/>
              </a:rPr>
              <a:t>Social Work bursary</a:t>
            </a:r>
          </a:p>
          <a:p>
            <a:pPr lvl="0"/>
            <a:endParaRPr lang="en-GB" sz="1400" dirty="0">
              <a:latin typeface="Arial" charset="0"/>
              <a:cs typeface="Arial" charset="0"/>
            </a:endParaRPr>
          </a:p>
          <a:p>
            <a:pPr marL="285750" lvl="0" indent="-285750">
              <a:buFont typeface="Arial" panose="020B0604020202020204" pitchFamily="34" charset="0"/>
              <a:buChar char="•"/>
            </a:pPr>
            <a:r>
              <a:rPr lang="en-GB" sz="1400" dirty="0">
                <a:latin typeface="Arial" charset="0"/>
                <a:cs typeface="Arial" charset="0"/>
              </a:rPr>
              <a:t>Currently 42 bursaries available.</a:t>
            </a:r>
          </a:p>
          <a:p>
            <a:pPr marL="285750" lvl="0" indent="-285750">
              <a:buFont typeface="Arial" panose="020B0604020202020204" pitchFamily="34" charset="0"/>
              <a:buChar char="•"/>
            </a:pPr>
            <a:r>
              <a:rPr lang="en-GB" sz="1400" dirty="0">
                <a:latin typeface="Arial" charset="0"/>
                <a:cs typeface="Arial" charset="0"/>
              </a:rPr>
              <a:t>If eligible all students will receive a bursary (up to 42 students).</a:t>
            </a:r>
          </a:p>
          <a:p>
            <a:endParaRPr lang="en-US" sz="1200" dirty="0"/>
          </a:p>
        </p:txBody>
      </p:sp>
      <p:pic>
        <p:nvPicPr>
          <p:cNvPr id="7" name="Picture 6" descr="A person sitting at a table&#10;&#10;Description automatically generated with medium confidence">
            <a:extLst>
              <a:ext uri="{FF2B5EF4-FFF2-40B4-BE49-F238E27FC236}">
                <a16:creationId xmlns:a16="http://schemas.microsoft.com/office/drawing/2014/main" id="{F4B9FFDF-EFA0-4E06-89BD-667A3182D121}"/>
              </a:ext>
            </a:extLst>
          </p:cNvPr>
          <p:cNvPicPr>
            <a:picLocks noChangeAspect="1"/>
          </p:cNvPicPr>
          <p:nvPr/>
        </p:nvPicPr>
        <p:blipFill rotWithShape="1">
          <a:blip r:embed="rId2"/>
          <a:srcRect l="4171" r="4272"/>
          <a:stretch/>
        </p:blipFill>
        <p:spPr>
          <a:xfrm>
            <a:off x="4727983" y="1426565"/>
            <a:ext cx="3704401" cy="4510088"/>
          </a:xfrm>
          <a:prstGeom prst="rect">
            <a:avLst/>
          </a:prstGeom>
        </p:spPr>
      </p:pic>
    </p:spTree>
    <p:extLst>
      <p:ext uri="{BB962C8B-B14F-4D97-AF65-F5344CB8AC3E}">
        <p14:creationId xmlns:p14="http://schemas.microsoft.com/office/powerpoint/2010/main" val="234914431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207b05a-4463-4a74-aa48-267cd44e53b2">
      <UserInfo>
        <DisplayName>Stephen Harding</DisplayName>
        <AccountId>64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E0A73BF23260498FB956A3F2857341" ma:contentTypeVersion="13" ma:contentTypeDescription="Create a new document." ma:contentTypeScope="" ma:versionID="88becf24adcf92c90e6f9c023f500f8f">
  <xsd:schema xmlns:xsd="http://www.w3.org/2001/XMLSchema" xmlns:xs="http://www.w3.org/2001/XMLSchema" xmlns:p="http://schemas.microsoft.com/office/2006/metadata/properties" xmlns:ns2="26a40760-a18b-4c23-8731-54ad71238559" xmlns:ns3="b207b05a-4463-4a74-aa48-267cd44e53b2" targetNamespace="http://schemas.microsoft.com/office/2006/metadata/properties" ma:root="true" ma:fieldsID="2118e62753548dbbbfa8c2a0966c86d6" ns2:_="" ns3:_="">
    <xsd:import namespace="26a40760-a18b-4c23-8731-54ad71238559"/>
    <xsd:import namespace="b207b05a-4463-4a74-aa48-267cd44e53b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a40760-a18b-4c23-8731-54ad712385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07b05a-4463-4a74-aa48-267cd44e53b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F4EBC6-9723-4985-9EB1-AFA0EC8F52A7}">
  <ds:schemaRefs>
    <ds:schemaRef ds:uri="http://schemas.microsoft.com/sharepoint/v3/contenttype/forms"/>
  </ds:schemaRefs>
</ds:datastoreItem>
</file>

<file path=customXml/itemProps2.xml><?xml version="1.0" encoding="utf-8"?>
<ds:datastoreItem xmlns:ds="http://schemas.openxmlformats.org/officeDocument/2006/customXml" ds:itemID="{F35EDB1D-CEA1-4735-BB60-0A421BB168F2}">
  <ds:schemaRefs>
    <ds:schemaRef ds:uri="http://schemas.openxmlformats.org/package/2006/metadata/core-properties"/>
    <ds:schemaRef ds:uri="http://purl.org/dc/dcmitype/"/>
    <ds:schemaRef ds:uri="http://schemas.microsoft.com/office/2006/documentManagement/types"/>
    <ds:schemaRef ds:uri="fafc03e1-0974-49b3-bc9c-4e731f23cde6"/>
    <ds:schemaRef ds:uri="http://purl.org/dc/elements/1.1/"/>
    <ds:schemaRef ds:uri="http://schemas.microsoft.com/office/2006/metadata/properties"/>
    <ds:schemaRef ds:uri="http://purl.org/dc/terms/"/>
    <ds:schemaRef ds:uri="http://schemas.microsoft.com/office/infopath/2007/PartnerControls"/>
    <ds:schemaRef ds:uri="dfecf42b-4d94-4fd8-8b39-fb76e6abcfd8"/>
    <ds:schemaRef ds:uri="http://www.w3.org/XML/1998/namespace"/>
    <ds:schemaRef ds:uri="b207b05a-4463-4a74-aa48-267cd44e53b2"/>
  </ds:schemaRefs>
</ds:datastoreItem>
</file>

<file path=customXml/itemProps3.xml><?xml version="1.0" encoding="utf-8"?>
<ds:datastoreItem xmlns:ds="http://schemas.openxmlformats.org/officeDocument/2006/customXml" ds:itemID="{8D37E2D7-4177-4730-9387-253115DEDA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a40760-a18b-4c23-8731-54ad71238559"/>
    <ds:schemaRef ds:uri="b207b05a-4463-4a74-aa48-267cd44e53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4172</TotalTime>
  <Words>2035</Words>
  <Application>Microsoft Office PowerPoint</Application>
  <PresentationFormat>On-screen Show (4:3)</PresentationFormat>
  <Paragraphs>216</Paragraphs>
  <Slides>20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Smith</dc:creator>
  <cp:lastModifiedBy>Kimberley Akwei</cp:lastModifiedBy>
  <cp:revision>543</cp:revision>
  <cp:lastPrinted>2019-05-23T06:27:52Z</cp:lastPrinted>
  <dcterms:created xsi:type="dcterms:W3CDTF">2016-04-21T11:06:06Z</dcterms:created>
  <dcterms:modified xsi:type="dcterms:W3CDTF">2021-11-09T10:36:34Z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0x010100E6E0A73BF23260498FB956A3F2857341</vt:lpwstr>
  </property>
</Properties>
</file>