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5" r:id="rId2"/>
    <p:sldId id="276" r:id="rId3"/>
    <p:sldId id="278" r:id="rId4"/>
    <p:sldId id="258" r:id="rId5"/>
    <p:sldId id="283" r:id="rId6"/>
    <p:sldId id="308"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9" r:id="rId21"/>
    <p:sldId id="310" r:id="rId22"/>
    <p:sldId id="311" r:id="rId23"/>
    <p:sldId id="312" r:id="rId24"/>
    <p:sldId id="313" r:id="rId25"/>
    <p:sldId id="314" r:id="rId26"/>
    <p:sldId id="31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356"/>
  </p:normalViewPr>
  <p:slideViewPr>
    <p:cSldViewPr snapToGrid="0" snapToObjects="1">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843DF-D12B-4039-89C2-06E019D42DCD}"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63951-92E3-4F97-BB07-CB452FD1E699}" type="slidenum">
              <a:rPr lang="en-US" smtClean="0"/>
              <a:t>‹#›</a:t>
            </a:fld>
            <a:endParaRPr lang="en-US"/>
          </a:p>
        </p:txBody>
      </p:sp>
    </p:spTree>
    <p:extLst>
      <p:ext uri="{BB962C8B-B14F-4D97-AF65-F5344CB8AC3E}">
        <p14:creationId xmlns:p14="http://schemas.microsoft.com/office/powerpoint/2010/main" val="117801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63951-92E3-4F97-BB07-CB452FD1E699}" type="slidenum">
              <a:rPr lang="en-US" smtClean="0"/>
              <a:t>1</a:t>
            </a:fld>
            <a:endParaRPr lang="en-US"/>
          </a:p>
        </p:txBody>
      </p:sp>
    </p:spTree>
    <p:extLst>
      <p:ext uri="{BB962C8B-B14F-4D97-AF65-F5344CB8AC3E}">
        <p14:creationId xmlns:p14="http://schemas.microsoft.com/office/powerpoint/2010/main" val="159672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a:t>
            </a:r>
            <a:r>
              <a:rPr lang="x-none" sz="1200">
                <a:latin typeface="Arial" panose="020B0604020202020204" pitchFamily="34" charset="0"/>
                <a:cs typeface="Arial" panose="020B0604020202020204" pitchFamily="34" charset="0"/>
              </a:rPr>
              <a:t>hilst the e</a:t>
            </a:r>
            <a:r>
              <a:rPr lang="en-GB" sz="1200" dirty="0">
                <a:latin typeface="Arial" panose="020B0604020202020204" pitchFamily="34" charset="0"/>
                <a:cs typeface="Arial" panose="020B0604020202020204" pitchFamily="34" charset="0"/>
              </a:rPr>
              <a:t>lite/autonomous schools prepared promptly within the three weeks extended spring break in 2020, mainstream schools teachers’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accounts sketched a somewhat chaotic transition at the level of school organisation </a:t>
            </a:r>
            <a:r>
              <a:rPr lang="x-none" sz="1200">
                <a:effectLst/>
                <a:latin typeface="Arial" panose="020B0604020202020204" pitchFamily="34" charset="0"/>
                <a:cs typeface="Arial" panose="020B0604020202020204" pitchFamily="34" charset="0"/>
              </a:rPr>
              <a:t> </a:t>
            </a:r>
          </a:p>
          <a:p>
            <a:endParaRPr lang="x-none" dirty="0"/>
          </a:p>
        </p:txBody>
      </p:sp>
      <p:sp>
        <p:nvSpPr>
          <p:cNvPr id="4" name="Slide Number Placeholder 3"/>
          <p:cNvSpPr>
            <a:spLocks noGrp="1"/>
          </p:cNvSpPr>
          <p:nvPr>
            <p:ph type="sldNum" sz="quarter" idx="5"/>
          </p:nvPr>
        </p:nvSpPr>
        <p:spPr/>
        <p:txBody>
          <a:bodyPr/>
          <a:lstStyle/>
          <a:p>
            <a:fld id="{40960EB6-0D83-6A40-9FAC-6F762B41320B}" type="slidenum">
              <a:rPr lang="x-none" smtClean="0"/>
              <a:t>8</a:t>
            </a:fld>
            <a:endParaRPr lang="x-none"/>
          </a:p>
        </p:txBody>
      </p:sp>
    </p:spTree>
    <p:extLst>
      <p:ext uri="{BB962C8B-B14F-4D97-AF65-F5344CB8AC3E}">
        <p14:creationId xmlns:p14="http://schemas.microsoft.com/office/powerpoint/2010/main" val="427793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Some teachers mentioned they did not know much about computers before. Even when the school had given them access to an online platform such as Online </a:t>
            </a:r>
            <a:r>
              <a:rPr lang="en-GB" sz="1200" dirty="0" err="1">
                <a:latin typeface="Arial" panose="020B0604020202020204" pitchFamily="34" charset="0"/>
                <a:cs typeface="Arial" panose="020B0604020202020204" pitchFamily="34" charset="0"/>
              </a:rPr>
              <a:t>Mektep</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 they could not use it effectively, forcing them to use WhatsApp:</a:t>
            </a:r>
          </a:p>
          <a:p>
            <a:endParaRPr lang="x-none" dirty="0"/>
          </a:p>
        </p:txBody>
      </p:sp>
      <p:sp>
        <p:nvSpPr>
          <p:cNvPr id="4" name="Slide Number Placeholder 3"/>
          <p:cNvSpPr>
            <a:spLocks noGrp="1"/>
          </p:cNvSpPr>
          <p:nvPr>
            <p:ph type="sldNum" sz="quarter" idx="5"/>
          </p:nvPr>
        </p:nvSpPr>
        <p:spPr/>
        <p:txBody>
          <a:bodyPr/>
          <a:lstStyle/>
          <a:p>
            <a:fld id="{CD463951-92E3-4F97-BB07-CB452FD1E699}" type="slidenum">
              <a:rPr lang="en-US" smtClean="0"/>
              <a:t>9</a:t>
            </a:fld>
            <a:endParaRPr lang="en-US"/>
          </a:p>
        </p:txBody>
      </p:sp>
    </p:spTree>
    <p:extLst>
      <p:ext uri="{BB962C8B-B14F-4D97-AF65-F5344CB8AC3E}">
        <p14:creationId xmlns:p14="http://schemas.microsoft.com/office/powerpoint/2010/main" val="225445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40960EB6-0D83-6A40-9FAC-6F762B41320B}" type="slidenum">
              <a:rPr lang="x-none" smtClean="0"/>
              <a:t>10</a:t>
            </a:fld>
            <a:endParaRPr lang="x-none"/>
          </a:p>
        </p:txBody>
      </p:sp>
    </p:spTree>
    <p:extLst>
      <p:ext uri="{BB962C8B-B14F-4D97-AF65-F5344CB8AC3E}">
        <p14:creationId xmlns:p14="http://schemas.microsoft.com/office/powerpoint/2010/main" val="277205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Teachers across the different regions reported having received extended training in effective teaching online </a:t>
            </a:r>
            <a:r>
              <a:rPr lang="en-GB" sz="1400" b="1" dirty="0">
                <a:latin typeface="Arial" panose="020B0604020202020204" pitchFamily="34" charset="0"/>
                <a:cs typeface="Arial" panose="020B0604020202020204" pitchFamily="34" charset="0"/>
              </a:rPr>
              <a:t>(b) </a:t>
            </a:r>
            <a:r>
              <a:rPr lang="en-GB" sz="1400" dirty="0">
                <a:latin typeface="Arial" panose="020B0604020202020204" pitchFamily="34" charset="0"/>
                <a:cs typeface="Arial" panose="020B0604020202020204" pitchFamily="34" charset="0"/>
              </a:rPr>
              <a:t>schools were provided access to online platforms, such as Online </a:t>
            </a:r>
            <a:r>
              <a:rPr lang="en-GB" sz="1400" dirty="0" err="1">
                <a:latin typeface="Arial" panose="020B0604020202020204" pitchFamily="34" charset="0"/>
                <a:cs typeface="Arial" panose="020B0604020202020204" pitchFamily="34" charset="0"/>
              </a:rPr>
              <a:t>Mektep</a:t>
            </a:r>
            <a:r>
              <a:rPr lang="en-GB" sz="1400" dirty="0">
                <a:latin typeface="Arial" panose="020B0604020202020204" pitchFamily="34" charset="0"/>
                <a:cs typeface="Arial" panose="020B0604020202020204" pitchFamily="34" charset="0"/>
              </a:rPr>
              <a:t> and </a:t>
            </a:r>
            <a:r>
              <a:rPr lang="en-GB" sz="1400" dirty="0" err="1">
                <a:latin typeface="Arial" panose="020B0604020202020204" pitchFamily="34" charset="0"/>
                <a:cs typeface="Arial" panose="020B0604020202020204" pitchFamily="34" charset="0"/>
              </a:rPr>
              <a:t>BilimLand</a:t>
            </a:r>
            <a:r>
              <a:rPr lang="en-GB" sz="1400" b="1" dirty="0">
                <a:latin typeface="Arial" panose="020B0604020202020204" pitchFamily="34" charset="0"/>
                <a:cs typeface="Arial" panose="020B0604020202020204" pitchFamily="34" charset="0"/>
              </a:rPr>
              <a:t> (c) </a:t>
            </a:r>
            <a:r>
              <a:rPr lang="en-GB" sz="1400" dirty="0">
                <a:latin typeface="Arial" panose="020B0604020202020204" pitchFamily="34" charset="0"/>
                <a:cs typeface="Arial" panose="020B0604020202020204" pitchFamily="34" charset="0"/>
              </a:rPr>
              <a:t>local authorities developed and collected a pool of video lessons </a:t>
            </a:r>
            <a:r>
              <a:rPr lang="en-GB" sz="1400" b="1" dirty="0">
                <a:latin typeface="Arial" panose="020B0604020202020204" pitchFamily="34" charset="0"/>
                <a:cs typeface="Arial" panose="020B0604020202020204" pitchFamily="34" charset="0"/>
              </a:rPr>
              <a:t>(d) </a:t>
            </a:r>
            <a:r>
              <a:rPr lang="en-GB" sz="1400" dirty="0">
                <a:latin typeface="Arial" panose="020B0604020202020204" pitchFamily="34" charset="0"/>
                <a:cs typeface="Arial" panose="020B0604020202020204" pitchFamily="34" charset="0"/>
              </a:rPr>
              <a:t>schools and educational authorities had distributed laptops, computers and pre-paid Internet cards to parents with large families and low-income families.</a:t>
            </a:r>
          </a:p>
          <a:p>
            <a:endParaRPr lang="x-none" dirty="0"/>
          </a:p>
        </p:txBody>
      </p:sp>
      <p:sp>
        <p:nvSpPr>
          <p:cNvPr id="4" name="Slide Number Placeholder 3"/>
          <p:cNvSpPr>
            <a:spLocks noGrp="1"/>
          </p:cNvSpPr>
          <p:nvPr>
            <p:ph type="sldNum" sz="quarter" idx="5"/>
          </p:nvPr>
        </p:nvSpPr>
        <p:spPr/>
        <p:txBody>
          <a:bodyPr/>
          <a:lstStyle/>
          <a:p>
            <a:fld id="{CD463951-92E3-4F97-BB07-CB452FD1E699}" type="slidenum">
              <a:rPr lang="en-US" smtClean="0"/>
              <a:t>11</a:t>
            </a:fld>
            <a:endParaRPr lang="en-US"/>
          </a:p>
        </p:txBody>
      </p:sp>
    </p:spTree>
    <p:extLst>
      <p:ext uri="{BB962C8B-B14F-4D97-AF65-F5344CB8AC3E}">
        <p14:creationId xmlns:p14="http://schemas.microsoft.com/office/powerpoint/2010/main" val="74844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Overall, parents were in agreement that their child’s education was less rigorous or had been compromised with the online mode of delivery:</a:t>
            </a:r>
          </a:p>
          <a:p>
            <a:endParaRPr lang="x-none" dirty="0"/>
          </a:p>
        </p:txBody>
      </p:sp>
      <p:sp>
        <p:nvSpPr>
          <p:cNvPr id="4" name="Slide Number Placeholder 3"/>
          <p:cNvSpPr>
            <a:spLocks noGrp="1"/>
          </p:cNvSpPr>
          <p:nvPr>
            <p:ph type="sldNum" sz="quarter" idx="5"/>
          </p:nvPr>
        </p:nvSpPr>
        <p:spPr/>
        <p:txBody>
          <a:bodyPr/>
          <a:lstStyle/>
          <a:p>
            <a:fld id="{CD463951-92E3-4F97-BB07-CB452FD1E699}" type="slidenum">
              <a:rPr lang="en-US" smtClean="0"/>
              <a:t>12</a:t>
            </a:fld>
            <a:endParaRPr lang="en-US"/>
          </a:p>
        </p:txBody>
      </p:sp>
    </p:spTree>
    <p:extLst>
      <p:ext uri="{BB962C8B-B14F-4D97-AF65-F5344CB8AC3E}">
        <p14:creationId xmlns:p14="http://schemas.microsoft.com/office/powerpoint/2010/main" val="23801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D463951-92E3-4F97-BB07-CB452FD1E699}" type="slidenum">
              <a:rPr lang="en-US" smtClean="0"/>
              <a:t>15</a:t>
            </a:fld>
            <a:endParaRPr lang="en-US"/>
          </a:p>
        </p:txBody>
      </p:sp>
    </p:spTree>
    <p:extLst>
      <p:ext uri="{BB962C8B-B14F-4D97-AF65-F5344CB8AC3E}">
        <p14:creationId xmlns:p14="http://schemas.microsoft.com/office/powerpoint/2010/main" val="54102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Both NIS and mainstream teachers indicated they do not have reliable assessment data as students copy from one another or parents are writing assessment tasks for children.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Students and parents mainly approached assessment as an “end” rather than a means towards improving learning.</a:t>
            </a:r>
          </a:p>
          <a:p>
            <a:endParaRPr lang="x-none" dirty="0"/>
          </a:p>
        </p:txBody>
      </p:sp>
      <p:sp>
        <p:nvSpPr>
          <p:cNvPr id="4" name="Slide Number Placeholder 3"/>
          <p:cNvSpPr>
            <a:spLocks noGrp="1"/>
          </p:cNvSpPr>
          <p:nvPr>
            <p:ph type="sldNum" sz="quarter" idx="5"/>
          </p:nvPr>
        </p:nvSpPr>
        <p:spPr/>
        <p:txBody>
          <a:bodyPr/>
          <a:lstStyle/>
          <a:p>
            <a:fld id="{CD463951-92E3-4F97-BB07-CB452FD1E699}" type="slidenum">
              <a:rPr lang="en-US" smtClean="0"/>
              <a:t>18</a:t>
            </a:fld>
            <a:endParaRPr lang="en-US"/>
          </a:p>
        </p:txBody>
      </p:sp>
    </p:spTree>
    <p:extLst>
      <p:ext uri="{BB962C8B-B14F-4D97-AF65-F5344CB8AC3E}">
        <p14:creationId xmlns:p14="http://schemas.microsoft.com/office/powerpoint/2010/main" val="324078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D463951-92E3-4F97-BB07-CB452FD1E699}" type="slidenum">
              <a:rPr lang="en-US" smtClean="0"/>
              <a:t>23</a:t>
            </a:fld>
            <a:endParaRPr lang="en-US"/>
          </a:p>
        </p:txBody>
      </p:sp>
    </p:spTree>
    <p:extLst>
      <p:ext uri="{BB962C8B-B14F-4D97-AF65-F5344CB8AC3E}">
        <p14:creationId xmlns:p14="http://schemas.microsoft.com/office/powerpoint/2010/main" val="59901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87C9F-7C88-7345-96E3-824073B80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AB2D7FC-E237-D846-B1C7-B0653E45C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5FFB90-49D5-A741-8087-EA9F95206282}"/>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5" name="Footer Placeholder 4">
            <a:extLst>
              <a:ext uri="{FF2B5EF4-FFF2-40B4-BE49-F238E27FC236}">
                <a16:creationId xmlns:a16="http://schemas.microsoft.com/office/drawing/2014/main" xmlns="" id="{2C3A797F-50E9-5E4F-8F04-BE905ACEC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EAB41C-179D-254E-8C36-6B9EB04E0439}"/>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319643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68EA0-E41E-2A41-A7EB-59A9563EFE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B991304-A3DE-974F-8611-D092FE1BEC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C59EA8-16F4-5E4A-9BA6-D714292D3F68}"/>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5" name="Footer Placeholder 4">
            <a:extLst>
              <a:ext uri="{FF2B5EF4-FFF2-40B4-BE49-F238E27FC236}">
                <a16:creationId xmlns:a16="http://schemas.microsoft.com/office/drawing/2014/main" xmlns="" id="{10F8D2B7-DC4B-CA42-8831-A023B86EA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2A921E-F506-B748-A632-11533448D0C8}"/>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161209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F66E58D-AC1E-0348-AD2A-EE9F9BB4B5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AC7835C-D70E-7C4E-878D-4F1966208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03ACAE-9C80-9F42-930E-0852D41B2A54}"/>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5" name="Footer Placeholder 4">
            <a:extLst>
              <a:ext uri="{FF2B5EF4-FFF2-40B4-BE49-F238E27FC236}">
                <a16:creationId xmlns:a16="http://schemas.microsoft.com/office/drawing/2014/main" xmlns="" id="{52D3E572-CD31-6B4E-8A8E-268458B72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811A82-AFCB-D746-8409-55C2AF02DF43}"/>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414379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6DA74-D6A8-A248-B870-36EA758C7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0D0AB3-DED4-BD4D-9BF9-0790E841C1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052879-DF0C-2D44-B862-BE2080C37B8E}"/>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5" name="Footer Placeholder 4">
            <a:extLst>
              <a:ext uri="{FF2B5EF4-FFF2-40B4-BE49-F238E27FC236}">
                <a16:creationId xmlns:a16="http://schemas.microsoft.com/office/drawing/2014/main" xmlns="" id="{217D0C0B-F7F4-E74F-BC79-18E9EE40D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67EFBD-DB7A-0D40-96CF-1F1D2063EA20}"/>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1657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0B506-947D-2D40-BBB6-87F2A9341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D386B3-27F7-6B41-A093-43BBD212E6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FDADA-228F-6D42-8F98-323F3C9182B7}"/>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5" name="Footer Placeholder 4">
            <a:extLst>
              <a:ext uri="{FF2B5EF4-FFF2-40B4-BE49-F238E27FC236}">
                <a16:creationId xmlns:a16="http://schemas.microsoft.com/office/drawing/2014/main" xmlns="" id="{8B8AB955-E8D9-C143-9625-1C77C83F5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B4C3A6-8A1D-314B-8632-EE1FBC21DF3F}"/>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299925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DC7DB-F2B8-2B41-8EBF-7E08D253F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2BF2BE-5F25-4C47-B23B-7538D9DDA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776065-9CD6-F44F-8C08-5617BCEF7A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0B2FBA-E169-5644-8FD3-B635B217AFF1}"/>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6" name="Footer Placeholder 5">
            <a:extLst>
              <a:ext uri="{FF2B5EF4-FFF2-40B4-BE49-F238E27FC236}">
                <a16:creationId xmlns:a16="http://schemas.microsoft.com/office/drawing/2014/main" xmlns="" id="{63DCFBE7-98E0-C942-A988-2B7209385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2ECA7E-BC1E-444D-A797-7BA5AF7EC3BD}"/>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59642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4D1D1-C69B-7E4D-B214-373238156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1B0FD9B-5C72-BE4E-A9FF-630295CA2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E0F427A-3403-3044-8B00-3AC7B359A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CBFE6F2-A0BA-2040-9835-AC9AB90A8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9DF70D-DBCF-A14D-BC68-099DB29470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28E10A-94C7-4841-98BD-E5BA0A902C77}"/>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8" name="Footer Placeholder 7">
            <a:extLst>
              <a:ext uri="{FF2B5EF4-FFF2-40B4-BE49-F238E27FC236}">
                <a16:creationId xmlns:a16="http://schemas.microsoft.com/office/drawing/2014/main" xmlns="" id="{9D902608-2207-4348-AD24-CCC364FBB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4A1F814-22A3-664D-8CB4-47AD5245ED61}"/>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366602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62662-2085-B34A-A88C-FC669D3630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2CCA0ED-B13F-DF4C-B968-95EBBEFB157A}"/>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4" name="Footer Placeholder 3">
            <a:extLst>
              <a:ext uri="{FF2B5EF4-FFF2-40B4-BE49-F238E27FC236}">
                <a16:creationId xmlns:a16="http://schemas.microsoft.com/office/drawing/2014/main" xmlns="" id="{9EFAB52C-4C12-8F41-B94C-89C3E1256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8A23A89-E481-DC4F-A4DB-6C70C58B7E5D}"/>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337008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F38AF0-B64F-5D4E-8683-5B6FB27B3C3D}"/>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3" name="Footer Placeholder 2">
            <a:extLst>
              <a:ext uri="{FF2B5EF4-FFF2-40B4-BE49-F238E27FC236}">
                <a16:creationId xmlns:a16="http://schemas.microsoft.com/office/drawing/2014/main" xmlns="" id="{950F61C9-A699-2844-A98E-052CD7F3E9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6200B84-AA0A-FE48-8D51-41BE32F9440D}"/>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271543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59068-C5B0-CD45-8CE8-BDA1D6B36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F67EF2-7B75-894C-8C88-8784585CF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B5B46D-79F2-314B-ADCB-63F7107FB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A95DE4-A843-9848-8615-48AB698957AB}"/>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6" name="Footer Placeholder 5">
            <a:extLst>
              <a:ext uri="{FF2B5EF4-FFF2-40B4-BE49-F238E27FC236}">
                <a16:creationId xmlns:a16="http://schemas.microsoft.com/office/drawing/2014/main" xmlns="" id="{06E5EBAA-38E1-3C44-9350-8BC0B7FC9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D6A10D1-0ABA-9C47-AA20-579BE045B829}"/>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40360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A6A29-EDD6-1244-811E-500D5894D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3CB16B1-C759-B640-93D2-964E7AD2C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1913CB1-FD69-7C4E-AEB3-4BE7DC4A3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20E108-580A-EE4A-87B9-729BE779B60B}"/>
              </a:ext>
            </a:extLst>
          </p:cNvPr>
          <p:cNvSpPr>
            <a:spLocks noGrp="1"/>
          </p:cNvSpPr>
          <p:nvPr>
            <p:ph type="dt" sz="half" idx="10"/>
          </p:nvPr>
        </p:nvSpPr>
        <p:spPr/>
        <p:txBody>
          <a:bodyPr/>
          <a:lstStyle/>
          <a:p>
            <a:fld id="{D6E1FC60-F8F8-6547-B5B6-502780937149}" type="datetimeFigureOut">
              <a:rPr lang="en-US" smtClean="0"/>
              <a:t>4/26/2021</a:t>
            </a:fld>
            <a:endParaRPr lang="en-US"/>
          </a:p>
        </p:txBody>
      </p:sp>
      <p:sp>
        <p:nvSpPr>
          <p:cNvPr id="6" name="Footer Placeholder 5">
            <a:extLst>
              <a:ext uri="{FF2B5EF4-FFF2-40B4-BE49-F238E27FC236}">
                <a16:creationId xmlns:a16="http://schemas.microsoft.com/office/drawing/2014/main" xmlns="" id="{48A1329E-A28D-664E-8274-16EEE2C07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7A8F32-C33E-5544-85F9-AE4D5FC4CAB8}"/>
              </a:ext>
            </a:extLst>
          </p:cNvPr>
          <p:cNvSpPr>
            <a:spLocks noGrp="1"/>
          </p:cNvSpPr>
          <p:nvPr>
            <p:ph type="sldNum" sz="quarter" idx="12"/>
          </p:nvPr>
        </p:nvSpPr>
        <p:spPr/>
        <p:txBody>
          <a:bodyPr/>
          <a:lstStyle/>
          <a:p>
            <a:fld id="{F88917FD-9524-944F-9A10-235DD1998704}" type="slidenum">
              <a:rPr lang="en-US" smtClean="0"/>
              <a:t>‹#›</a:t>
            </a:fld>
            <a:endParaRPr lang="en-US"/>
          </a:p>
        </p:txBody>
      </p:sp>
    </p:spTree>
    <p:extLst>
      <p:ext uri="{BB962C8B-B14F-4D97-AF65-F5344CB8AC3E}">
        <p14:creationId xmlns:p14="http://schemas.microsoft.com/office/powerpoint/2010/main" val="57921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078CA9-F622-FA43-A0D7-268004A92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229EE61-E004-DB49-881A-525ACD72C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9425E3-53E5-7E45-B2D7-969B82281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1FC60-F8F8-6547-B5B6-502780937149}" type="datetimeFigureOut">
              <a:rPr lang="en-US" smtClean="0"/>
              <a:t>4/26/2021</a:t>
            </a:fld>
            <a:endParaRPr lang="en-US"/>
          </a:p>
        </p:txBody>
      </p:sp>
      <p:sp>
        <p:nvSpPr>
          <p:cNvPr id="5" name="Footer Placeholder 4">
            <a:extLst>
              <a:ext uri="{FF2B5EF4-FFF2-40B4-BE49-F238E27FC236}">
                <a16:creationId xmlns:a16="http://schemas.microsoft.com/office/drawing/2014/main" xmlns="" id="{5D9C6693-4A6C-B347-84F5-0F823D15B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A3CBFAD-BAFE-DC4A-A69D-5D51D68B6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917FD-9524-944F-9A10-235DD1998704}" type="slidenum">
              <a:rPr lang="en-US" smtClean="0"/>
              <a:t>‹#›</a:t>
            </a:fld>
            <a:endParaRPr lang="en-US"/>
          </a:p>
        </p:txBody>
      </p:sp>
    </p:spTree>
    <p:extLst>
      <p:ext uri="{BB962C8B-B14F-4D97-AF65-F5344CB8AC3E}">
        <p14:creationId xmlns:p14="http://schemas.microsoft.com/office/powerpoint/2010/main" val="54702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dicinehealth.leeds.ac.uk/directory_record/1366/partnerships_for_equity_and_inclus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alth.gov.au/resources/videos/coronavirus-covid-19-video-physical-wellbe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61770"/>
            <a:ext cx="9144000" cy="2387600"/>
          </a:xfrm>
        </p:spPr>
        <p:txBody>
          <a:bodyPr>
            <a:normAutofit/>
          </a:bodyPr>
          <a:lstStyle/>
          <a:p>
            <a:r>
              <a:rPr lang="en-US" sz="3200" b="1" dirty="0">
                <a:latin typeface="Arial" panose="020B0604020202020204" pitchFamily="34" charset="0"/>
                <a:cs typeface="Arial" panose="020B0604020202020204" pitchFamily="34" charset="0"/>
              </a:rPr>
              <a:t>Education, gender and family relationships in the time of covid-19: </a:t>
            </a:r>
            <a:r>
              <a:rPr lang="en-US" sz="3200" b="1" dirty="0" smtClean="0">
                <a:latin typeface="Arial" panose="020B0604020202020204" pitchFamily="34" charset="0"/>
                <a:cs typeface="Arial" panose="020B0604020202020204" pitchFamily="34" charset="0"/>
              </a:rPr>
              <a:t>Kazakhstani parents’, teachers’ and students’ perspectives</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14584" y="4719638"/>
            <a:ext cx="9144000" cy="1655762"/>
          </a:xfrm>
        </p:spPr>
        <p:txBody>
          <a:bodyPr>
            <a:normAutofit/>
          </a:bodyPr>
          <a:lstStyle/>
          <a:p>
            <a:r>
              <a:rPr lang="en-GB" sz="2000" b="1" dirty="0">
                <a:latin typeface="Arial" panose="020B0604020202020204" pitchFamily="34" charset="0"/>
                <a:cs typeface="Arial" panose="020B0604020202020204" pitchFamily="34" charset="0"/>
                <a:hlinkClick r:id="rId3"/>
              </a:rPr>
              <a:t>PARTNERSHIPS FOR EQUITY AND INCLUSION</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22 April 2021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895" y="629192"/>
            <a:ext cx="4017272" cy="1767844"/>
          </a:xfrm>
          <a:prstGeom prst="rect">
            <a:avLst/>
          </a:prstGeom>
        </p:spPr>
      </p:pic>
    </p:spTree>
    <p:extLst>
      <p:ext uri="{BB962C8B-B14F-4D97-AF65-F5344CB8AC3E}">
        <p14:creationId xmlns:p14="http://schemas.microsoft.com/office/powerpoint/2010/main" val="1317460844"/>
      </p:ext>
    </p:extLst>
  </p:cSld>
  <p:clrMapOvr>
    <a:masterClrMapping/>
  </p:clrMapOvr>
  <mc:AlternateContent xmlns:mc="http://schemas.openxmlformats.org/markup-compatibility/2006" xmlns:p14="http://schemas.microsoft.com/office/powerpoint/2010/main">
    <mc:Choice Requires="p14">
      <p:transition spd="slow" p14:dur="2000" advTm="11471"/>
    </mc:Choice>
    <mc:Fallback xmlns="">
      <p:transition spd="slow" advTm="114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x-none" sz="3200" i="1" dirty="0">
                <a:latin typeface="Arial" panose="020B0604020202020204" pitchFamily="34" charset="0"/>
                <a:cs typeface="Arial" panose="020B0604020202020204" pitchFamily="34" charset="0"/>
              </a:rPr>
              <a:t>the </a:t>
            </a:r>
            <a:r>
              <a:rPr lang="en-GB" sz="3200" i="1" dirty="0">
                <a:latin typeface="Arial" panose="020B0604020202020204" pitchFamily="34" charset="0"/>
                <a:cs typeface="Arial" panose="020B0604020202020204" pitchFamily="34" charset="0"/>
              </a:rPr>
              <a:t>transition to online learning and the widening of educational inequities</a:t>
            </a:r>
            <a:endParaRPr lang="x-none"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14693B0-44BB-D14C-A13F-7015B29C29CE}"/>
              </a:ext>
            </a:extLst>
          </p:cNvPr>
          <p:cNvSpPr>
            <a:spLocks noGrp="1"/>
          </p:cNvSpPr>
          <p:nvPr>
            <p:ph idx="1"/>
          </p:nvPr>
        </p:nvSpPr>
        <p:spPr>
          <a:xfrm>
            <a:off x="838199" y="3698697"/>
            <a:ext cx="10884613" cy="2478266"/>
          </a:xfrm>
        </p:spPr>
        <p:txBody>
          <a:bodyPr>
            <a:normAutofit/>
          </a:bodyPr>
          <a:lstStyle/>
          <a:p>
            <a:pPr marL="0" indent="0" algn="ctr">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x-none" sz="200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A860234B-0906-394B-B426-576ED549694A}"/>
              </a:ext>
            </a:extLst>
          </p:cNvPr>
          <p:cNvSpPr>
            <a:spLocks noGrp="1"/>
          </p:cNvSpPr>
          <p:nvPr>
            <p:ph type="body" idx="4294967295"/>
          </p:nvPr>
        </p:nvSpPr>
        <p:spPr>
          <a:xfrm>
            <a:off x="1037690" y="1808251"/>
            <a:ext cx="10316110" cy="1198473"/>
          </a:xfrm>
        </p:spPr>
        <p:txBody>
          <a:bodyPr>
            <a:normAutofit fontScale="77500" lnSpcReduction="20000"/>
          </a:bodyPr>
          <a:lstStyle/>
          <a:p>
            <a:pPr marL="0" indent="0" algn="ctr">
              <a:buNone/>
            </a:pPr>
            <a:r>
              <a:rPr lang="en-GB" b="1" i="1" dirty="0">
                <a:solidFill>
                  <a:schemeClr val="accent1"/>
                </a:solidFill>
                <a:latin typeface="Arial" panose="020B0604020202020204" pitchFamily="34" charset="0"/>
                <a:cs typeface="Arial" panose="020B0604020202020204" pitchFamily="34" charset="0"/>
              </a:rPr>
              <a:t>The transition was particularly challenging to the low-income families, parents with limited educational resources and digital connectivity, working parents, single mothers, parents with a large number of children, those living in rural areas and those with children in elementary schools</a:t>
            </a:r>
            <a:endParaRPr lang="x-none" b="1" i="1" dirty="0">
              <a:solidFill>
                <a:schemeClr val="accent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88B2D655-D66D-3B40-A7A3-8C1E15C46734}"/>
              </a:ext>
            </a:extLst>
          </p:cNvPr>
          <p:cNvSpPr txBox="1"/>
          <p:nvPr/>
        </p:nvSpPr>
        <p:spPr>
          <a:xfrm>
            <a:off x="1130157" y="3411020"/>
            <a:ext cx="10592655" cy="2677656"/>
          </a:xfrm>
          <a:prstGeom prst="rect">
            <a:avLst/>
          </a:prstGeom>
          <a:noFill/>
        </p:spPr>
        <p:txBody>
          <a:bodyPr wrap="square" rtlCol="0">
            <a:spAutoFit/>
          </a:bodyPr>
          <a:lstStyle/>
          <a:p>
            <a:pPr algn="ctr"/>
            <a:r>
              <a:rPr lang="en-GB" sz="2400" i="1" dirty="0">
                <a:latin typeface="Arial" panose="020B0604020202020204" pitchFamily="34" charset="0"/>
                <a:cs typeface="Arial" panose="020B0604020202020204" pitchFamily="34" charset="0"/>
              </a:rPr>
              <a:t>“The transition to online learning was terrible. […] distance learning is quite difficult. Not everyone understands it […]. We are studying until about one o’clock in the morning. […] it’s a nerve-wracking experience. […] we didn’t have time to do a lot of things - some homework - because we couldn’t do it in time”.</a:t>
            </a:r>
          </a:p>
          <a:p>
            <a:pPr algn="ctr"/>
            <a:endParaRPr lang="en-GB" sz="2400" i="1" dirty="0">
              <a:latin typeface="Arial" panose="020B0604020202020204" pitchFamily="34" charset="0"/>
              <a:cs typeface="Arial" panose="020B0604020202020204" pitchFamily="34" charset="0"/>
            </a:endParaRPr>
          </a:p>
          <a:p>
            <a:pPr algn="r"/>
            <a:r>
              <a:rPr lang="en-GB" sz="2000" i="1"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(PS4 single mother of two children) </a:t>
            </a:r>
            <a:endParaRPr lang="x-non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73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fontScale="90000"/>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mitigating inequities in online education delivery</a:t>
            </a:r>
            <a:r>
              <a:rPr lang="en-GB" sz="3200" b="1" dirty="0">
                <a:latin typeface="Arial" panose="020B0604020202020204" pitchFamily="34" charset="0"/>
                <a:cs typeface="Arial" panose="020B0604020202020204" pitchFamily="34" charset="0"/>
              </a:rPr>
              <a:t/>
            </a:r>
            <a:br>
              <a:rPr lang="en-GB" sz="3200" b="1" dirty="0">
                <a:latin typeface="Arial" panose="020B0604020202020204" pitchFamily="34" charset="0"/>
                <a:cs typeface="Arial" panose="020B0604020202020204" pitchFamily="34" charset="0"/>
              </a:rPr>
            </a:br>
            <a:endParaRPr lang="x-none" sz="3200" b="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CBA1DC54-DED4-834F-8491-2976881A8570}"/>
              </a:ext>
            </a:extLst>
          </p:cNvPr>
          <p:cNvSpPr>
            <a:spLocks noGrp="1"/>
          </p:cNvSpPr>
          <p:nvPr>
            <p:ph type="body" idx="1"/>
          </p:nvPr>
        </p:nvSpPr>
        <p:spPr>
          <a:xfrm>
            <a:off x="839786" y="1179513"/>
            <a:ext cx="11037141" cy="1086686"/>
          </a:xfrm>
        </p:spPr>
        <p:txBody>
          <a:bodyPr>
            <a:normAutofit/>
          </a:bodyPr>
          <a:lstStyle/>
          <a:p>
            <a:pPr algn="ctr"/>
            <a:r>
              <a:rPr lang="en-GB" i="1" dirty="0">
                <a:solidFill>
                  <a:schemeClr val="accent1"/>
                </a:solidFill>
                <a:latin typeface="Arial" panose="020B0604020202020204" pitchFamily="34" charset="0"/>
                <a:cs typeface="Arial" panose="020B0604020202020204" pitchFamily="34" charset="0"/>
              </a:rPr>
              <a:t>The long summer break enabled </a:t>
            </a:r>
            <a:r>
              <a:rPr lang="en-GB" i="1" dirty="0" err="1">
                <a:solidFill>
                  <a:schemeClr val="accent1"/>
                </a:solidFill>
                <a:latin typeface="Arial" panose="020B0604020202020204" pitchFamily="34" charset="0"/>
                <a:cs typeface="Arial" panose="020B0604020202020204" pitchFamily="34" charset="0"/>
              </a:rPr>
              <a:t>MoES</a:t>
            </a:r>
            <a:r>
              <a:rPr lang="en-GB" i="1" dirty="0">
                <a:solidFill>
                  <a:schemeClr val="accent1"/>
                </a:solidFill>
                <a:latin typeface="Arial" panose="020B0604020202020204" pitchFamily="34" charset="0"/>
                <a:cs typeface="Arial" panose="020B0604020202020204" pitchFamily="34" charset="0"/>
              </a:rPr>
              <a:t>, local education authorities, and school leaders to prepare for the new academic year</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48FB368F-EB1A-2E40-8615-CA09C643AAC6}"/>
              </a:ext>
            </a:extLst>
          </p:cNvPr>
          <p:cNvSpPr>
            <a:spLocks noGrp="1"/>
          </p:cNvSpPr>
          <p:nvPr>
            <p:ph sz="half" idx="2"/>
          </p:nvPr>
        </p:nvSpPr>
        <p:spPr>
          <a:xfrm>
            <a:off x="339047" y="2954569"/>
            <a:ext cx="7315200" cy="2947934"/>
          </a:xfrm>
        </p:spPr>
        <p:txBody>
          <a:bodyPr>
            <a:noAutofit/>
          </a:bodyPr>
          <a:lstStyle/>
          <a:p>
            <a:pPr marL="0" indent="0" algn="ctr">
              <a:buNone/>
            </a:pPr>
            <a:r>
              <a:rPr lang="en-GB" sz="1800" i="1" dirty="0">
                <a:latin typeface="Arial" panose="020B0604020202020204" pitchFamily="34" charset="0"/>
                <a:cs typeface="Arial" panose="020B0604020202020204" pitchFamily="34" charset="0"/>
              </a:rPr>
              <a:t>“[…] teachers of Informatics, they provided us with video resources ... Well, they taught us how to use, how to log in, where we should create and what, how to create video lessons. ...Then we took training courses in the summer. ... The city education department provided us with these courses, which we could take for free. And we received certificates for this”</a:t>
            </a:r>
            <a:r>
              <a:rPr lang="en-GB" sz="1800" dirty="0">
                <a:latin typeface="Arial" panose="020B0604020202020204" pitchFamily="34" charset="0"/>
                <a:cs typeface="Arial" panose="020B0604020202020204" pitchFamily="34" charset="0"/>
              </a:rPr>
              <a:t>. </a:t>
            </a:r>
          </a:p>
          <a:p>
            <a:pPr marL="0" indent="0" algn="r">
              <a:buNone/>
            </a:pPr>
            <a:r>
              <a:rPr lang="en-GB" sz="1800" b="1" dirty="0">
                <a:latin typeface="Arial" panose="020B0604020202020204" pitchFamily="34" charset="0"/>
                <a:cs typeface="Arial" panose="020B0604020202020204" pitchFamily="34" charset="0"/>
              </a:rPr>
              <a:t>(TAR9 Teacher</a:t>
            </a:r>
            <a:r>
              <a:rPr lang="en-GB" sz="1800" dirty="0">
                <a:latin typeface="Arial" panose="020B0604020202020204" pitchFamily="34" charset="0"/>
                <a:cs typeface="Arial" panose="020B0604020202020204" pitchFamily="34" charset="0"/>
              </a:rPr>
              <a:t>)</a:t>
            </a:r>
            <a:endParaRPr lang="x-none" sz="1800" dirty="0">
              <a:latin typeface="Arial" panose="020B0604020202020204" pitchFamily="34" charset="0"/>
              <a:cs typeface="Arial" panose="020B0604020202020204" pitchFamily="34" charset="0"/>
            </a:endParaRPr>
          </a:p>
          <a:p>
            <a:pPr marL="0" indent="0" algn="ctr">
              <a:buNone/>
            </a:pPr>
            <a:endParaRPr lang="x-none" sz="1800" dirty="0">
              <a:latin typeface="Arial" panose="020B060402020202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xmlns="" id="{234AD5DE-0107-1D47-B6E5-52841A8A6ACA}"/>
              </a:ext>
            </a:extLst>
          </p:cNvPr>
          <p:cNvPicPr>
            <a:picLocks noGrp="1" noChangeAspect="1"/>
          </p:cNvPicPr>
          <p:nvPr>
            <p:ph sz="quarter" idx="4"/>
          </p:nvPr>
        </p:nvPicPr>
        <p:blipFill>
          <a:blip r:embed="rId3"/>
          <a:stretch>
            <a:fillRect/>
          </a:stretch>
        </p:blipFill>
        <p:spPr>
          <a:xfrm>
            <a:off x="8207811" y="2610384"/>
            <a:ext cx="3350615" cy="2947934"/>
          </a:xfrm>
        </p:spPr>
      </p:pic>
      <p:sp>
        <p:nvSpPr>
          <p:cNvPr id="12" name="TextBox 11">
            <a:extLst>
              <a:ext uri="{FF2B5EF4-FFF2-40B4-BE49-F238E27FC236}">
                <a16:creationId xmlns:a16="http://schemas.microsoft.com/office/drawing/2014/main" xmlns="" id="{DC2CEBB1-1B50-0349-8875-8620D1810E4B}"/>
              </a:ext>
            </a:extLst>
          </p:cNvPr>
          <p:cNvSpPr txBox="1"/>
          <p:nvPr/>
        </p:nvSpPr>
        <p:spPr>
          <a:xfrm>
            <a:off x="7191911" y="6246688"/>
            <a:ext cx="4685016" cy="523220"/>
          </a:xfrm>
          <a:prstGeom prst="rect">
            <a:avLst/>
          </a:prstGeom>
          <a:noFill/>
        </p:spPr>
        <p:txBody>
          <a:bodyPr wrap="square" rtlCol="0">
            <a:spAutoFit/>
          </a:bodyPr>
          <a:lstStyle/>
          <a:p>
            <a:pPr algn="r"/>
            <a:r>
              <a:rPr lang="x-none" sz="1400" b="1" dirty="0">
                <a:latin typeface="Arial" panose="020B0604020202020204" pitchFamily="34" charset="0"/>
                <a:cs typeface="Arial" panose="020B0604020202020204" pitchFamily="34" charset="0"/>
              </a:rPr>
              <a:t>Photo credit</a:t>
            </a:r>
            <a:r>
              <a:rPr lang="x-none"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https://</a:t>
            </a:r>
            <a:r>
              <a:rPr lang="en-GB" sz="1400" dirty="0" err="1">
                <a:latin typeface="Arial" panose="020B0604020202020204" pitchFamily="34" charset="0"/>
                <a:cs typeface="Arial" panose="020B0604020202020204" pitchFamily="34" charset="0"/>
              </a:rPr>
              <a:t>images.app.goo.gl</a:t>
            </a:r>
            <a:r>
              <a:rPr lang="en-GB" sz="1400" dirty="0">
                <a:latin typeface="Arial" panose="020B0604020202020204" pitchFamily="34" charset="0"/>
                <a:cs typeface="Arial" panose="020B0604020202020204" pitchFamily="34" charset="0"/>
              </a:rPr>
              <a:t>/FC2o27qTYJWqaaELA</a:t>
            </a:r>
            <a:endParaRPr lang="x-non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83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perceptions of the quality of online education</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839787" y="1681162"/>
            <a:ext cx="10893301" cy="1325563"/>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W</a:t>
            </a:r>
            <a:r>
              <a:rPr lang="x-none" i="1" dirty="0">
                <a:solidFill>
                  <a:schemeClr val="accent1"/>
                </a:solidFill>
                <a:latin typeface="Arial" panose="020B0604020202020204" pitchFamily="34" charset="0"/>
                <a:cs typeface="Arial" panose="020B0604020202020204" pitchFamily="34" charset="0"/>
              </a:rPr>
              <a:t>hilst tecahers perceptions about online education (both in urban and rural schools) have improved, p</a:t>
            </a:r>
            <a:r>
              <a:rPr lang="en-GB" i="1" dirty="0" err="1">
                <a:solidFill>
                  <a:schemeClr val="accent1"/>
                </a:solidFill>
                <a:latin typeface="Arial" panose="020B0604020202020204" pitchFamily="34" charset="0"/>
                <a:cs typeface="Arial" panose="020B0604020202020204" pitchFamily="34" charset="0"/>
              </a:rPr>
              <a:t>arental</a:t>
            </a:r>
            <a:r>
              <a:rPr lang="en-GB" i="1" dirty="0">
                <a:solidFill>
                  <a:schemeClr val="accent1"/>
                </a:solidFill>
                <a:latin typeface="Arial" panose="020B0604020202020204" pitchFamily="34" charset="0"/>
                <a:cs typeface="Arial" panose="020B0604020202020204" pitchFamily="34" charset="0"/>
              </a:rPr>
              <a:t> satisfaction remains largely negative, access to stable Internet</a:t>
            </a:r>
            <a:r>
              <a:rPr lang="x-none" i="1" dirty="0">
                <a:solidFill>
                  <a:schemeClr val="accent1"/>
                </a:solidFill>
                <a:effectLst/>
                <a:latin typeface="Arial" panose="020B0604020202020204" pitchFamily="34" charset="0"/>
                <a:cs typeface="Arial" panose="020B0604020202020204" pitchFamily="34" charset="0"/>
              </a:rPr>
              <a:t> is still very low, </a:t>
            </a:r>
            <a:r>
              <a:rPr lang="en-GB" i="1" dirty="0">
                <a:solidFill>
                  <a:schemeClr val="accent1"/>
                </a:solidFill>
                <a:effectLst/>
                <a:latin typeface="Arial" panose="020B0604020202020204" pitchFamily="34" charset="0"/>
                <a:cs typeface="Arial" panose="020B0604020202020204" pitchFamily="34" charset="0"/>
              </a:rPr>
              <a:t>s</a:t>
            </a:r>
            <a:r>
              <a:rPr lang="en-GB" i="1" dirty="0">
                <a:solidFill>
                  <a:schemeClr val="accent1"/>
                </a:solidFill>
                <a:latin typeface="Arial" panose="020B0604020202020204" pitchFamily="34" charset="0"/>
                <a:cs typeface="Arial" panose="020B0604020202020204" pitchFamily="34" charset="0"/>
              </a:rPr>
              <a:t>hort lesson duration</a:t>
            </a:r>
            <a:r>
              <a:rPr lang="x-none" i="1" dirty="0">
                <a:solidFill>
                  <a:schemeClr val="accent1"/>
                </a:solidFill>
                <a:effectLst/>
                <a:latin typeface="Arial" panose="020B0604020202020204" pitchFamily="34" charset="0"/>
                <a:cs typeface="Arial" panose="020B0604020202020204" pitchFamily="34" charset="0"/>
              </a:rPr>
              <a:t> and curriculum coverage raise a concern  </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3598223"/>
            <a:ext cx="10512425" cy="2591439"/>
          </a:xfrm>
        </p:spPr>
        <p:txBody>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r>
              <a:rPr lang="en-GB" sz="2400" i="1" dirty="0">
                <a:latin typeface="Arial" panose="020B0604020202020204" pitchFamily="34" charset="0"/>
                <a:cs typeface="Arial" panose="020B0604020202020204" pitchFamily="34" charset="0"/>
              </a:rPr>
              <a:t>“[…] but there is no teacher in front of him actually, who can see what he is doing. I am trying to stop his inadequate actions but not always I can do so”</a:t>
            </a:r>
            <a:r>
              <a:rPr lang="en-GB" sz="2400" dirty="0">
                <a:latin typeface="Arial" panose="020B0604020202020204" pitchFamily="34" charset="0"/>
                <a:cs typeface="Arial" panose="020B0604020202020204" pitchFamily="34" charset="0"/>
              </a:rPr>
              <a:t>.</a:t>
            </a:r>
          </a:p>
          <a:p>
            <a:pPr marL="0" indent="0" algn="ctr">
              <a:buNone/>
            </a:pPr>
            <a:r>
              <a:rPr lang="en-GB" sz="2400" dirty="0">
                <a:latin typeface="Arial" panose="020B0604020202020204" pitchFamily="34" charset="0"/>
                <a:cs typeface="Arial" panose="020B0604020202020204" pitchFamily="34" charset="0"/>
              </a:rPr>
              <a:t> </a:t>
            </a:r>
          </a:p>
          <a:p>
            <a:pPr marL="0" indent="0" algn="r">
              <a:buNone/>
            </a:pPr>
            <a:r>
              <a:rPr lang="en-GB" sz="2000" b="1" dirty="0">
                <a:latin typeface="Arial" panose="020B0604020202020204" pitchFamily="34" charset="0"/>
                <a:cs typeface="Arial" panose="020B0604020202020204" pitchFamily="34" charset="0"/>
              </a:rPr>
              <a:t>(PN10 Parent)</a:t>
            </a:r>
          </a:p>
          <a:p>
            <a:pPr marL="0" indent="0" algn="ctr">
              <a:buNone/>
            </a:pPr>
            <a:endParaRPr lang="x-none" sz="2000" b="1" dirty="0">
              <a:latin typeface="Arial" panose="020B0604020202020204" pitchFamily="34" charset="0"/>
              <a:cs typeface="Arial" panose="020B0604020202020204" pitchFamily="34" charset="0"/>
            </a:endParaRPr>
          </a:p>
          <a:p>
            <a:pPr marL="0" indent="0" algn="ctr">
              <a:buNone/>
            </a:pPr>
            <a:endParaRPr 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00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perceptions of the quality of online education</a:t>
            </a:r>
            <a:endParaRPr lang="x-none" sz="32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1"/>
          </p:nvPr>
        </p:nvSpPr>
        <p:spPr>
          <a:xfrm>
            <a:off x="554803" y="1690688"/>
            <a:ext cx="6298060" cy="4486275"/>
          </a:xfrm>
        </p:spPr>
        <p:txBody>
          <a:bodyPr>
            <a:noAutofit/>
          </a:bodyPr>
          <a:lstStyle/>
          <a:p>
            <a:pPr marL="0" indent="0" algn="ctr">
              <a:buNone/>
            </a:pPr>
            <a:r>
              <a:rPr lang="en-GB" sz="2000" dirty="0">
                <a:latin typeface="Arial" panose="020B0604020202020204" pitchFamily="34" charset="0"/>
                <a:cs typeface="Arial" panose="020B0604020202020204" pitchFamily="34" charset="0"/>
              </a:rPr>
              <a:t>Because of the unstable Internet, </a:t>
            </a:r>
            <a:r>
              <a:rPr lang="en-GB" sz="2000" b="1" i="1" dirty="0">
                <a:solidFill>
                  <a:schemeClr val="accent1"/>
                </a:solidFill>
                <a:latin typeface="Arial" panose="020B0604020202020204" pitchFamily="34" charset="0"/>
                <a:cs typeface="Arial" panose="020B0604020202020204" pitchFamily="34" charset="0"/>
              </a:rPr>
              <a:t>for rural teachers and students, a smartphone and WhatsApp remained the primary sources of delivering online lessons</a:t>
            </a:r>
            <a:r>
              <a:rPr lang="en-GB" sz="2000" b="1"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which could not offer a communicative virtual space:</a:t>
            </a:r>
          </a:p>
          <a:p>
            <a:pPr marL="0" indent="0" algn="ctr">
              <a:buNone/>
            </a:pPr>
            <a:endParaRPr lang="en-GB" sz="2000" dirty="0">
              <a:latin typeface="Arial" panose="020B0604020202020204" pitchFamily="34" charset="0"/>
              <a:cs typeface="Arial" panose="020B0604020202020204" pitchFamily="34" charset="0"/>
            </a:endParaRPr>
          </a:p>
          <a:p>
            <a:pPr marL="0" indent="0" algn="ctr">
              <a:buNone/>
            </a:pPr>
            <a:r>
              <a:rPr lang="en-GB" sz="2000" i="1" dirty="0">
                <a:latin typeface="Arial" panose="020B0604020202020204" pitchFamily="34" charset="0"/>
                <a:cs typeface="Arial" panose="020B0604020202020204" pitchFamily="34" charset="0"/>
              </a:rPr>
              <a:t>“Although his class teacher is always available on WhatsApp, but other than that, nothing else is done. Online </a:t>
            </a:r>
            <a:r>
              <a:rPr lang="en-GB" sz="2000" i="1" dirty="0" err="1">
                <a:latin typeface="Arial" panose="020B0604020202020204" pitchFamily="34" charset="0"/>
                <a:cs typeface="Arial" panose="020B0604020202020204" pitchFamily="34" charset="0"/>
              </a:rPr>
              <a:t>Mektep</a:t>
            </a:r>
            <a:r>
              <a:rPr lang="en-GB" sz="2000" i="1" dirty="0">
                <a:latin typeface="Arial" panose="020B0604020202020204" pitchFamily="34" charset="0"/>
                <a:cs typeface="Arial" panose="020B0604020202020204" pitchFamily="34" charset="0"/>
              </a:rPr>
              <a:t>, as you know, just requires completing tasks. […] he was just doing nothing. You tell him every day, but it’s no use. He was doing nothing, doing nothing. He would say, “Yes, I have completed everything on Online </a:t>
            </a:r>
            <a:r>
              <a:rPr lang="en-GB" sz="2000" i="1" dirty="0" err="1">
                <a:latin typeface="Arial" panose="020B0604020202020204" pitchFamily="34" charset="0"/>
                <a:cs typeface="Arial" panose="020B0604020202020204" pitchFamily="34" charset="0"/>
              </a:rPr>
              <a:t>Mektep</a:t>
            </a:r>
            <a:r>
              <a:rPr lang="en-GB" sz="2000" i="1" dirty="0">
                <a:latin typeface="Arial" panose="020B0604020202020204" pitchFamily="34" charset="0"/>
                <a:cs typeface="Arial" panose="020B0604020202020204" pitchFamily="34" charset="0"/>
              </a:rPr>
              <a:t>”, and that’s it!”.</a:t>
            </a:r>
          </a:p>
          <a:p>
            <a:pPr marL="0" indent="0" algn="ctr">
              <a:buNone/>
            </a:pPr>
            <a:endParaRPr lang="en-GB" sz="2000" i="1" dirty="0">
              <a:latin typeface="Arial" panose="020B0604020202020204" pitchFamily="34" charset="0"/>
              <a:cs typeface="Arial" panose="020B0604020202020204" pitchFamily="34" charset="0"/>
            </a:endParaRPr>
          </a:p>
          <a:p>
            <a:pPr marL="0" indent="0" algn="r">
              <a:buNone/>
            </a:pPr>
            <a:r>
              <a:rPr lang="en-GB" sz="2000" b="1" i="1"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(TAR1 Teacher</a:t>
            </a:r>
            <a:r>
              <a:rPr lang="en-GB" sz="1800" b="1" i="1" dirty="0">
                <a:latin typeface="Arial" panose="020B0604020202020204" pitchFamily="34" charset="0"/>
                <a:cs typeface="Arial" panose="020B0604020202020204" pitchFamily="34" charset="0"/>
              </a:rPr>
              <a:t>)</a:t>
            </a:r>
            <a:endParaRPr lang="x-none" sz="1800" b="1" i="1" dirty="0">
              <a:latin typeface="Arial" panose="020B0604020202020204" pitchFamily="34" charset="0"/>
              <a:cs typeface="Arial" panose="020B0604020202020204" pitchFamily="34" charset="0"/>
            </a:endParaRPr>
          </a:p>
          <a:p>
            <a:pPr marL="0" indent="0" algn="ctr">
              <a:buNone/>
            </a:pPr>
            <a:endParaRPr lang="x-none" sz="2000" b="1" dirty="0">
              <a:latin typeface="Arial" panose="020B0604020202020204" pitchFamily="34" charset="0"/>
              <a:cs typeface="Arial" panose="020B0604020202020204" pitchFamily="34" charset="0"/>
            </a:endParaRPr>
          </a:p>
          <a:p>
            <a:pPr marL="0" indent="0" algn="ctr">
              <a:buNone/>
            </a:pPr>
            <a:endParaRPr lang="x-none" sz="20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xmlns="" id="{7AFA8320-F958-C545-B85E-396F3F3D1516}"/>
              </a:ext>
            </a:extLst>
          </p:cNvPr>
          <p:cNvPicPr>
            <a:picLocks noGrp="1" noChangeAspect="1"/>
          </p:cNvPicPr>
          <p:nvPr>
            <p:ph sz="half" idx="2"/>
          </p:nvPr>
        </p:nvPicPr>
        <p:blipFill>
          <a:blip r:embed="rId2"/>
          <a:stretch>
            <a:fillRect/>
          </a:stretch>
        </p:blipFill>
        <p:spPr>
          <a:xfrm>
            <a:off x="7233185" y="2396530"/>
            <a:ext cx="4750216" cy="2892403"/>
          </a:xfrm>
        </p:spPr>
      </p:pic>
    </p:spTree>
    <p:extLst>
      <p:ext uri="{BB962C8B-B14F-4D97-AF65-F5344CB8AC3E}">
        <p14:creationId xmlns:p14="http://schemas.microsoft.com/office/powerpoint/2010/main" val="144106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perceptions of the quality of online education</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839788" y="1849348"/>
            <a:ext cx="10913848" cy="1325563"/>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Both parents and teachers believed that 20 minutes were not sufficient to cover the curriculum and explain the teaching points </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3429000"/>
            <a:ext cx="10512425" cy="2760662"/>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r>
              <a:rPr lang="en-GB" sz="2400" i="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Anyway, even the teacher cannot teach a child the basics of this or that subject that they have in education within 20 minutes. He [teaches] only superficially, I guess</a:t>
            </a:r>
            <a:r>
              <a:rPr lang="en-GB" sz="2400" i="1"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p>
          <a:p>
            <a:pPr marL="0" indent="0" algn="ctr">
              <a:buNone/>
            </a:pPr>
            <a:endParaRPr lang="en-GB" sz="2400" dirty="0">
              <a:latin typeface="Arial" panose="020B0604020202020204" pitchFamily="34" charset="0"/>
              <a:cs typeface="Arial" panose="020B0604020202020204" pitchFamily="34" charset="0"/>
            </a:endParaRPr>
          </a:p>
          <a:p>
            <a:pPr marL="0" indent="0" algn="r">
              <a:buNone/>
            </a:pPr>
            <a:r>
              <a:rPr lang="en-GB" sz="1800" b="1" dirty="0">
                <a:latin typeface="Arial" panose="020B0604020202020204" pitchFamily="34" charset="0"/>
                <a:cs typeface="Arial" panose="020B0604020202020204" pitchFamily="34" charset="0"/>
              </a:rPr>
              <a:t>(PN5 Parent)</a:t>
            </a:r>
            <a:endParaRPr lang="x-none" sz="1800" b="1"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x-none" sz="2400" b="1" dirty="0">
              <a:latin typeface="Arial" panose="020B0604020202020204" pitchFamily="34" charset="0"/>
              <a:cs typeface="Arial" panose="020B0604020202020204" pitchFamily="34" charset="0"/>
            </a:endParaRPr>
          </a:p>
          <a:p>
            <a:pPr marL="0" indent="0" algn="ctr">
              <a:buNone/>
            </a:pPr>
            <a:endParaRPr 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08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perceptions of the quality of online education</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839788" y="1681162"/>
            <a:ext cx="10811106" cy="1747838"/>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20 minutes lesson duration did not give students sufficient time to ask clarifying questions or teachers ample space to ask a good number of individual questions to monitor student learning </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3429000"/>
            <a:ext cx="10512425" cy="2760662"/>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r>
              <a:rPr lang="en-GB" sz="2400" i="1" dirty="0">
                <a:latin typeface="Arial" panose="020B0604020202020204" pitchFamily="34" charset="0"/>
                <a:cs typeface="Arial" panose="020B0604020202020204" pitchFamily="34" charset="0"/>
              </a:rPr>
              <a:t>“At school it was possible to approach the teacher after the lesson and during the lesson. If it is wrong, the teacher could explain it or call you to the blackboard and on the blackboard you will solve a problem, and the teacher will say what the mistakes are, but now - no such an opportunity”</a:t>
            </a:r>
            <a:r>
              <a:rPr lang="en-GB" sz="2400" dirty="0">
                <a:latin typeface="Arial" panose="020B0604020202020204" pitchFamily="34" charset="0"/>
                <a:cs typeface="Arial" panose="020B0604020202020204" pitchFamily="34" charset="0"/>
              </a:rPr>
              <a:t>. </a:t>
            </a:r>
          </a:p>
          <a:p>
            <a:pPr marL="0" indent="0" algn="ctr">
              <a:buNone/>
            </a:pPr>
            <a:endParaRPr lang="en-GB" sz="2400" dirty="0">
              <a:latin typeface="Arial" panose="020B0604020202020204" pitchFamily="34" charset="0"/>
              <a:cs typeface="Arial" panose="020B0604020202020204" pitchFamily="34" charset="0"/>
            </a:endParaRPr>
          </a:p>
          <a:p>
            <a:pPr marL="0" indent="0" algn="r">
              <a:buNone/>
            </a:pPr>
            <a:r>
              <a:rPr lang="en-GB" sz="2000" b="1" dirty="0">
                <a:latin typeface="Arial" panose="020B0604020202020204" pitchFamily="34" charset="0"/>
                <a:cs typeface="Arial" panose="020B0604020202020204" pitchFamily="34" charset="0"/>
              </a:rPr>
              <a:t>(FGDN1_2 Student</a:t>
            </a:r>
            <a:r>
              <a:rPr lang="en-GB" sz="2000" dirty="0">
                <a:latin typeface="Arial" panose="020B0604020202020204" pitchFamily="34" charset="0"/>
                <a:cs typeface="Arial" panose="020B0604020202020204" pitchFamily="34" charset="0"/>
              </a:rPr>
              <a:t>)</a:t>
            </a:r>
            <a:endParaRPr lang="x-none" sz="20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x-none" sz="2400" b="1" dirty="0">
              <a:latin typeface="Arial" panose="020B0604020202020204" pitchFamily="34" charset="0"/>
              <a:cs typeface="Arial" panose="020B0604020202020204" pitchFamily="34" charset="0"/>
            </a:endParaRPr>
          </a:p>
          <a:p>
            <a:pPr marL="0" indent="0" algn="ctr">
              <a:buNone/>
            </a:pPr>
            <a:endParaRPr 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53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perceptions of the quality of online education</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1479479" y="1681163"/>
            <a:ext cx="9452224" cy="558604"/>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Parents’ involvement varies at different levels of education </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2332234"/>
            <a:ext cx="10515600" cy="3857428"/>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x-none" sz="2400" b="1" dirty="0">
              <a:latin typeface="Arial" panose="020B0604020202020204" pitchFamily="34" charset="0"/>
              <a:cs typeface="Arial" panose="020B0604020202020204" pitchFamily="34" charset="0"/>
            </a:endParaRPr>
          </a:p>
          <a:p>
            <a:pPr marL="0" indent="0" algn="ctr">
              <a:buNone/>
            </a:pPr>
            <a:endParaRPr lang="x-none"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698C0F-F1E7-CB4F-8BE2-9BE06431372E}"/>
              </a:ext>
            </a:extLst>
          </p:cNvPr>
          <p:cNvSpPr txBox="1"/>
          <p:nvPr/>
        </p:nvSpPr>
        <p:spPr>
          <a:xfrm>
            <a:off x="636999" y="2486346"/>
            <a:ext cx="11239928"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 secondary schools teachers primarily communicate with parents when the child fails to turn up for lessons or complete instructional tasks. By contrast, </a:t>
            </a:r>
            <a:r>
              <a:rPr lang="en-GB" sz="2000" b="1" i="1" dirty="0">
                <a:latin typeface="Arial" panose="020B0604020202020204" pitchFamily="34" charset="0"/>
                <a:cs typeface="Arial" panose="020B0604020202020204" pitchFamily="34" charset="0"/>
              </a:rPr>
              <a:t>in elementary schools, the involvement of parents was pivotal in the effective online education.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It was clear that </a:t>
            </a:r>
            <a:r>
              <a:rPr lang="en-GB" sz="2000" b="1" i="1" dirty="0">
                <a:latin typeface="Arial" panose="020B0604020202020204" pitchFamily="34" charset="0"/>
                <a:cs typeface="Arial" panose="020B0604020202020204" pitchFamily="34" charset="0"/>
              </a:rPr>
              <a:t>without the sustained support of parents, primarily mothers, elementary students’ progress and effective online teaching was hard if not impossible.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Children whose parents needed to be at work or </a:t>
            </a:r>
            <a:r>
              <a:rPr lang="en-GB" sz="2000" b="1" i="1" dirty="0">
                <a:latin typeface="Arial" panose="020B0604020202020204" pitchFamily="34" charset="0"/>
                <a:cs typeface="Arial" panose="020B0604020202020204" pitchFamily="34" charset="0"/>
              </a:rPr>
              <a:t>those whose parents lacked subject matter knowledge or teaching/ digital skills were more likely to lose out.</a:t>
            </a:r>
            <a:endParaRPr lang="x-none"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71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perceptions of the quality of online education</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636998" y="1681163"/>
            <a:ext cx="10715213" cy="558604"/>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The effectiveness of online teaching was linked to the subject area</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2332234"/>
            <a:ext cx="10515600" cy="3857428"/>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x-none" sz="2400" b="1" dirty="0">
              <a:latin typeface="Arial" panose="020B0604020202020204" pitchFamily="34" charset="0"/>
              <a:cs typeface="Arial" panose="020B0604020202020204" pitchFamily="34" charset="0"/>
            </a:endParaRPr>
          </a:p>
          <a:p>
            <a:pPr marL="0" indent="0" algn="ctr">
              <a:buNone/>
            </a:pPr>
            <a:endParaRPr lang="x-none"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698C0F-F1E7-CB4F-8BE2-9BE06431372E}"/>
              </a:ext>
            </a:extLst>
          </p:cNvPr>
          <p:cNvSpPr txBox="1"/>
          <p:nvPr/>
        </p:nvSpPr>
        <p:spPr>
          <a:xfrm>
            <a:off x="431515" y="2486347"/>
            <a:ext cx="11342669"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Teachers </a:t>
            </a:r>
            <a:r>
              <a:rPr lang="en-GB" b="1" i="1" dirty="0">
                <a:latin typeface="Arial" panose="020B0604020202020204" pitchFamily="34" charset="0"/>
                <a:cs typeface="Arial" panose="020B0604020202020204" pitchFamily="34" charset="0"/>
              </a:rPr>
              <a:t>teaching sciences expressed students are still losing out because they can only see demonstrations of science experiments through videos</a:t>
            </a:r>
            <a:r>
              <a:rPr lang="en-GB" dirty="0">
                <a:latin typeface="Arial" panose="020B0604020202020204" pitchFamily="34" charset="0"/>
                <a:cs typeface="Arial" panose="020B0604020202020204" pitchFamily="34" charset="0"/>
              </a:rPr>
              <a:t> but do not get opportunities to do experiments in the online format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For </a:t>
            </a:r>
            <a:r>
              <a:rPr lang="en-GB" b="1" i="1" dirty="0">
                <a:latin typeface="Arial" panose="020B0604020202020204" pitchFamily="34" charset="0"/>
                <a:cs typeface="Arial" panose="020B0604020202020204" pitchFamily="34" charset="0"/>
              </a:rPr>
              <a:t>language teachers</a:t>
            </a:r>
            <a:r>
              <a:rPr lang="en-GB" dirty="0">
                <a:latin typeface="Arial" panose="020B0604020202020204" pitchFamily="34" charset="0"/>
                <a:cs typeface="Arial" panose="020B0604020202020204" pitchFamily="34" charset="0"/>
              </a:rPr>
              <a:t>, it was challenging to give students sufficient opportunities to </a:t>
            </a:r>
            <a:r>
              <a:rPr lang="en-GB" b="1" i="1" dirty="0">
                <a:latin typeface="Arial" panose="020B0604020202020204" pitchFamily="34" charset="0"/>
                <a:cs typeface="Arial" panose="020B0604020202020204" pitchFamily="34" charset="0"/>
              </a:rPr>
              <a:t>practice listening and speaking skills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1" dirty="0">
                <a:latin typeface="Arial" panose="020B0604020202020204" pitchFamily="34" charset="0"/>
                <a:cs typeface="Arial" panose="020B0604020202020204" pitchFamily="34" charset="0"/>
              </a:rPr>
              <a:t>Physical education </a:t>
            </a:r>
            <a:r>
              <a:rPr lang="en-GB" dirty="0">
                <a:latin typeface="Arial" panose="020B0604020202020204" pitchFamily="34" charset="0"/>
                <a:cs typeface="Arial" panose="020B0604020202020204" pitchFamily="34" charset="0"/>
              </a:rPr>
              <a:t>teachers found it hard to correct students’ mistakes and were </a:t>
            </a:r>
            <a:r>
              <a:rPr lang="en-GB" b="1" i="1" dirty="0">
                <a:latin typeface="Arial" panose="020B0604020202020204" pitchFamily="34" charset="0"/>
                <a:cs typeface="Arial" panose="020B0604020202020204" pitchFamily="34" charset="0"/>
              </a:rPr>
              <a:t>worried about the health and safety of children</a:t>
            </a:r>
          </a:p>
          <a:p>
            <a:pPr marL="285750" indent="-285750">
              <a:buFont typeface="Arial" panose="020B0604020202020204" pitchFamily="34" charset="0"/>
              <a:buChar char="•"/>
            </a:pPr>
            <a:endParaRPr lang="en-GB"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Even those students who viewed themselves as good learners concurred that </a:t>
            </a:r>
            <a:r>
              <a:rPr lang="en-GB" b="1" i="1" dirty="0">
                <a:latin typeface="Arial" panose="020B0604020202020204" pitchFamily="34" charset="0"/>
                <a:cs typeface="Arial" panose="020B0604020202020204" pitchFamily="34" charset="0"/>
              </a:rPr>
              <a:t>it is harder to understand some subjects like algebra, geometry, biology and chemistry very hard to learn online</a:t>
            </a:r>
            <a:endParaRPr lang="x-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x-none"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i="1" dirty="0">
                <a:latin typeface="Arial" panose="020B0604020202020204" pitchFamily="34" charset="0"/>
                <a:cs typeface="Arial" panose="020B0604020202020204" pitchFamily="34" charset="0"/>
              </a:rPr>
              <a:t>Parents who cannot afford private tuition have to learn subjects such as mathematics themselves </a:t>
            </a:r>
            <a:r>
              <a:rPr lang="en-GB" dirty="0">
                <a:latin typeface="Arial" panose="020B0604020202020204" pitchFamily="34" charset="0"/>
                <a:cs typeface="Arial" panose="020B0604020202020204" pitchFamily="34" charset="0"/>
              </a:rPr>
              <a:t>in order to support the learning of their children.</a:t>
            </a:r>
            <a:endParaRPr lang="x-none"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38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impact on students’ learning and engagement</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636998" y="1681163"/>
            <a:ext cx="10715213" cy="558604"/>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The lack of reliable assessment data</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2332234"/>
            <a:ext cx="10515600" cy="3857428"/>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x-none" sz="2400" b="1" dirty="0">
              <a:latin typeface="Arial" panose="020B0604020202020204" pitchFamily="34" charset="0"/>
              <a:cs typeface="Arial" panose="020B0604020202020204" pitchFamily="34" charset="0"/>
            </a:endParaRPr>
          </a:p>
          <a:p>
            <a:pPr marL="0" indent="0" algn="ctr">
              <a:buNone/>
            </a:pPr>
            <a:endParaRPr lang="x-none"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698C0F-F1E7-CB4F-8BE2-9BE06431372E}"/>
              </a:ext>
            </a:extLst>
          </p:cNvPr>
          <p:cNvSpPr txBox="1"/>
          <p:nvPr/>
        </p:nvSpPr>
        <p:spPr>
          <a:xfrm>
            <a:off x="277402" y="2486347"/>
            <a:ext cx="6883686" cy="2585323"/>
          </a:xfrm>
          <a:prstGeom prst="rect">
            <a:avLst/>
          </a:prstGeom>
          <a:noFill/>
        </p:spPr>
        <p:txBody>
          <a:bodyPr wrap="square" rtlCol="0">
            <a:spAutoFit/>
          </a:bodyPr>
          <a:lstStyle/>
          <a:p>
            <a:pPr marL="285750" indent="-285750" algn="ct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ctr"/>
            <a:r>
              <a:rPr lang="en-GB" i="1" dirty="0">
                <a:latin typeface="Arial" panose="020B0604020202020204" pitchFamily="34" charset="0"/>
                <a:cs typeface="Arial" panose="020B0604020202020204" pitchFamily="34" charset="0"/>
              </a:rPr>
              <a:t>“Some want to stay at home. They say if they stay at home, they can copy each other’s work using WhatsApp”.</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(FGDN_2 Student)</a:t>
            </a:r>
          </a:p>
          <a:p>
            <a:pPr algn="ctr"/>
            <a:endParaRPr lang="x-none" dirty="0">
              <a:latin typeface="Arial" panose="020B0604020202020204" pitchFamily="34" charset="0"/>
              <a:cs typeface="Arial" panose="020B0604020202020204" pitchFamily="34" charset="0"/>
            </a:endParaRPr>
          </a:p>
          <a:p>
            <a:pPr algn="ctr"/>
            <a:r>
              <a:rPr lang="en-GB" i="1" dirty="0">
                <a:latin typeface="Arial" panose="020B0604020202020204" pitchFamily="34" charset="0"/>
                <a:cs typeface="Arial" panose="020B0604020202020204" pitchFamily="34" charset="0"/>
              </a:rPr>
              <a:t>“Our parents do not have any shame. If, at least, they made a single mistake, I thought, when they were writing, at least, an orthographic mistake, but not, they write everything perfectly without making any mistake”.</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(TN1 Teacher)</a:t>
            </a:r>
            <a:endParaRPr lang="x-non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01EA516-28F6-3B45-80E9-06041D19FCC7}"/>
              </a:ext>
            </a:extLst>
          </p:cNvPr>
          <p:cNvSpPr txBox="1"/>
          <p:nvPr/>
        </p:nvSpPr>
        <p:spPr>
          <a:xfrm>
            <a:off x="6096000" y="6343775"/>
            <a:ext cx="5893941" cy="338554"/>
          </a:xfrm>
          <a:prstGeom prst="rect">
            <a:avLst/>
          </a:prstGeom>
          <a:noFill/>
        </p:spPr>
        <p:txBody>
          <a:bodyPr wrap="square" rtlCol="0">
            <a:spAutoFit/>
          </a:bodyPr>
          <a:lstStyle/>
          <a:p>
            <a:r>
              <a:rPr lang="x-none" sz="1600" b="1" dirty="0">
                <a:latin typeface="Arial" panose="020B0604020202020204" pitchFamily="34" charset="0"/>
                <a:cs typeface="Arial" panose="020B0604020202020204" pitchFamily="34" charset="0"/>
              </a:rPr>
              <a:t>Photo credit: </a:t>
            </a:r>
            <a:r>
              <a:rPr lang="en-GB" sz="1600" dirty="0">
                <a:latin typeface="Arial" panose="020B0604020202020204" pitchFamily="34" charset="0"/>
                <a:cs typeface="Arial" panose="020B0604020202020204" pitchFamily="34" charset="0"/>
              </a:rPr>
              <a:t>https://</a:t>
            </a:r>
            <a:r>
              <a:rPr lang="en-GB" sz="1600" dirty="0" err="1">
                <a:latin typeface="Arial" panose="020B0604020202020204" pitchFamily="34" charset="0"/>
                <a:cs typeface="Arial" panose="020B0604020202020204" pitchFamily="34" charset="0"/>
              </a:rPr>
              <a:t>images.app.goo.gl</a:t>
            </a:r>
            <a:r>
              <a:rPr lang="en-GB" sz="1600" dirty="0">
                <a:latin typeface="Arial" panose="020B0604020202020204" pitchFamily="34" charset="0"/>
                <a:cs typeface="Arial" panose="020B0604020202020204" pitchFamily="34" charset="0"/>
              </a:rPr>
              <a:t>/khmWXGvZi3LrfMSi8</a:t>
            </a:r>
            <a:endParaRPr lang="x-none" sz="1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18918686-EC25-7F45-925D-403E632F6F4A}"/>
              </a:ext>
            </a:extLst>
          </p:cNvPr>
          <p:cNvPicPr>
            <a:picLocks noChangeAspect="1"/>
          </p:cNvPicPr>
          <p:nvPr/>
        </p:nvPicPr>
        <p:blipFill>
          <a:blip r:embed="rId3"/>
          <a:stretch>
            <a:fillRect/>
          </a:stretch>
        </p:blipFill>
        <p:spPr>
          <a:xfrm>
            <a:off x="7765952" y="2881313"/>
            <a:ext cx="3586259" cy="2407676"/>
          </a:xfrm>
          <a:prstGeom prst="rect">
            <a:avLst/>
          </a:prstGeom>
        </p:spPr>
      </p:pic>
    </p:spTree>
    <p:extLst>
      <p:ext uri="{BB962C8B-B14F-4D97-AF65-F5344CB8AC3E}">
        <p14:creationId xmlns:p14="http://schemas.microsoft.com/office/powerpoint/2010/main" val="277321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en-GB" sz="3200" i="1" dirty="0">
                <a:latin typeface="Arial" panose="020B0604020202020204" pitchFamily="34" charset="0"/>
                <a:cs typeface="Arial" panose="020B0604020202020204" pitchFamily="34" charset="0"/>
              </a:rPr>
              <a:t>impact on students’ learning and engagement</a:t>
            </a:r>
            <a:endParaRPr lang="x-none" sz="3200" i="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73927ED7-1D9D-E44F-993B-D06608233D4D}"/>
              </a:ext>
            </a:extLst>
          </p:cNvPr>
          <p:cNvSpPr>
            <a:spLocks noGrp="1"/>
          </p:cNvSpPr>
          <p:nvPr>
            <p:ph type="body" idx="1"/>
          </p:nvPr>
        </p:nvSpPr>
        <p:spPr>
          <a:xfrm>
            <a:off x="636998" y="1681163"/>
            <a:ext cx="10715213" cy="558604"/>
          </a:xfrm>
        </p:spPr>
        <p:txBody>
          <a:bodyPr>
            <a:noAutofit/>
          </a:bodyPr>
          <a:lstStyle/>
          <a:p>
            <a:pPr algn="ctr"/>
            <a:r>
              <a:rPr lang="en-GB" i="1" dirty="0">
                <a:solidFill>
                  <a:schemeClr val="accent1"/>
                </a:solidFill>
                <a:latin typeface="Arial" panose="020B0604020202020204" pitchFamily="34" charset="0"/>
                <a:cs typeface="Arial" panose="020B0604020202020204" pitchFamily="34" charset="0"/>
              </a:rPr>
              <a:t>Whose learning and attention is lagging?</a:t>
            </a:r>
            <a:endParaRPr lang="x-none" i="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3406C39-61DA-D04E-B39A-33C7031D0071}"/>
              </a:ext>
            </a:extLst>
          </p:cNvPr>
          <p:cNvSpPr>
            <a:spLocks noGrp="1"/>
          </p:cNvSpPr>
          <p:nvPr>
            <p:ph sz="half" idx="2"/>
          </p:nvPr>
        </p:nvSpPr>
        <p:spPr>
          <a:xfrm>
            <a:off x="839788" y="2332234"/>
            <a:ext cx="10515600" cy="3857428"/>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x-none" sz="2400" b="1" dirty="0">
              <a:latin typeface="Arial" panose="020B0604020202020204" pitchFamily="34" charset="0"/>
              <a:cs typeface="Arial" panose="020B0604020202020204" pitchFamily="34" charset="0"/>
            </a:endParaRPr>
          </a:p>
          <a:p>
            <a:pPr marL="0" indent="0" algn="ctr">
              <a:buNone/>
            </a:pPr>
            <a:endParaRPr lang="x-none"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698C0F-F1E7-CB4F-8BE2-9BE06431372E}"/>
              </a:ext>
            </a:extLst>
          </p:cNvPr>
          <p:cNvSpPr txBox="1"/>
          <p:nvPr/>
        </p:nvSpPr>
        <p:spPr>
          <a:xfrm>
            <a:off x="482885" y="2486347"/>
            <a:ext cx="11188558" cy="3785652"/>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The learning of students who struggled before the pandemic remained a concern during online schooling. Some teachers believed that learning and engagement have worsened for students who were already </a:t>
            </a:r>
            <a:r>
              <a:rPr lang="en-GB" sz="2000" b="1" i="1" dirty="0">
                <a:latin typeface="Arial" panose="020B0604020202020204" pitchFamily="34" charset="0"/>
                <a:cs typeface="Arial" panose="020B0604020202020204" pitchFamily="34" charset="0"/>
              </a:rPr>
              <a:t>low achievers or shy. </a:t>
            </a:r>
            <a:r>
              <a:rPr lang="en-GB" sz="2000" dirty="0">
                <a:latin typeface="Arial" panose="020B0604020202020204" pitchFamily="34" charset="0"/>
                <a:cs typeface="Arial" panose="020B0604020202020204" pitchFamily="34" charset="0"/>
              </a:rPr>
              <a:t>Shy and </a:t>
            </a:r>
            <a:r>
              <a:rPr lang="en-GB" sz="2000" b="1" i="1" dirty="0">
                <a:latin typeface="Arial" panose="020B0604020202020204" pitchFamily="34" charset="0"/>
                <a:cs typeface="Arial" panose="020B0604020202020204" pitchFamily="34" charset="0"/>
              </a:rPr>
              <a:t>introverted students </a:t>
            </a:r>
            <a:r>
              <a:rPr lang="en-GB" sz="2000" dirty="0">
                <a:latin typeface="Arial" panose="020B0604020202020204" pitchFamily="34" charset="0"/>
                <a:cs typeface="Arial" panose="020B0604020202020204" pitchFamily="34" charset="0"/>
              </a:rPr>
              <a:t>were another category of students who teachers characterised as struggling. Students report </a:t>
            </a:r>
            <a:r>
              <a:rPr lang="en-GB" sz="2000" b="1" i="1" dirty="0">
                <a:latin typeface="Arial" panose="020B0604020202020204" pitchFamily="34" charset="0"/>
                <a:cs typeface="Arial" panose="020B0604020202020204" pitchFamily="34" charset="0"/>
              </a:rPr>
              <a:t>the loss of concentration</a:t>
            </a:r>
            <a:r>
              <a:rPr lang="en-GB" sz="2000" dirty="0">
                <a:latin typeface="Arial" panose="020B0604020202020204" pitchFamily="34" charset="0"/>
                <a:cs typeface="Arial" panose="020B0604020202020204" pitchFamily="34" charset="0"/>
              </a:rPr>
              <a:t>, as home is seen as a place for relaxing and entertainment: </a:t>
            </a:r>
          </a:p>
          <a:p>
            <a:pPr algn="ctr"/>
            <a:endParaRPr lang="en-GB" sz="2000"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 my classmates motivated me […] there was something like a rivalry. And now the interest has completely disappeared”.</a:t>
            </a:r>
          </a:p>
          <a:p>
            <a:pPr algn="r"/>
            <a:r>
              <a:rPr lang="en-GB" sz="2000" b="1" dirty="0">
                <a:latin typeface="Arial" panose="020B0604020202020204" pitchFamily="34" charset="0"/>
                <a:cs typeface="Arial" panose="020B0604020202020204" pitchFamily="34" charset="0"/>
              </a:rPr>
              <a:t> (FGD1_AR1_Student 4)</a:t>
            </a:r>
            <a:endParaRPr lang="x-none" sz="2000" b="1" dirty="0">
              <a:latin typeface="Arial" panose="020B0604020202020204" pitchFamily="34" charset="0"/>
              <a:cs typeface="Arial" panose="020B0604020202020204" pitchFamily="34" charset="0"/>
            </a:endParaRPr>
          </a:p>
          <a:p>
            <a:pPr algn="ctr"/>
            <a:endParaRPr lang="x-none"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0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32">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Title 3">
            <a:extLst>
              <a:ext uri="{FF2B5EF4-FFF2-40B4-BE49-F238E27FC236}">
                <a16:creationId xmlns:a16="http://schemas.microsoft.com/office/drawing/2014/main" xmlns="" id="{18398B92-953A-B441-9056-22171E88D078}"/>
              </a:ext>
            </a:extLst>
          </p:cNvPr>
          <p:cNvSpPr>
            <a:spLocks noGrp="1"/>
          </p:cNvSpPr>
          <p:nvPr>
            <p:ph type="title"/>
          </p:nvPr>
        </p:nvSpPr>
        <p:spPr>
          <a:xfrm>
            <a:off x="958506" y="800392"/>
            <a:ext cx="10264697" cy="1212102"/>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Study Focus &amp; Methods</a:t>
            </a:r>
          </a:p>
        </p:txBody>
      </p:sp>
      <p:sp>
        <p:nvSpPr>
          <p:cNvPr id="5" name="Content Placeholder 4">
            <a:extLst>
              <a:ext uri="{FF2B5EF4-FFF2-40B4-BE49-F238E27FC236}">
                <a16:creationId xmlns:a16="http://schemas.microsoft.com/office/drawing/2014/main" xmlns="" id="{904C68F8-71BF-8D49-8B2A-709448EC7438}"/>
              </a:ext>
            </a:extLst>
          </p:cNvPr>
          <p:cNvSpPr>
            <a:spLocks noGrp="1"/>
          </p:cNvSpPr>
          <p:nvPr>
            <p:ph idx="1"/>
          </p:nvPr>
        </p:nvSpPr>
        <p:spPr>
          <a:xfrm>
            <a:off x="1367624" y="2490436"/>
            <a:ext cx="9708995" cy="3567173"/>
          </a:xfrm>
        </p:spPr>
        <p:txBody>
          <a:bodyPr anchor="ctr">
            <a:normAutofit fontScale="85000" lnSpcReduction="10000"/>
          </a:bodyPr>
          <a:lstStyle/>
          <a:p>
            <a:pPr marL="0" indent="0">
              <a:lnSpc>
                <a:spcPct val="150000"/>
              </a:lnSpc>
              <a:buNone/>
            </a:pPr>
            <a:r>
              <a:rPr lang="en-US" sz="2400" dirty="0">
                <a:latin typeface="Arial" panose="020B0604020202020204" pitchFamily="34" charset="0"/>
                <a:cs typeface="Arial" panose="020B0604020202020204" pitchFamily="34" charset="0"/>
              </a:rPr>
              <a:t>This pilot study used a gender lens to investigate the ongoing impact of the COVID-19 pandemic on equitable quality education and the broader wellbeing of three stakeholder groups in Kazakhstan: parents, school children and teachers. </a:t>
            </a:r>
            <a:endParaRPr lang="en-US" sz="2400" dirty="0" smtClean="0">
              <a:latin typeface="Arial" panose="020B0604020202020204" pitchFamily="34" charset="0"/>
              <a:cs typeface="Arial" panose="020B0604020202020204" pitchFamily="34" charset="0"/>
            </a:endParaRPr>
          </a:p>
          <a:p>
            <a:pPr lvl="1">
              <a:lnSpc>
                <a:spcPct val="150000"/>
              </a:lnSpc>
            </a:pPr>
            <a:r>
              <a:rPr lang="en-AU" dirty="0" smtClean="0">
                <a:latin typeface="Arial" panose="020B0604020202020204" pitchFamily="34" charset="0"/>
                <a:cs typeface="Arial" panose="020B0604020202020204" pitchFamily="34" charset="0"/>
              </a:rPr>
              <a:t>Interviews </a:t>
            </a:r>
            <a:r>
              <a:rPr lang="en-AU" dirty="0">
                <a:latin typeface="Arial" panose="020B0604020202020204" pitchFamily="34" charset="0"/>
                <a:cs typeface="Arial" panose="020B0604020202020204" pitchFamily="34" charset="0"/>
              </a:rPr>
              <a:t>with teachers  and  parents</a:t>
            </a:r>
          </a:p>
          <a:p>
            <a:pPr lvl="1">
              <a:lnSpc>
                <a:spcPct val="150000"/>
              </a:lnSpc>
            </a:pPr>
            <a:r>
              <a:rPr lang="en-AU" dirty="0">
                <a:latin typeface="Arial" panose="020B0604020202020204" pitchFamily="34" charset="0"/>
                <a:cs typeface="Arial" panose="020B0604020202020204" pitchFamily="34" charset="0"/>
              </a:rPr>
              <a:t>Focus groups with </a:t>
            </a:r>
            <a:r>
              <a:rPr lang="en-AU" dirty="0" smtClean="0">
                <a:latin typeface="Arial" panose="020B0604020202020204" pitchFamily="34" charset="0"/>
                <a:cs typeface="Arial" panose="020B0604020202020204" pitchFamily="34" charset="0"/>
              </a:rPr>
              <a:t>students</a:t>
            </a:r>
          </a:p>
          <a:p>
            <a:pPr lvl="1">
              <a:lnSpc>
                <a:spcPct val="150000"/>
              </a:lnSpc>
            </a:pPr>
            <a:r>
              <a:rPr lang="en-AU" dirty="0" smtClean="0">
                <a:latin typeface="Arial" panose="020B0604020202020204" pitchFamily="34" charset="0"/>
                <a:cs typeface="Arial" panose="020B0604020202020204" pitchFamily="34" charset="0"/>
              </a:rPr>
              <a:t>Completion of bio-sheet</a:t>
            </a:r>
          </a:p>
          <a:p>
            <a:pPr lvl="1">
              <a:lnSpc>
                <a:spcPct val="150000"/>
              </a:lnSpc>
            </a:pPr>
            <a:r>
              <a:rPr lang="en-AU" dirty="0" smtClean="0">
                <a:latin typeface="Arial" panose="020B0604020202020204" pitchFamily="34" charset="0"/>
                <a:cs typeface="Arial" panose="020B0604020202020204" pitchFamily="34" charset="0"/>
              </a:rPr>
              <a:t>Stakeholders’ roundtable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84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DEB15F-A415-004C-9356-9177AC819AF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a:extLst>
              <a:ext uri="{FF2B5EF4-FFF2-40B4-BE49-F238E27FC236}">
                <a16:creationId xmlns="" xmlns:a16="http://schemas.microsoft.com/office/drawing/2014/main" id="{204E0B14-32FA-C846-89F5-2651383E6AA7}"/>
              </a:ext>
            </a:extLst>
          </p:cNvPr>
          <p:cNvSpPr>
            <a:spLocks noGrp="1"/>
          </p:cNvSpPr>
          <p:nvPr>
            <p:ph idx="1"/>
          </p:nvPr>
        </p:nvSpPr>
        <p:spPr>
          <a:xfrm>
            <a:off x="838200" y="1346200"/>
            <a:ext cx="10515600" cy="4830763"/>
          </a:xfrm>
        </p:spPr>
        <p:txBody>
          <a:bodyPr>
            <a:normAutofit fontScale="92500" lnSpcReduction="20000"/>
          </a:bodyPr>
          <a:lstStyle/>
          <a:p>
            <a:pPr marL="0" indent="0">
              <a:buNone/>
            </a:pPr>
            <a:r>
              <a:rPr lang="en-US" b="1" dirty="0">
                <a:solidFill>
                  <a:schemeClr val="accent1"/>
                </a:solidFill>
                <a:latin typeface="Arial" panose="020B0604020202020204" pitchFamily="34" charset="0"/>
                <a:cs typeface="Arial" panose="020B0604020202020204" pitchFamily="34" charset="0"/>
              </a:rPr>
              <a:t>Quality of Life – Positive aspects</a:t>
            </a:r>
          </a:p>
          <a:p>
            <a:r>
              <a:rPr lang="en-US" dirty="0">
                <a:latin typeface="Arial" panose="020B0604020202020204" pitchFamily="34" charset="0"/>
                <a:cs typeface="Arial" panose="020B0604020202020204" pitchFamily="34" charset="0"/>
              </a:rPr>
              <a:t>No long commute to school in harsh weather</a:t>
            </a:r>
          </a:p>
          <a:p>
            <a:r>
              <a:rPr lang="en-US" dirty="0">
                <a:latin typeface="Arial" panose="020B0604020202020204" pitchFamily="34" charset="0"/>
                <a:cs typeface="Arial" panose="020B0604020202020204" pitchFamily="34" charset="0"/>
              </a:rPr>
              <a:t>Saving money on school uniforms</a:t>
            </a:r>
          </a:p>
          <a:p>
            <a:r>
              <a:rPr lang="en-US" dirty="0">
                <a:latin typeface="Arial" panose="020B0604020202020204" pitchFamily="34" charset="0"/>
                <a:cs typeface="Arial" panose="020B0604020202020204" pitchFamily="34" charset="0"/>
              </a:rPr>
              <a:t>More family</a:t>
            </a:r>
            <a:r>
              <a:rPr lang="en-US" sz="3000"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time</a:t>
            </a:r>
            <a:r>
              <a:rPr lang="en-US" sz="3000" dirty="0" smtClean="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Photo credit: </a:t>
            </a:r>
            <a:r>
              <a:rPr lang="en-US" sz="900" dirty="0" smtClean="0">
                <a:latin typeface="Arial" panose="020B0604020202020204" pitchFamily="34" charset="0"/>
                <a:cs typeface="Arial" panose="020B0604020202020204" pitchFamily="34" charset="0"/>
              </a:rPr>
              <a:t>https</a:t>
            </a:r>
            <a:r>
              <a:rPr lang="en-US" sz="900" dirty="0">
                <a:latin typeface="Arial" panose="020B0604020202020204" pitchFamily="34" charset="0"/>
                <a:cs typeface="Arial" panose="020B0604020202020204" pitchFamily="34" charset="0"/>
              </a:rPr>
              <a:t>://</a:t>
            </a:r>
            <a:r>
              <a:rPr lang="en-US" sz="900" dirty="0" smtClean="0">
                <a:latin typeface="Arial" panose="020B0604020202020204" pitchFamily="34" charset="0"/>
                <a:cs typeface="Arial" panose="020B0604020202020204" pitchFamily="34" charset="0"/>
              </a:rPr>
              <a:t>livelearn.ca/article/living-in-manitoba/how-to-								                   keep-school-kids-safe-in-extreme-weather</a:t>
            </a:r>
            <a:r>
              <a:rPr lang="en-US" sz="900" dirty="0">
                <a:latin typeface="Arial" panose="020B0604020202020204" pitchFamily="34" charset="0"/>
                <a:cs typeface="Arial" panose="020B0604020202020204" pitchFamily="34" charset="0"/>
              </a:rPr>
              <a:t>/</a:t>
            </a:r>
          </a:p>
          <a:p>
            <a:pPr marL="0" indent="0">
              <a:buNone/>
            </a:pPr>
            <a:r>
              <a:rPr lang="en-GB" i="1" dirty="0">
                <a:latin typeface="Arial" panose="020B0604020202020204" pitchFamily="34" charset="0"/>
                <a:cs typeface="Arial" panose="020B0604020202020204" pitchFamily="34" charset="0"/>
              </a:rPr>
              <a:t>I became closer with my family. Family relationships improved markedly simply because we started spending more time together</a:t>
            </a:r>
            <a:r>
              <a:rPr lang="en-GB" dirty="0">
                <a:latin typeface="Arial" panose="020B0604020202020204" pitchFamily="34" charset="0"/>
                <a:cs typeface="Arial" panose="020B0604020202020204" pitchFamily="34" charset="0"/>
              </a:rPr>
              <a:t> (SAR2_4). </a:t>
            </a:r>
            <a:endParaRPr lang="en-AU" dirty="0">
              <a:latin typeface="Arial" panose="020B0604020202020204" pitchFamily="34" charset="0"/>
              <a:cs typeface="Arial" panose="020B0604020202020204" pitchFamily="34" charset="0"/>
            </a:endParaRPr>
          </a:p>
          <a:p>
            <a:pPr>
              <a:buFont typeface="Wingdings" pitchFamily="2" charset="2"/>
              <a:buChar char="ü"/>
            </a:pPr>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 teachers expressed gratitude that the government paid their salaries on time. </a:t>
            </a:r>
          </a:p>
          <a:p>
            <a:pPr marL="0" indent="0">
              <a:buNone/>
            </a:pPr>
            <a:r>
              <a:rPr lang="en-GB" i="1" dirty="0">
                <a:latin typeface="Arial" panose="020B0604020202020204" pitchFamily="34" charset="0"/>
                <a:cs typeface="Arial" panose="020B0604020202020204" pitchFamily="34" charset="0"/>
              </a:rPr>
              <a:t>We were not downsized; we didn’t lose a bit of our salary. Our government protected us. </a:t>
            </a:r>
            <a:r>
              <a:rPr lang="en-GB" dirty="0">
                <a:latin typeface="Arial" panose="020B0604020202020204" pitchFamily="34" charset="0"/>
                <a:cs typeface="Arial" panose="020B0604020202020204" pitchFamily="34" charset="0"/>
              </a:rPr>
              <a:t>(TAR9)</a:t>
            </a:r>
            <a:endParaRPr lang="en-AU" dirty="0">
              <a:latin typeface="Arial" panose="020B0604020202020204" pitchFamily="34" charset="0"/>
              <a:cs typeface="Arial" panose="020B0604020202020204" pitchFamily="34" charset="0"/>
            </a:endParaRPr>
          </a:p>
          <a:p>
            <a:pPr>
              <a:buFont typeface="Wingdings" pitchFamily="2" charset="2"/>
              <a:buChar char="ü"/>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136961" y="1027906"/>
            <a:ext cx="3705225" cy="1643857"/>
          </a:xfrm>
          <a:prstGeom prst="rect">
            <a:avLst/>
          </a:prstGeom>
        </p:spPr>
      </p:pic>
    </p:spTree>
    <p:extLst>
      <p:ext uri="{BB962C8B-B14F-4D97-AF65-F5344CB8AC3E}">
        <p14:creationId xmlns:p14="http://schemas.microsoft.com/office/powerpoint/2010/main" val="168344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A631E-69AB-B241-A9F9-43A97C8B52E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a:extLst>
              <a:ext uri="{FF2B5EF4-FFF2-40B4-BE49-F238E27FC236}">
                <a16:creationId xmlns="" xmlns:a16="http://schemas.microsoft.com/office/drawing/2014/main" id="{D113A8A3-AA88-BC4F-96E8-E71F3508A6E5}"/>
              </a:ext>
            </a:extLst>
          </p:cNvPr>
          <p:cNvSpPr>
            <a:spLocks noGrp="1"/>
          </p:cNvSpPr>
          <p:nvPr>
            <p:ph idx="1"/>
          </p:nvPr>
        </p:nvSpPr>
        <p:spPr>
          <a:xfrm>
            <a:off x="838200" y="1690688"/>
            <a:ext cx="10970342" cy="4486275"/>
          </a:xfrm>
        </p:spPr>
        <p:txBody>
          <a:bodyPr>
            <a:normAutofit/>
          </a:bodyPr>
          <a:lstStyle/>
          <a:p>
            <a:pPr marL="0" indent="0">
              <a:buNone/>
            </a:pPr>
            <a:r>
              <a:rPr lang="en-US" b="1" dirty="0">
                <a:solidFill>
                  <a:schemeClr val="accent1"/>
                </a:solidFill>
                <a:latin typeface="Arial" panose="020B0604020202020204" pitchFamily="34" charset="0"/>
                <a:cs typeface="Arial" panose="020B0604020202020204" pitchFamily="34" charset="0"/>
              </a:rPr>
              <a:t>Quality of life  - Challenges</a:t>
            </a:r>
          </a:p>
          <a:p>
            <a:r>
              <a:rPr lang="en-US" dirty="0">
                <a:latin typeface="Arial" panose="020B0604020202020204" pitchFamily="34" charset="0"/>
                <a:cs typeface="Arial" panose="020B0604020202020204" pitchFamily="34" charset="0"/>
              </a:rPr>
              <a:t>Increased loads on mother’s  who are now doing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homeschooling  </a:t>
            </a:r>
            <a:r>
              <a:rPr lang="en-US" dirty="0">
                <a:latin typeface="Arial" panose="020B0604020202020204" pitchFamily="34" charset="0"/>
                <a:cs typeface="Arial" panose="020B0604020202020204" pitchFamily="34" charset="0"/>
              </a:rPr>
              <a:t>- especially difficulty for those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with </a:t>
            </a:r>
            <a:r>
              <a:rPr lang="en-US" dirty="0">
                <a:latin typeface="Arial" panose="020B0604020202020204" pitchFamily="34" charset="0"/>
                <a:cs typeface="Arial" panose="020B0604020202020204" pitchFamily="34" charset="0"/>
              </a:rPr>
              <a:t>primary school </a:t>
            </a:r>
            <a:r>
              <a:rPr lang="en-US" dirty="0" smtClean="0">
                <a:latin typeface="Arial" panose="020B0604020202020204" pitchFamily="34" charset="0"/>
                <a:cs typeface="Arial" panose="020B0604020202020204" pitchFamily="34" charset="0"/>
              </a:rPr>
              <a:t>children				</a:t>
            </a:r>
            <a:r>
              <a:rPr lang="en-US" sz="800" dirty="0" smtClean="0">
                <a:latin typeface="Arial" panose="020B0604020202020204" pitchFamily="34" charset="0"/>
                <a:cs typeface="Arial" panose="020B0604020202020204" pitchFamily="34" charset="0"/>
              </a:rPr>
              <a:t>Photo </a:t>
            </a:r>
            <a:r>
              <a:rPr lang="en-US" sz="800" dirty="0" err="1" smtClean="0">
                <a:latin typeface="Arial" panose="020B0604020202020204" pitchFamily="34" charset="0"/>
                <a:cs typeface="Arial" panose="020B0604020202020204" pitchFamily="34" charset="0"/>
              </a:rPr>
              <a:t>Credit_https</a:t>
            </a:r>
            <a:r>
              <a:rPr lang="en-US" sz="800" dirty="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www.washingtonpost.com/lifestyle/ 									2020/05/06/coronavirus-pandemic-working-moms-									quarantine-life</a:t>
            </a:r>
            <a:r>
              <a:rPr lang="en-US" sz="800" dirty="0">
                <a:latin typeface="Arial" panose="020B0604020202020204" pitchFamily="34" charset="0"/>
                <a:cs typeface="Arial" panose="020B0604020202020204" pitchFamily="34" charset="0"/>
              </a:rPr>
              <a:t>/</a:t>
            </a:r>
          </a:p>
          <a:p>
            <a:pPr marL="0" indent="0">
              <a:buNone/>
            </a:pPr>
            <a:r>
              <a:rPr lang="en-GB" i="1" dirty="0">
                <a:latin typeface="Arial" panose="020B0604020202020204" pitchFamily="34" charset="0"/>
                <a:cs typeface="Arial" panose="020B0604020202020204" pitchFamily="34" charset="0"/>
              </a:rPr>
              <a:t>They [parents of elementary school students] cannot sit next to their children from morning till evening. They also have to feed their child and go to work. Therefore, I say that it is exceedingly difficult to be online for elementary school children</a:t>
            </a:r>
            <a:r>
              <a:rPr lang="en-GB" dirty="0">
                <a:latin typeface="Arial" panose="020B0604020202020204" pitchFamily="34" charset="0"/>
                <a:cs typeface="Arial" panose="020B0604020202020204" pitchFamily="34" charset="0"/>
              </a:rPr>
              <a:t>. (TN6)</a:t>
            </a: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035845" y="657224"/>
            <a:ext cx="2841523" cy="2695575"/>
          </a:xfrm>
          <a:prstGeom prst="rect">
            <a:avLst/>
          </a:prstGeom>
        </p:spPr>
      </p:pic>
    </p:spTree>
    <p:extLst>
      <p:ext uri="{BB962C8B-B14F-4D97-AF65-F5344CB8AC3E}">
        <p14:creationId xmlns:p14="http://schemas.microsoft.com/office/powerpoint/2010/main" val="370179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AB603-0F00-6740-9B08-0C4188CC3998}"/>
              </a:ext>
            </a:extLst>
          </p:cNvPr>
          <p:cNvSpPr>
            <a:spLocks noGrp="1"/>
          </p:cNvSpPr>
          <p:nvPr>
            <p:ph type="title"/>
          </p:nvPr>
        </p:nvSpPr>
        <p:spPr>
          <a:xfrm>
            <a:off x="838200" y="365125"/>
            <a:ext cx="10515600" cy="854075"/>
          </a:xfrm>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a:extLst>
              <a:ext uri="{FF2B5EF4-FFF2-40B4-BE49-F238E27FC236}">
                <a16:creationId xmlns="" xmlns:a16="http://schemas.microsoft.com/office/drawing/2014/main" id="{586E9956-2AFF-B742-A1D8-7FC6C1759C7B}"/>
              </a:ext>
            </a:extLst>
          </p:cNvPr>
          <p:cNvSpPr>
            <a:spLocks noGrp="1"/>
          </p:cNvSpPr>
          <p:nvPr>
            <p:ph idx="1"/>
          </p:nvPr>
        </p:nvSpPr>
        <p:spPr>
          <a:xfrm>
            <a:off x="838200" y="1219200"/>
            <a:ext cx="10515600" cy="4822826"/>
          </a:xfrm>
        </p:spPr>
        <p:txBody>
          <a:bodyPr>
            <a:normAutofit/>
          </a:bodyPr>
          <a:lstStyle/>
          <a:p>
            <a:pPr marL="0" indent="0">
              <a:buNone/>
            </a:pPr>
            <a:r>
              <a:rPr lang="en-US" sz="2400" b="1" dirty="0">
                <a:solidFill>
                  <a:schemeClr val="accent1"/>
                </a:solidFill>
                <a:latin typeface="Arial" panose="020B0604020202020204" pitchFamily="34" charset="0"/>
                <a:cs typeface="Arial" panose="020B0604020202020204" pitchFamily="34" charset="0"/>
              </a:rPr>
              <a:t>Relationships</a:t>
            </a:r>
          </a:p>
          <a:p>
            <a:r>
              <a:rPr lang="en-US" sz="2400" dirty="0" smtClean="0">
                <a:latin typeface="Arial" panose="020B0604020202020204" pitchFamily="34" charset="0"/>
                <a:cs typeface="Arial" panose="020B0604020202020204" pitchFamily="34" charset="0"/>
              </a:rPr>
              <a:t>Tensions </a:t>
            </a:r>
            <a:r>
              <a:rPr lang="en-US" sz="2400" dirty="0">
                <a:latin typeface="Arial" panose="020B0604020202020204" pitchFamily="34" charset="0"/>
                <a:cs typeface="Arial" panose="020B0604020202020204" pitchFamily="34" charset="0"/>
              </a:rPr>
              <a:t>within the family when forced to stay inside in a small space.</a:t>
            </a:r>
          </a:p>
          <a:p>
            <a:pPr marL="0" indent="0">
              <a:buNone/>
            </a:pPr>
            <a:r>
              <a:rPr lang="en-GB" sz="2400" i="1" dirty="0">
                <a:latin typeface="Arial" panose="020B0604020202020204" pitchFamily="34" charset="0"/>
                <a:cs typeface="Arial" panose="020B0604020202020204" pitchFamily="34" charset="0"/>
              </a:rPr>
              <a:t>And everyone becomes angrier, to stay with a person alone at home ... it’s uncomfortable. (SN1_1)</a:t>
            </a:r>
            <a:endParaRPr lang="en-AU" sz="2400" i="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Mother </a:t>
            </a:r>
            <a:r>
              <a:rPr lang="en-US" sz="2400" dirty="0">
                <a:latin typeface="Arial" panose="020B0604020202020204" pitchFamily="34" charset="0"/>
                <a:cs typeface="Arial" panose="020B0604020202020204" pitchFamily="34" charset="0"/>
              </a:rPr>
              <a:t>and child’s relationship suffers as she takes on role of the teacher</a:t>
            </a:r>
          </a:p>
          <a:p>
            <a:pPr marL="0" indent="0">
              <a:buNone/>
            </a:pPr>
            <a:r>
              <a:rPr lang="en-GB" sz="2400" i="1" dirty="0">
                <a:latin typeface="Arial" panose="020B0604020202020204" pitchFamily="34" charset="0"/>
                <a:cs typeface="Arial" panose="020B0604020202020204" pitchFamily="34" charset="0"/>
              </a:rPr>
              <a:t>Because the mother takes on the teacher’s responsibility … and the relationship with the child deteriorates as a result. So, you choose: either your child will have a bad grade, or you will have a bad relationship with the child</a:t>
            </a:r>
            <a:r>
              <a:rPr lang="en-GB" sz="2400" dirty="0">
                <a:latin typeface="Arial" panose="020B0604020202020204" pitchFamily="34" charset="0"/>
                <a:cs typeface="Arial" panose="020B0604020202020204" pitchFamily="34" charset="0"/>
              </a:rPr>
              <a:t>. (PN1)</a:t>
            </a:r>
            <a:endParaRPr lang="en-AU"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330245" y="4866968"/>
            <a:ext cx="7167716" cy="1632155"/>
          </a:xfrm>
          <a:prstGeom prst="rect">
            <a:avLst/>
          </a:prstGeom>
        </p:spPr>
      </p:pic>
      <p:sp>
        <p:nvSpPr>
          <p:cNvPr id="6" name="Rectangle 5"/>
          <p:cNvSpPr/>
          <p:nvPr/>
        </p:nvSpPr>
        <p:spPr>
          <a:xfrm>
            <a:off x="1433052" y="6607712"/>
            <a:ext cx="8841658" cy="215444"/>
          </a:xfrm>
          <a:prstGeom prst="rect">
            <a:avLst/>
          </a:prstGeom>
        </p:spPr>
        <p:txBody>
          <a:bodyPr wrap="square">
            <a:spAutoFit/>
          </a:bodyPr>
          <a:lstStyle/>
          <a:p>
            <a:r>
              <a:rPr lang="en-US" sz="800" dirty="0" smtClean="0">
                <a:latin typeface="Arial" panose="020B0604020202020204" pitchFamily="34" charset="0"/>
                <a:cs typeface="Arial" panose="020B0604020202020204" pitchFamily="34" charset="0"/>
              </a:rPr>
              <a:t>Photo credit_ https://www.123rf.com/photo_144846012_stock-vector-working-from-home-concept-illustration-lockdown-family-stuck-in-home-with-kids-during-quarantine-pla.html</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22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489-1812-0241-8842-9A403692D25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a:extLst>
              <a:ext uri="{FF2B5EF4-FFF2-40B4-BE49-F238E27FC236}">
                <a16:creationId xmlns="" xmlns:a16="http://schemas.microsoft.com/office/drawing/2014/main" id="{D39DE6A2-8961-4046-B581-9D93500FEB95}"/>
              </a:ext>
            </a:extLst>
          </p:cNvPr>
          <p:cNvSpPr>
            <a:spLocks noGrp="1"/>
          </p:cNvSpPr>
          <p:nvPr>
            <p:ph idx="1"/>
          </p:nvPr>
        </p:nvSpPr>
        <p:spPr>
          <a:xfrm>
            <a:off x="783492" y="1598979"/>
            <a:ext cx="10515600" cy="4351338"/>
          </a:xfrm>
        </p:spPr>
        <p:txBody>
          <a:bodyPr>
            <a:normAutofit/>
          </a:bodyPr>
          <a:lstStyle/>
          <a:p>
            <a:pPr marL="0" indent="0">
              <a:buNone/>
            </a:pPr>
            <a:r>
              <a:rPr lang="en-US" sz="2400" b="1" dirty="0">
                <a:solidFill>
                  <a:schemeClr val="accent1"/>
                </a:solidFill>
                <a:latin typeface="Arial" panose="020B0604020202020204" pitchFamily="34" charset="0"/>
                <a:cs typeface="Arial" panose="020B0604020202020204" pitchFamily="34" charset="0"/>
              </a:rPr>
              <a:t>Challenges – Psychological and emotional issues </a:t>
            </a:r>
          </a:p>
          <a:p>
            <a:pPr marL="0" indent="0">
              <a:buNone/>
            </a:pPr>
            <a:endParaRPr lang="en-US" sz="2400" b="1" dirty="0">
              <a:solidFill>
                <a:schemeClr val="accent1"/>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Anxiety and fear of COVID</a:t>
            </a:r>
          </a:p>
          <a:p>
            <a:r>
              <a:rPr lang="en-US" sz="2400" dirty="0" smtClean="0">
                <a:latin typeface="Arial" panose="020B0604020202020204" pitchFamily="34" charset="0"/>
                <a:cs typeface="Arial" panose="020B0604020202020204" pitchFamily="34" charset="0"/>
              </a:rPr>
              <a:t>Isolation 							</a:t>
            </a:r>
            <a:r>
              <a:rPr lang="en-US" sz="800" dirty="0" smtClean="0">
                <a:latin typeface="Arial" panose="020B0604020202020204" pitchFamily="34" charset="0"/>
                <a:cs typeface="Arial" panose="020B0604020202020204" pitchFamily="34" charset="0"/>
              </a:rPr>
              <a:t>Photo Credit: mental-health-covid-19-how-exercise-most-solution-								                       or-</a:t>
            </a:r>
            <a:r>
              <a:rPr lang="en-US" sz="800" dirty="0" err="1" smtClean="0">
                <a:latin typeface="Arial" panose="020B0604020202020204" pitchFamily="34" charset="0"/>
                <a:cs typeface="Arial" panose="020B0604020202020204" pitchFamily="34" charset="0"/>
              </a:rPr>
              <a:t>hever</a:t>
            </a:r>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trk</a:t>
            </a:r>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read_related_article-card_title</a:t>
            </a:r>
            <a:endParaRPr lang="en-US" sz="800" dirty="0">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At school there was a society and a lot of people, that is, you were surrounded by friends and acquaintances, but there is no one at home, you feel lonely, no one texts you now. Everyone who was with you at school has disappeared somewhere. You are no longer friends and do not communicate</a:t>
            </a:r>
            <a:r>
              <a:rPr lang="en-GB" sz="2400" dirty="0">
                <a:latin typeface="Arial" panose="020B0604020202020204" pitchFamily="34" charset="0"/>
                <a:cs typeface="Arial" panose="020B0604020202020204" pitchFamily="34" charset="0"/>
              </a:rPr>
              <a:t>. (SN1-2)</a:t>
            </a:r>
            <a:endParaRPr lang="en-AU"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268929" y="629265"/>
            <a:ext cx="3657599" cy="2467896"/>
          </a:xfrm>
          <a:prstGeom prst="rect">
            <a:avLst/>
          </a:prstGeom>
        </p:spPr>
      </p:pic>
    </p:spTree>
    <p:extLst>
      <p:ext uri="{BB962C8B-B14F-4D97-AF65-F5344CB8AC3E}">
        <p14:creationId xmlns:p14="http://schemas.microsoft.com/office/powerpoint/2010/main" val="217199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4109"/>
          </a:xfrm>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p:cNvSpPr>
            <a:spLocks noGrp="1"/>
          </p:cNvSpPr>
          <p:nvPr>
            <p:ph idx="1"/>
          </p:nvPr>
        </p:nvSpPr>
        <p:spPr>
          <a:xfrm>
            <a:off x="612058" y="1421745"/>
            <a:ext cx="10515600" cy="4841403"/>
          </a:xfrm>
        </p:spPr>
        <p:txBody>
          <a:bodyPr>
            <a:normAutofit lnSpcReduction="10000"/>
          </a:bodyPr>
          <a:lstStyle/>
          <a:p>
            <a:pPr marL="0" indent="0">
              <a:buNone/>
            </a:pPr>
            <a:r>
              <a:rPr lang="en-US" b="1" dirty="0">
                <a:solidFill>
                  <a:schemeClr val="accent1"/>
                </a:solidFill>
                <a:latin typeface="Arial" panose="020B0604020202020204" pitchFamily="34" charset="0"/>
                <a:cs typeface="Arial" panose="020B0604020202020204" pitchFamily="34" charset="0"/>
              </a:rPr>
              <a:t>Challenges – Physical </a:t>
            </a:r>
            <a:r>
              <a:rPr lang="en-US" b="1" dirty="0" smtClean="0">
                <a:solidFill>
                  <a:schemeClr val="accent1"/>
                </a:solidFill>
                <a:latin typeface="Arial" panose="020B0604020202020204" pitchFamily="34" charset="0"/>
                <a:cs typeface="Arial" panose="020B0604020202020204" pitchFamily="34" charset="0"/>
              </a:rPr>
              <a:t>wellbein</a:t>
            </a:r>
            <a:r>
              <a:rPr lang="en-US" b="1" dirty="0" smtClean="0">
                <a:solidFill>
                  <a:schemeClr val="accent1"/>
                </a:solidFill>
                <a:latin typeface="Arial" panose="020B0604020202020204" pitchFamily="34" charset="0"/>
                <a:cs typeface="Arial" panose="020B0604020202020204" pitchFamily="34" charset="0"/>
                <a:hlinkClick r:id="rId2"/>
              </a:rPr>
              <a:t>g</a:t>
            </a:r>
            <a:endParaRPr lang="en-US" b="1" dirty="0" smtClean="0">
              <a:solidFill>
                <a:schemeClr val="accent1"/>
              </a:solidFill>
              <a:latin typeface="Arial" panose="020B0604020202020204" pitchFamily="34" charset="0"/>
              <a:cs typeface="Arial" panose="020B0604020202020204" pitchFamily="34" charset="0"/>
            </a:endParaRPr>
          </a:p>
          <a:p>
            <a:pPr marL="0" indent="0">
              <a:buNone/>
            </a:pPr>
            <a:r>
              <a:rPr lang="en-US" sz="800" b="1" dirty="0">
                <a:latin typeface="Arial" panose="020B0604020202020204" pitchFamily="34" charset="0"/>
                <a:cs typeface="Arial" panose="020B0604020202020204" pitchFamily="34" charset="0"/>
              </a:rPr>
              <a:t> </a:t>
            </a:r>
            <a:r>
              <a:rPr lang="en-US" sz="800" b="1" dirty="0" smtClean="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Photo credit: https://www.health.gov.au/resources/videos/coronavirus-</a:t>
            </a:r>
          </a:p>
          <a:p>
            <a:pPr marL="0" indent="0">
              <a:buNone/>
            </a:pPr>
            <a:r>
              <a:rPr lang="en-US" sz="800" dirty="0" smtClean="0">
                <a:latin typeface="Arial" panose="020B0604020202020204" pitchFamily="34" charset="0"/>
                <a:cs typeface="Arial" panose="020B0604020202020204" pitchFamily="34" charset="0"/>
              </a:rPr>
              <a:t>                                                                                                                                                                                                                                                                                 covid-19-video-physical-welbeing</a:t>
            </a:r>
          </a:p>
          <a:p>
            <a:r>
              <a:rPr lang="en-US" dirty="0" smtClean="0">
                <a:latin typeface="Arial" panose="020B0604020202020204" pitchFamily="34" charset="0"/>
                <a:cs typeface="Arial" panose="020B0604020202020204" pitchFamily="34" charset="0"/>
              </a:rPr>
              <a:t>Increased </a:t>
            </a:r>
            <a:r>
              <a:rPr lang="en-US" dirty="0">
                <a:latin typeface="Arial" panose="020B0604020202020204" pitchFamily="34" charset="0"/>
                <a:cs typeface="Arial" panose="020B0604020202020204" pitchFamily="34" charset="0"/>
              </a:rPr>
              <a:t>workload impacted wellbeing of all stakeholders.</a:t>
            </a:r>
          </a:p>
          <a:p>
            <a:pPr marL="228600" lvl="1">
              <a:spcBef>
                <a:spcPts val="1000"/>
              </a:spcBef>
            </a:pPr>
            <a:r>
              <a:rPr lang="en-US" dirty="0">
                <a:latin typeface="Arial" panose="020B0604020202020204" pitchFamily="34" charset="0"/>
                <a:cs typeface="Arial" panose="020B0604020202020204" pitchFamily="34" charset="0"/>
              </a:rPr>
              <a:t>Backache, headaches, declining eyesight and gaining extra weight.</a:t>
            </a:r>
          </a:p>
          <a:p>
            <a:pPr marL="0" indent="0">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one month was enough for him (teacher’s husband, a teacher too) to gain weight, get sick, and get surgery</a:t>
            </a:r>
            <a:r>
              <a:rPr lang="en-US" dirty="0">
                <a:latin typeface="Arial" panose="020B0604020202020204" pitchFamily="34" charset="0"/>
                <a:cs typeface="Arial" panose="020B0604020202020204" pitchFamily="34" charset="0"/>
              </a:rPr>
              <a:t>.” (TAR9)</a:t>
            </a:r>
          </a:p>
          <a:p>
            <a:pPr marL="0" indent="0">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A lot of time in front of the computer; a sedentary lifestyle. It had a big impact. I mean, I have backaches. It also greatly affected my health</a:t>
            </a:r>
            <a:r>
              <a:rPr lang="en-US" dirty="0">
                <a:latin typeface="Arial" panose="020B0604020202020204" pitchFamily="34" charset="0"/>
                <a:cs typeface="Arial" panose="020B0604020202020204" pitchFamily="34" charset="0"/>
              </a:rPr>
              <a:t>.”(Parent _ PAR 2)</a:t>
            </a:r>
          </a:p>
          <a:p>
            <a:pPr marL="0" indent="0">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 child’s eyesight is deteriorating, because she’s either on the phone or the computer all day long</a:t>
            </a:r>
            <a:r>
              <a:rPr lang="en-US" dirty="0">
                <a:latin typeface="Arial" panose="020B0604020202020204" pitchFamily="34" charset="0"/>
                <a:cs typeface="Arial" panose="020B0604020202020204" pitchFamily="34" charset="0"/>
              </a:rPr>
              <a:t>.” (PAR7)</a:t>
            </a:r>
          </a:p>
        </p:txBody>
      </p:sp>
      <p:pic>
        <p:nvPicPr>
          <p:cNvPr id="4" name="Picture 3"/>
          <p:cNvPicPr>
            <a:picLocks noChangeAspect="1"/>
          </p:cNvPicPr>
          <p:nvPr/>
        </p:nvPicPr>
        <p:blipFill>
          <a:blip r:embed="rId3"/>
          <a:stretch>
            <a:fillRect/>
          </a:stretch>
        </p:blipFill>
        <p:spPr>
          <a:xfrm>
            <a:off x="7764103" y="218395"/>
            <a:ext cx="3719973" cy="1609725"/>
          </a:xfrm>
          <a:prstGeom prst="rect">
            <a:avLst/>
          </a:prstGeom>
        </p:spPr>
      </p:pic>
    </p:spTree>
    <p:extLst>
      <p:ext uri="{BB962C8B-B14F-4D97-AF65-F5344CB8AC3E}">
        <p14:creationId xmlns:p14="http://schemas.microsoft.com/office/powerpoint/2010/main" val="1189338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2A273-ED66-5944-B4F6-908356315F21}"/>
              </a:ext>
            </a:extLst>
          </p:cNvPr>
          <p:cNvSpPr>
            <a:spLocks noGrp="1"/>
          </p:cNvSpPr>
          <p:nvPr>
            <p:ph type="title"/>
          </p:nvPr>
        </p:nvSpPr>
        <p:spPr>
          <a:xfrm>
            <a:off x="838200" y="365125"/>
            <a:ext cx="10515600" cy="922901"/>
          </a:xfrm>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a:extLst>
              <a:ext uri="{FF2B5EF4-FFF2-40B4-BE49-F238E27FC236}">
                <a16:creationId xmlns="" xmlns:a16="http://schemas.microsoft.com/office/drawing/2014/main" id="{72F160F9-6E65-824F-878D-E97701222D0F}"/>
              </a:ext>
            </a:extLst>
          </p:cNvPr>
          <p:cNvSpPr>
            <a:spLocks noGrp="1"/>
          </p:cNvSpPr>
          <p:nvPr>
            <p:ph idx="1"/>
          </p:nvPr>
        </p:nvSpPr>
        <p:spPr/>
        <p:txBody>
          <a:bodyPr>
            <a:normAutofit/>
          </a:bodyPr>
          <a:lstStyle/>
          <a:p>
            <a:pPr marL="0" indent="0">
              <a:buNone/>
            </a:pPr>
            <a:r>
              <a:rPr lang="en-US" sz="2400" b="1" dirty="0">
                <a:solidFill>
                  <a:schemeClr val="accent1"/>
                </a:solidFill>
                <a:latin typeface="Arial" panose="020B0604020202020204" pitchFamily="34" charset="0"/>
                <a:cs typeface="Arial" panose="020B0604020202020204" pitchFamily="34" charset="0"/>
              </a:rPr>
              <a:t>Financial well-being</a:t>
            </a:r>
          </a:p>
          <a:p>
            <a:pPr marL="0" indent="0">
              <a:buNone/>
            </a:pPr>
            <a:endParaRPr lang="en-US" sz="2400" b="1" dirty="0">
              <a:solidFill>
                <a:schemeClr val="accent1"/>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Rural teachers forced to spend their own money </a:t>
            </a:r>
            <a:endParaRPr lang="en-US" sz="2400" dirty="0" smtClean="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on </a:t>
            </a:r>
            <a:r>
              <a:rPr lang="en-US" sz="2400" dirty="0">
                <a:latin typeface="Arial" panose="020B0604020202020204" pitchFamily="34" charset="0"/>
                <a:cs typeface="Arial" panose="020B0604020202020204" pitchFamily="34" charset="0"/>
              </a:rPr>
              <a:t>technology</a:t>
            </a:r>
          </a:p>
          <a:p>
            <a:pPr marL="0" indent="0">
              <a:buNone/>
            </a:pPr>
            <a:r>
              <a:rPr lang="en-GB" sz="2400" i="1" dirty="0">
                <a:latin typeface="Arial" panose="020B0604020202020204" pitchFamily="34" charset="0"/>
                <a:cs typeface="Arial" panose="020B0604020202020204" pitchFamily="34" charset="0"/>
              </a:rPr>
              <a:t>We had to adapt, so that we do not lose our status. … Some bought gadgets on credit to teach.</a:t>
            </a:r>
            <a:r>
              <a:rPr lang="en-GB" sz="2400" dirty="0">
                <a:latin typeface="Arial" panose="020B0604020202020204" pitchFamily="34" charset="0"/>
                <a:cs typeface="Arial" panose="020B0604020202020204" pitchFamily="34" charset="0"/>
              </a:rPr>
              <a:t> (TS10)</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Parents having to buy laptops, phone and the bill for these devices each month.</a:t>
            </a:r>
            <a:endParaRPr lang="en-AU"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4362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A08E0E-DF44-7648-B09D-1F83C46489CE}"/>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Well-being and Equity</a:t>
            </a:r>
          </a:p>
        </p:txBody>
      </p:sp>
      <p:sp>
        <p:nvSpPr>
          <p:cNvPr id="3" name="Content Placeholder 2">
            <a:extLst>
              <a:ext uri="{FF2B5EF4-FFF2-40B4-BE49-F238E27FC236}">
                <a16:creationId xmlns="" xmlns:a16="http://schemas.microsoft.com/office/drawing/2014/main" id="{A6A0A9F1-A1B2-B84A-B6C9-5C307F2F4CFB}"/>
              </a:ext>
            </a:extLst>
          </p:cNvPr>
          <p:cNvSpPr>
            <a:spLocks noGrp="1"/>
          </p:cNvSpPr>
          <p:nvPr>
            <p:ph idx="1"/>
          </p:nvPr>
        </p:nvSpPr>
        <p:spPr>
          <a:xfrm>
            <a:off x="838200" y="1555262"/>
            <a:ext cx="10515600" cy="4621701"/>
          </a:xfrm>
        </p:spPr>
        <p:txBody>
          <a:bodyPr>
            <a:normAutofit/>
          </a:bodyPr>
          <a:lstStyle/>
          <a:p>
            <a:pPr marL="0" indent="0">
              <a:buNone/>
            </a:pPr>
            <a:r>
              <a:rPr lang="en-US" sz="2400" b="1" dirty="0">
                <a:solidFill>
                  <a:schemeClr val="accent1"/>
                </a:solidFill>
                <a:latin typeface="Arial" panose="020B0604020202020204" pitchFamily="34" charset="0"/>
                <a:cs typeface="Arial" panose="020B0604020202020204" pitchFamily="34" charset="0"/>
              </a:rPr>
              <a:t>Additional expenses because of low education quality </a:t>
            </a:r>
          </a:p>
          <a:p>
            <a:pPr marL="0" indent="0">
              <a:buNone/>
            </a:pPr>
            <a:endParaRPr lang="en-US" sz="2400" b="1" dirty="0">
              <a:solidFill>
                <a:schemeClr val="accent1"/>
              </a:solidFill>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Parents believe that the quality of the </a:t>
            </a:r>
            <a:r>
              <a:rPr lang="en-US" sz="2400" dirty="0" smtClean="0">
                <a:latin typeface="Arial" panose="020B0604020202020204" pitchFamily="34" charset="0"/>
                <a:cs typeface="Arial" panose="020B0604020202020204" pitchFamily="34" charset="0"/>
              </a:rPr>
              <a:t>education is </a:t>
            </a:r>
            <a:r>
              <a:rPr lang="en-US" sz="2400" dirty="0">
                <a:latin typeface="Arial" panose="020B0604020202020204" pitchFamily="34" charset="0"/>
                <a:cs typeface="Arial" panose="020B0604020202020204" pitchFamily="34" charset="0"/>
              </a:rPr>
              <a:t>now quite poor. </a:t>
            </a:r>
          </a:p>
          <a:p>
            <a:r>
              <a:rPr lang="en-US" sz="2400" dirty="0">
                <a:latin typeface="Arial" panose="020B0604020202020204" pitchFamily="34" charset="0"/>
                <a:cs typeface="Arial" panose="020B0604020202020204" pitchFamily="34" charset="0"/>
              </a:rPr>
              <a:t>Lessons in the distance mode are much shorter</a:t>
            </a:r>
          </a:p>
          <a:p>
            <a:r>
              <a:rPr lang="en-US" sz="2400" dirty="0">
                <a:latin typeface="Arial" panose="020B0604020202020204" pitchFamily="34" charset="0"/>
                <a:cs typeface="Arial" panose="020B0604020202020204" pitchFamily="34" charset="0"/>
              </a:rPr>
              <a:t>They have been encouraged by some teacher to hire tutors or hire them as private tutors.</a:t>
            </a:r>
          </a:p>
          <a:p>
            <a:pPr marL="0" indent="0">
              <a:buNone/>
            </a:pPr>
            <a:endParaRPr lang="en-GB" sz="2400" i="1" dirty="0">
              <a:latin typeface="Arial" panose="020B0604020202020204" pitchFamily="34" charset="0"/>
              <a:cs typeface="Arial" panose="020B0604020202020204" pitchFamily="34" charset="0"/>
            </a:endParaRPr>
          </a:p>
          <a:p>
            <a:pPr marL="0" indent="0">
              <a:buNone/>
            </a:pPr>
            <a:r>
              <a:rPr lang="en-GB" sz="2400" i="1" dirty="0">
                <a:latin typeface="Arial" panose="020B0604020202020204" pitchFamily="34" charset="0"/>
                <a:cs typeface="Arial" panose="020B0604020202020204" pitchFamily="34" charset="0"/>
              </a:rPr>
              <a:t>Our lessons now last literally half an hour. During half an hour, she learns like four lessons. This is not possible at all. And even I, as a mother who had been staying at home all this time, had to start working, because I cannot afford the tutor now</a:t>
            </a:r>
            <a:r>
              <a:rPr lang="en-GB" sz="2400" dirty="0">
                <a:latin typeface="Arial" panose="020B0604020202020204" pitchFamily="34" charset="0"/>
                <a:cs typeface="Arial" panose="020B0604020202020204" pitchFamily="34" charset="0"/>
              </a:rPr>
              <a:t>. (PAR1)</a:t>
            </a:r>
            <a:endParaRPr lang="en-AU"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69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08E0E-DF44-7648-B09D-1F83C46489CE}"/>
              </a:ext>
            </a:extLst>
          </p:cNvPr>
          <p:cNvSpPr>
            <a:spLocks noGrp="1"/>
          </p:cNvSpPr>
          <p:nvPr>
            <p:ph type="title"/>
          </p:nvPr>
        </p:nvSpPr>
        <p:spPr>
          <a:xfrm>
            <a:off x="878811" y="103868"/>
            <a:ext cx="10515600" cy="1325563"/>
          </a:xfrm>
        </p:spPr>
        <p:txBody>
          <a:bodyPr>
            <a:normAutofit/>
          </a:bodyPr>
          <a:lstStyle/>
          <a:p>
            <a:r>
              <a:rPr lang="en-US" sz="3200" b="1" dirty="0">
                <a:latin typeface="Arial" panose="020B0604020202020204" pitchFamily="34" charset="0"/>
                <a:cs typeface="Arial" panose="020B0604020202020204" pitchFamily="34" charset="0"/>
              </a:rPr>
              <a:t>Conclusions </a:t>
            </a:r>
          </a:p>
        </p:txBody>
      </p:sp>
      <p:sp>
        <p:nvSpPr>
          <p:cNvPr id="3" name="Content Placeholder 2">
            <a:extLst>
              <a:ext uri="{FF2B5EF4-FFF2-40B4-BE49-F238E27FC236}">
                <a16:creationId xmlns:a16="http://schemas.microsoft.com/office/drawing/2014/main" xmlns="" id="{A6A0A9F1-A1B2-B84A-B6C9-5C307F2F4CFB}"/>
              </a:ext>
            </a:extLst>
          </p:cNvPr>
          <p:cNvSpPr>
            <a:spLocks noGrp="1"/>
          </p:cNvSpPr>
          <p:nvPr>
            <p:ph idx="1"/>
          </p:nvPr>
        </p:nvSpPr>
        <p:spPr>
          <a:xfrm>
            <a:off x="322218" y="1563077"/>
            <a:ext cx="11347268" cy="4621701"/>
          </a:xfrm>
        </p:spPr>
        <p:txBody>
          <a:bodyPr>
            <a:normAutofit fontScale="92500" lnSpcReduction="10000"/>
          </a:bodyPr>
          <a:lstStyle/>
          <a:p>
            <a:pPr lvl="1">
              <a:lnSpc>
                <a:spcPct val="100000"/>
              </a:lnSpc>
            </a:pPr>
            <a:r>
              <a:rPr lang="en-GB" dirty="0" smtClean="0"/>
              <a:t>Intersecting </a:t>
            </a:r>
            <a:r>
              <a:rPr lang="en-GB" dirty="0"/>
              <a:t>markers of </a:t>
            </a:r>
            <a:r>
              <a:rPr lang="en-GB" dirty="0" smtClean="0"/>
              <a:t>inequality have </a:t>
            </a:r>
            <a:r>
              <a:rPr lang="en-GB" dirty="0"/>
              <a:t>widened gaps in access to quality education and negatively impacted stakeholders’ broader wellbeing. </a:t>
            </a:r>
            <a:endParaRPr lang="en-GB" dirty="0" smtClean="0"/>
          </a:p>
          <a:p>
            <a:pPr marL="457200" lvl="1" indent="0">
              <a:lnSpc>
                <a:spcPct val="100000"/>
              </a:lnSpc>
              <a:buNone/>
            </a:pPr>
            <a:endParaRPr lang="en-US" dirty="0">
              <a:solidFill>
                <a:prstClr val="black"/>
              </a:solidFill>
              <a:latin typeface="Arial" panose="020B0604020202020204" pitchFamily="34" charset="0"/>
              <a:cs typeface="Arial" panose="020B0604020202020204" pitchFamily="34" charset="0"/>
            </a:endParaRPr>
          </a:p>
          <a:p>
            <a:pPr lvl="1">
              <a:lnSpc>
                <a:spcPct val="100000"/>
              </a:lnSpc>
            </a:pPr>
            <a:r>
              <a:rPr lang="en-GB" dirty="0"/>
              <a:t>Gender intersects with other markers of inequality, compounding female stakeholders’ disadvantage. </a:t>
            </a:r>
            <a:endParaRPr lang="en-GB" dirty="0" smtClean="0"/>
          </a:p>
          <a:p>
            <a:pPr marL="457200" lvl="1" indent="0">
              <a:lnSpc>
                <a:spcPct val="100000"/>
              </a:lnSpc>
              <a:buNone/>
            </a:pPr>
            <a:endParaRPr lang="en-GB" dirty="0" smtClean="0"/>
          </a:p>
          <a:p>
            <a:pPr lvl="1">
              <a:lnSpc>
                <a:spcPct val="100000"/>
              </a:lnSpc>
            </a:pPr>
            <a:r>
              <a:rPr lang="en-GB" dirty="0"/>
              <a:t>The health and health maintenance of stakeholders has also been negatively impacted. </a:t>
            </a:r>
            <a:endParaRPr lang="en-GB" dirty="0" smtClean="0"/>
          </a:p>
          <a:p>
            <a:pPr marL="457200" lvl="1" indent="0">
              <a:lnSpc>
                <a:spcPct val="100000"/>
              </a:lnSpc>
              <a:buNone/>
            </a:pPr>
            <a:endParaRPr lang="en-GB" dirty="0" smtClean="0"/>
          </a:p>
          <a:p>
            <a:pPr lvl="1">
              <a:lnSpc>
                <a:spcPct val="100000"/>
              </a:lnSpc>
            </a:pPr>
            <a:r>
              <a:rPr lang="en-GB" dirty="0"/>
              <a:t>Educational equity and supporting the psycho-social and educational wellbeing of stakeholders need to be a top priority of any short- and long-term policy </a:t>
            </a:r>
            <a:r>
              <a:rPr lang="en-GB" dirty="0" smtClean="0"/>
              <a:t>interventions. </a:t>
            </a:r>
            <a:endParaRPr lang="en-GB" dirty="0" smtClean="0"/>
          </a:p>
          <a:p>
            <a:pPr marL="457200" lvl="1" indent="0">
              <a:lnSpc>
                <a:spcPct val="100000"/>
              </a:lnSpc>
              <a:buNone/>
            </a:pPr>
            <a:endParaRPr lang="en-GB" dirty="0" smtClean="0"/>
          </a:p>
          <a:p>
            <a:pPr lvl="1">
              <a:lnSpc>
                <a:spcPct val="100000"/>
              </a:lnSpc>
            </a:pPr>
            <a:r>
              <a:rPr lang="en-GB" dirty="0"/>
              <a:t>Integrate an intentional gender lens in policy measures to mitigate the impact of COVID-19. </a:t>
            </a:r>
            <a:endParaRPr lang="en-GB" dirty="0" smtClean="0"/>
          </a:p>
          <a:p>
            <a:pPr lvl="1">
              <a:lnSpc>
                <a:spcPct val="100000"/>
              </a:lnSpc>
            </a:pPr>
            <a:endParaRPr lang="en-US" dirty="0"/>
          </a:p>
          <a:p>
            <a:pPr lvl="1">
              <a:lnSpc>
                <a:spcPct val="100000"/>
              </a:lnSpc>
            </a:pPr>
            <a:endParaRPr lang="en-US" dirty="0">
              <a:solidFill>
                <a:prstClr val="black"/>
              </a:solidFill>
              <a:latin typeface="Arial" panose="020B0604020202020204" pitchFamily="34" charset="0"/>
              <a:cs typeface="Arial" panose="020B0604020202020204" pitchFamily="34" charset="0"/>
            </a:endParaRPr>
          </a:p>
          <a:p>
            <a:pPr marL="0" indent="0">
              <a:lnSpc>
                <a:spcPct val="150000"/>
              </a:lnSpc>
              <a:buNone/>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43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32">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Title 3">
            <a:extLst>
              <a:ext uri="{FF2B5EF4-FFF2-40B4-BE49-F238E27FC236}">
                <a16:creationId xmlns:a16="http://schemas.microsoft.com/office/drawing/2014/main" xmlns="" id="{18398B92-953A-B441-9056-22171E88D078}"/>
              </a:ext>
            </a:extLst>
          </p:cNvPr>
          <p:cNvSpPr>
            <a:spLocks noGrp="1"/>
          </p:cNvSpPr>
          <p:nvPr>
            <p:ph type="title"/>
          </p:nvPr>
        </p:nvSpPr>
        <p:spPr>
          <a:xfrm>
            <a:off x="958506" y="800392"/>
            <a:ext cx="10264697" cy="1212102"/>
          </a:xfrm>
        </p:spPr>
        <p:txBody>
          <a:bodyPr>
            <a:normAutofit/>
          </a:bodyPr>
          <a:lstStyle/>
          <a:p>
            <a:r>
              <a:rPr lang="en-US" sz="3200" b="1" dirty="0">
                <a:solidFill>
                  <a:srgbClr val="FFFFFF"/>
                </a:solidFill>
                <a:latin typeface="Arial" panose="020B0604020202020204" pitchFamily="34" charset="0"/>
                <a:cs typeface="Arial" panose="020B0604020202020204" pitchFamily="34" charset="0"/>
              </a:rPr>
              <a:t>Research questions</a:t>
            </a:r>
          </a:p>
        </p:txBody>
      </p:sp>
      <p:sp>
        <p:nvSpPr>
          <p:cNvPr id="5" name="Content Placeholder 4">
            <a:extLst>
              <a:ext uri="{FF2B5EF4-FFF2-40B4-BE49-F238E27FC236}">
                <a16:creationId xmlns:a16="http://schemas.microsoft.com/office/drawing/2014/main" xmlns="" id="{904C68F8-71BF-8D49-8B2A-709448EC7438}"/>
              </a:ext>
            </a:extLst>
          </p:cNvPr>
          <p:cNvSpPr>
            <a:spLocks noGrp="1"/>
          </p:cNvSpPr>
          <p:nvPr>
            <p:ph idx="1"/>
          </p:nvPr>
        </p:nvSpPr>
        <p:spPr>
          <a:xfrm>
            <a:off x="1367624" y="2490436"/>
            <a:ext cx="10184191" cy="3567173"/>
          </a:xfrm>
        </p:spPr>
        <p:txBody>
          <a:bodyPr anchor="ctr">
            <a:normAutofit/>
          </a:bodyPr>
          <a:lstStyle/>
          <a:p>
            <a:pPr marL="457200" lvl="0" indent="-457200">
              <a:buFont typeface="+mj-lt"/>
              <a:buAutoNum type="arabicPeriod"/>
            </a:pPr>
            <a:r>
              <a:rPr lang="en-GB" sz="2400" dirty="0">
                <a:latin typeface="Arial" panose="020B0604020202020204" pitchFamily="34" charset="0"/>
                <a:cs typeface="Arial" panose="020B0604020202020204" pitchFamily="34" charset="0"/>
              </a:rPr>
              <a:t>How do parent(s) experience juggling work and life while supporting their children’s education? How are these experiences gendered?</a:t>
            </a:r>
          </a:p>
          <a:p>
            <a:pPr marL="457200" indent="-457200">
              <a:buFont typeface="+mj-lt"/>
              <a:buAutoNum type="arabicPeriod"/>
            </a:pPr>
            <a:r>
              <a:rPr lang="en-GB" sz="2400" dirty="0">
                <a:latin typeface="Arial" panose="020B0604020202020204" pitchFamily="34" charset="0"/>
                <a:cs typeface="Arial" panose="020B0604020202020204" pitchFamily="34" charset="0"/>
              </a:rPr>
              <a:t>What are teachers’ experiences of distance/online learning? </a:t>
            </a:r>
          </a:p>
          <a:p>
            <a:pPr marL="457200" lvl="0" indent="-457200">
              <a:buFont typeface="+mj-lt"/>
              <a:buAutoNum type="arabicPeriod"/>
            </a:pPr>
            <a:r>
              <a:rPr lang="en-GB" sz="2400" dirty="0">
                <a:latin typeface="Arial" panose="020B0604020202020204" pitchFamily="34" charset="0"/>
                <a:cs typeface="Arial" panose="020B0604020202020204" pitchFamily="34" charset="0"/>
              </a:rPr>
              <a:t>How have learners experienced learning during school closure? what support may be needed in the short and long term?</a:t>
            </a:r>
          </a:p>
          <a:p>
            <a:pPr marL="457200" indent="-457200">
              <a:buFont typeface="+mj-lt"/>
              <a:buAutoNum type="arabicPeriod"/>
            </a:pPr>
            <a:r>
              <a:rPr lang="en-GB" sz="2400" dirty="0">
                <a:latin typeface="Arial" panose="020B0604020202020204" pitchFamily="34" charset="0"/>
                <a:cs typeface="Arial" panose="020B0604020202020204" pitchFamily="34" charset="0"/>
              </a:rPr>
              <a:t>How have quarantine measures impacted parents’, teachers’, and children’s overall health and health maintenance?</a:t>
            </a:r>
          </a:p>
          <a:p>
            <a:pPr marL="457200" lvl="0" indent="-457200">
              <a:buFont typeface="+mj-lt"/>
              <a:buAutoNum type="arabicPeriod"/>
            </a:pPr>
            <a:r>
              <a:rPr lang="en-GB" sz="2400" dirty="0">
                <a:latin typeface="Arial" panose="020B0604020202020204" pitchFamily="34" charset="0"/>
                <a:cs typeface="Arial" panose="020B0604020202020204" pitchFamily="34" charset="0"/>
              </a:rPr>
              <a:t>What has been the differentiated impact of school closure on families’ and teachers’ wellbeing? </a:t>
            </a:r>
            <a:endParaRPr lang="en-US" sz="2400" dirty="0">
              <a:latin typeface="Arial" panose="020B0604020202020204" pitchFamily="34" charset="0"/>
              <a:cs typeface="Arial" panose="020B0604020202020204" pitchFamily="34" charset="0"/>
            </a:endParaRP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83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E74CF-1282-C14B-957D-F0899E5887A0}"/>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Participants &amp; Methods</a:t>
            </a:r>
          </a:p>
        </p:txBody>
      </p:sp>
      <p:graphicFrame>
        <p:nvGraphicFramePr>
          <p:cNvPr id="4" name="Content Placeholder 3">
            <a:extLst>
              <a:ext uri="{FF2B5EF4-FFF2-40B4-BE49-F238E27FC236}">
                <a16:creationId xmlns:a16="http://schemas.microsoft.com/office/drawing/2014/main" xmlns="" id="{0D26B4B9-9021-2646-A032-1DE4416ED8C3}"/>
              </a:ext>
            </a:extLst>
          </p:cNvPr>
          <p:cNvGraphicFramePr>
            <a:graphicFrameLocks noGrp="1"/>
          </p:cNvGraphicFramePr>
          <p:nvPr>
            <p:ph idx="1"/>
            <p:extLst>
              <p:ext uri="{D42A27DB-BD31-4B8C-83A1-F6EECF244321}">
                <p14:modId xmlns:p14="http://schemas.microsoft.com/office/powerpoint/2010/main" val="1946624778"/>
              </p:ext>
            </p:extLst>
          </p:nvPr>
        </p:nvGraphicFramePr>
        <p:xfrm>
          <a:off x="633047" y="1690687"/>
          <a:ext cx="10402278" cy="4219384"/>
        </p:xfrm>
        <a:graphic>
          <a:graphicData uri="http://schemas.openxmlformats.org/drawingml/2006/table">
            <a:tbl>
              <a:tblPr firstRow="1" firstCol="1" bandRow="1">
                <a:tableStyleId>{5C22544A-7EE6-4342-B048-85BDC9FD1C3A}</a:tableStyleId>
              </a:tblPr>
              <a:tblGrid>
                <a:gridCol w="3329353">
                  <a:extLst>
                    <a:ext uri="{9D8B030D-6E8A-4147-A177-3AD203B41FA5}">
                      <a16:colId xmlns:a16="http://schemas.microsoft.com/office/drawing/2014/main" xmlns="" val="2700776885"/>
                    </a:ext>
                  </a:extLst>
                </a:gridCol>
                <a:gridCol w="1656862">
                  <a:extLst>
                    <a:ext uri="{9D8B030D-6E8A-4147-A177-3AD203B41FA5}">
                      <a16:colId xmlns:a16="http://schemas.microsoft.com/office/drawing/2014/main" xmlns="" val="3356793857"/>
                    </a:ext>
                  </a:extLst>
                </a:gridCol>
                <a:gridCol w="1578707">
                  <a:extLst>
                    <a:ext uri="{9D8B030D-6E8A-4147-A177-3AD203B41FA5}">
                      <a16:colId xmlns:a16="http://schemas.microsoft.com/office/drawing/2014/main" xmlns="" val="356595295"/>
                    </a:ext>
                  </a:extLst>
                </a:gridCol>
                <a:gridCol w="2266462">
                  <a:extLst>
                    <a:ext uri="{9D8B030D-6E8A-4147-A177-3AD203B41FA5}">
                      <a16:colId xmlns:a16="http://schemas.microsoft.com/office/drawing/2014/main" xmlns="" val="3727444972"/>
                    </a:ext>
                  </a:extLst>
                </a:gridCol>
                <a:gridCol w="1570894">
                  <a:extLst>
                    <a:ext uri="{9D8B030D-6E8A-4147-A177-3AD203B41FA5}">
                      <a16:colId xmlns:a16="http://schemas.microsoft.com/office/drawing/2014/main" xmlns="" val="2695400218"/>
                    </a:ext>
                  </a:extLst>
                </a:gridCol>
              </a:tblGrid>
              <a:tr h="470127">
                <a:tc gridSpan="5">
                  <a:txBody>
                    <a:bodyPr/>
                    <a:lstStyle/>
                    <a:p>
                      <a:pPr algn="l">
                        <a:spcAft>
                          <a:spcPts val="0"/>
                        </a:spcAft>
                      </a:pPr>
                      <a:r>
                        <a:rPr lang="en-US" sz="2000" dirty="0">
                          <a:effectLst/>
                          <a:latin typeface="Arial" panose="020B0604020202020204" pitchFamily="34" charset="0"/>
                          <a:cs typeface="Arial" panose="020B0604020202020204" pitchFamily="34" charset="0"/>
                        </a:rPr>
                        <a:t> Table: </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Field sites, methods and the number of participants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spcAft>
                          <a:spcPts val="0"/>
                        </a:spcAft>
                      </a:pP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32652230"/>
                  </a:ext>
                </a:extLst>
              </a:tr>
              <a:tr h="1051309">
                <a:tc>
                  <a:txBody>
                    <a:bodyPr/>
                    <a:lstStyle/>
                    <a:p>
                      <a:pPr algn="ctr">
                        <a:spcAft>
                          <a:spcPts val="0"/>
                        </a:spcAft>
                      </a:pPr>
                      <a:r>
                        <a:rPr lang="en-US" sz="2000" dirty="0">
                          <a:effectLst/>
                          <a:latin typeface="Arial" panose="020B0604020202020204" pitchFamily="34" charset="0"/>
                          <a:cs typeface="Arial" panose="020B0604020202020204" pitchFamily="34" charset="0"/>
                        </a:rPr>
                        <a:t>Sites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Parents</a:t>
                      </a:r>
                      <a:endParaRPr lang="en-AU" sz="2000" dirty="0">
                        <a:effectLst/>
                        <a:latin typeface="Arial" panose="020B0604020202020204" pitchFamily="34" charset="0"/>
                        <a:cs typeface="Arial" panose="020B0604020202020204" pitchFamily="34" charset="0"/>
                      </a:endParaRPr>
                    </a:p>
                    <a:p>
                      <a:pPr algn="ctr">
                        <a:spcAft>
                          <a:spcPts val="0"/>
                        </a:spcAft>
                      </a:pPr>
                      <a:r>
                        <a:rPr lang="en-US" sz="2000" dirty="0">
                          <a:effectLst/>
                          <a:latin typeface="Arial" panose="020B0604020202020204" pitchFamily="34" charset="0"/>
                          <a:cs typeface="Arial" panose="020B0604020202020204" pitchFamily="34" charset="0"/>
                        </a:rPr>
                        <a:t>Interview</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Teachers</a:t>
                      </a:r>
                      <a:endParaRPr lang="en-AU" sz="2000" dirty="0">
                        <a:effectLst/>
                        <a:latin typeface="Arial" panose="020B0604020202020204" pitchFamily="34" charset="0"/>
                        <a:cs typeface="Arial" panose="020B0604020202020204" pitchFamily="34" charset="0"/>
                      </a:endParaRPr>
                    </a:p>
                    <a:p>
                      <a:pPr algn="ctr">
                        <a:spcAft>
                          <a:spcPts val="0"/>
                        </a:spcAft>
                      </a:pPr>
                      <a:r>
                        <a:rPr lang="en-US" sz="2000" dirty="0">
                          <a:effectLst/>
                          <a:latin typeface="Arial" panose="020B0604020202020204" pitchFamily="34" charset="0"/>
                          <a:cs typeface="Arial" panose="020B0604020202020204" pitchFamily="34" charset="0"/>
                        </a:rPr>
                        <a:t>Interview</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Student</a:t>
                      </a:r>
                      <a:endParaRPr lang="en-AU" sz="2000" dirty="0">
                        <a:effectLst/>
                        <a:latin typeface="Arial" panose="020B0604020202020204" pitchFamily="34" charset="0"/>
                        <a:cs typeface="Arial" panose="020B0604020202020204" pitchFamily="34" charset="0"/>
                      </a:endParaRPr>
                    </a:p>
                    <a:p>
                      <a:pPr algn="ctr">
                        <a:spcAft>
                          <a:spcPts val="0"/>
                        </a:spcAft>
                      </a:pPr>
                      <a:r>
                        <a:rPr lang="en-US" sz="2000" dirty="0">
                          <a:effectLst/>
                          <a:latin typeface="Arial" panose="020B0604020202020204" pitchFamily="34" charset="0"/>
                          <a:cs typeface="Arial" panose="020B0604020202020204" pitchFamily="34" charset="0"/>
                        </a:rPr>
                        <a:t>Focus Group Discussion</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Total</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054736490"/>
                  </a:ext>
                </a:extLst>
              </a:tr>
              <a:tr h="940254">
                <a:tc>
                  <a:txBody>
                    <a:bodyPr/>
                    <a:lstStyle/>
                    <a:p>
                      <a:pPr algn="ctr">
                        <a:spcAft>
                          <a:spcPts val="0"/>
                        </a:spcAft>
                      </a:pPr>
                      <a:r>
                        <a:rPr lang="en-US" sz="2000" dirty="0">
                          <a:effectLst/>
                          <a:latin typeface="Arial" panose="020B0604020202020204" pitchFamily="34" charset="0"/>
                          <a:cs typeface="Arial" panose="020B0604020202020204" pitchFamily="34" charset="0"/>
                        </a:rPr>
                        <a:t>Nur-Sultan (capital city)</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10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10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10 (2 FGDs)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30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776318806"/>
                  </a:ext>
                </a:extLst>
              </a:tr>
              <a:tr h="677967">
                <a:tc>
                  <a:txBody>
                    <a:bodyPr/>
                    <a:lstStyle/>
                    <a:p>
                      <a:pPr algn="ctr">
                        <a:spcAft>
                          <a:spcPts val="0"/>
                        </a:spcAft>
                      </a:pPr>
                      <a:r>
                        <a:rPr lang="en-AU" sz="2000" dirty="0">
                          <a:effectLst/>
                          <a:latin typeface="Arial" panose="020B0604020202020204" pitchFamily="34" charset="0"/>
                          <a:ea typeface="Times New Roman" panose="02020603050405020304" pitchFamily="18" charset="0"/>
                          <a:cs typeface="Arial" panose="020B0604020202020204" pitchFamily="34" charset="0"/>
                        </a:rPr>
                        <a:t>Almaty Region</a:t>
                      </a:r>
                    </a:p>
                  </a:txBody>
                  <a:tcPr marL="68580" marR="68580" marT="0" marB="0"/>
                </a:tc>
                <a:tc>
                  <a:txBody>
                    <a:bodyPr/>
                    <a:lstStyle/>
                    <a:p>
                      <a:pPr algn="ctr">
                        <a:spcAft>
                          <a:spcPts val="0"/>
                        </a:spcAft>
                      </a:pPr>
                      <a:r>
                        <a:rPr lang="en-AU" sz="2000" dirty="0">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tc>
                <a:tc>
                  <a:txBody>
                    <a:bodyPr/>
                    <a:lstStyle/>
                    <a:p>
                      <a:pPr algn="ctr">
                        <a:spcAft>
                          <a:spcPts val="0"/>
                        </a:spcAft>
                      </a:pPr>
                      <a:r>
                        <a:rPr lang="en-AU" sz="2000" dirty="0">
                          <a:effectLst/>
                          <a:latin typeface="Arial" panose="020B0604020202020204" pitchFamily="34" charset="0"/>
                          <a:ea typeface="Times New Roman" panose="02020603050405020304" pitchFamily="18" charset="0"/>
                          <a:cs typeface="Arial" panose="020B0604020202020204" pitchFamily="34" charset="0"/>
                        </a:rPr>
                        <a:t>10 </a:t>
                      </a:r>
                    </a:p>
                  </a:txBody>
                  <a:tcPr marL="68580" marR="68580" marT="0" marB="0"/>
                </a:tc>
                <a:tc>
                  <a:txBody>
                    <a:bodyPr/>
                    <a:lstStyle/>
                    <a:p>
                      <a:pPr algn="ctr">
                        <a:spcAft>
                          <a:spcPts val="0"/>
                        </a:spcAft>
                      </a:pPr>
                      <a:r>
                        <a:rPr lang="en-AU" sz="2000" dirty="0">
                          <a:effectLst/>
                          <a:latin typeface="Arial" panose="020B0604020202020204" pitchFamily="34" charset="0"/>
                          <a:ea typeface="Times New Roman" panose="02020603050405020304" pitchFamily="18" charset="0"/>
                          <a:cs typeface="Arial" panose="020B0604020202020204" pitchFamily="34" charset="0"/>
                        </a:rPr>
                        <a:t>8 (2 FGDs)</a:t>
                      </a:r>
                    </a:p>
                  </a:txBody>
                  <a:tcPr marL="68580" marR="68580" marT="0" marB="0"/>
                </a:tc>
                <a:tc>
                  <a:txBody>
                    <a:bodyPr/>
                    <a:lstStyle/>
                    <a:p>
                      <a:pPr algn="ctr">
                        <a:spcAft>
                          <a:spcPts val="0"/>
                        </a:spcAft>
                      </a:pPr>
                      <a:r>
                        <a:rPr lang="en-AU" sz="2000" dirty="0">
                          <a:effectLst/>
                          <a:latin typeface="Arial" panose="020B0604020202020204" pitchFamily="34" charset="0"/>
                          <a:ea typeface="Times New Roman" panose="02020603050405020304" pitchFamily="18" charset="0"/>
                          <a:cs typeface="Arial" panose="020B0604020202020204" pitchFamily="34" charset="0"/>
                        </a:rPr>
                        <a:t>28</a:t>
                      </a:r>
                    </a:p>
                  </a:txBody>
                  <a:tcPr marL="68580" marR="68580" marT="0" marB="0"/>
                </a:tc>
                <a:extLst>
                  <a:ext uri="{0D108BD9-81ED-4DB2-BD59-A6C34878D82A}">
                    <a16:rowId xmlns:a16="http://schemas.microsoft.com/office/drawing/2014/main" xmlns="" val="169953197"/>
                  </a:ext>
                </a:extLst>
              </a:tr>
              <a:tr h="470127">
                <a:tc>
                  <a:txBody>
                    <a:bodyPr/>
                    <a:lstStyle/>
                    <a:p>
                      <a:pPr algn="ctr">
                        <a:spcAft>
                          <a:spcPts val="0"/>
                        </a:spcAft>
                      </a:pPr>
                      <a:r>
                        <a:rPr lang="en-US" sz="2000" dirty="0">
                          <a:effectLst/>
                          <a:latin typeface="Arial" panose="020B0604020202020204" pitchFamily="34" charset="0"/>
                          <a:cs typeface="Arial" panose="020B0604020202020204" pitchFamily="34" charset="0"/>
                        </a:rPr>
                        <a:t>Shymkent</a:t>
                      </a:r>
                    </a:p>
                    <a:p>
                      <a:pPr algn="ctr">
                        <a:spcAft>
                          <a:spcPts val="0"/>
                        </a:spcAft>
                      </a:pP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10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a:effectLst/>
                          <a:latin typeface="Arial" panose="020B0604020202020204" pitchFamily="34" charset="0"/>
                          <a:cs typeface="Arial" panose="020B0604020202020204" pitchFamily="34" charset="0"/>
                        </a:rPr>
                        <a:t>10</a:t>
                      </a:r>
                      <a:endParaRPr lang="en-AU"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10 (2FDGs)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30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564272369"/>
                  </a:ext>
                </a:extLst>
              </a:tr>
              <a:tr h="470127">
                <a:tc>
                  <a:txBody>
                    <a:bodyPr/>
                    <a:lstStyle/>
                    <a:p>
                      <a:pPr algn="ctr">
                        <a:spcAft>
                          <a:spcPts val="0"/>
                        </a:spcAft>
                      </a:pPr>
                      <a:r>
                        <a:rPr lang="en-US" sz="2000" dirty="0">
                          <a:effectLst/>
                          <a:latin typeface="Arial" panose="020B0604020202020204" pitchFamily="34" charset="0"/>
                          <a:cs typeface="Arial" panose="020B0604020202020204" pitchFamily="34" charset="0"/>
                        </a:rPr>
                        <a:t>Total</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30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30</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28 (6FDGs)</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2000" dirty="0">
                          <a:effectLst/>
                          <a:latin typeface="Arial" panose="020B0604020202020204" pitchFamily="34" charset="0"/>
                          <a:cs typeface="Arial" panose="020B0604020202020204" pitchFamily="34" charset="0"/>
                        </a:rPr>
                        <a:t>88</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841551062"/>
                  </a:ext>
                </a:extLst>
              </a:tr>
            </a:tbl>
          </a:graphicData>
        </a:graphic>
      </p:graphicFrame>
    </p:spTree>
    <p:extLst>
      <p:ext uri="{BB962C8B-B14F-4D97-AF65-F5344CB8AC3E}">
        <p14:creationId xmlns:p14="http://schemas.microsoft.com/office/powerpoint/2010/main" val="31840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3C01145-3E1E-0540-8905-B467E7A14656}"/>
              </a:ext>
            </a:extLst>
          </p:cNvPr>
          <p:cNvGraphicFramePr>
            <a:graphicFrameLocks noGrp="1"/>
          </p:cNvGraphicFramePr>
          <p:nvPr>
            <p:ph idx="1"/>
            <p:extLst>
              <p:ext uri="{D42A27DB-BD31-4B8C-83A1-F6EECF244321}">
                <p14:modId xmlns:p14="http://schemas.microsoft.com/office/powerpoint/2010/main" val="1946294087"/>
              </p:ext>
            </p:extLst>
          </p:nvPr>
        </p:nvGraphicFramePr>
        <p:xfrm>
          <a:off x="838201" y="457200"/>
          <a:ext cx="7125676" cy="5829772"/>
        </p:xfrm>
        <a:graphic>
          <a:graphicData uri="http://schemas.openxmlformats.org/drawingml/2006/table">
            <a:tbl>
              <a:tblPr>
                <a:tableStyleId>{5940675A-B579-460E-94D1-54222C63F5DA}</a:tableStyleId>
              </a:tblPr>
              <a:tblGrid>
                <a:gridCol w="3100753">
                  <a:extLst>
                    <a:ext uri="{9D8B030D-6E8A-4147-A177-3AD203B41FA5}">
                      <a16:colId xmlns:a16="http://schemas.microsoft.com/office/drawing/2014/main" xmlns="" val="3590470541"/>
                    </a:ext>
                  </a:extLst>
                </a:gridCol>
                <a:gridCol w="1375508">
                  <a:extLst>
                    <a:ext uri="{9D8B030D-6E8A-4147-A177-3AD203B41FA5}">
                      <a16:colId xmlns:a16="http://schemas.microsoft.com/office/drawing/2014/main" xmlns="" val="470575868"/>
                    </a:ext>
                  </a:extLst>
                </a:gridCol>
                <a:gridCol w="1336430">
                  <a:extLst>
                    <a:ext uri="{9D8B030D-6E8A-4147-A177-3AD203B41FA5}">
                      <a16:colId xmlns:a16="http://schemas.microsoft.com/office/drawing/2014/main" xmlns="" val="1063549356"/>
                    </a:ext>
                  </a:extLst>
                </a:gridCol>
                <a:gridCol w="1312985">
                  <a:extLst>
                    <a:ext uri="{9D8B030D-6E8A-4147-A177-3AD203B41FA5}">
                      <a16:colId xmlns:a16="http://schemas.microsoft.com/office/drawing/2014/main" xmlns="" val="529602838"/>
                    </a:ext>
                  </a:extLst>
                </a:gridCol>
              </a:tblGrid>
              <a:tr h="301037">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tc>
                <a:tc>
                  <a:txBody>
                    <a:bodyPr/>
                    <a:lstStyle/>
                    <a:p>
                      <a:pPr marL="0" marR="0" algn="ctr">
                        <a:spcBef>
                          <a:spcPts val="0"/>
                        </a:spcBef>
                        <a:spcAft>
                          <a:spcPts val="0"/>
                        </a:spcAft>
                      </a:pPr>
                      <a:r>
                        <a:rPr lang="en-AU" sz="2000" b="1" dirty="0">
                          <a:effectLst/>
                          <a:latin typeface="Arial" panose="020B0604020202020204" pitchFamily="34" charset="0"/>
                          <a:cs typeface="Arial" panose="020B0604020202020204" pitchFamily="34" charset="0"/>
                        </a:rPr>
                        <a:t>Teachers</a:t>
                      </a:r>
                      <a:r>
                        <a:rPr lang="en-AU" sz="2000" b="1" baseline="0" dirty="0">
                          <a:effectLst/>
                          <a:latin typeface="Arial" panose="020B0604020202020204" pitchFamily="34" charset="0"/>
                          <a:cs typeface="Arial" panose="020B0604020202020204" pitchFamily="34" charset="0"/>
                        </a:rPr>
                        <a:t> </a:t>
                      </a:r>
                      <a:r>
                        <a:rPr lang="en-AU" sz="2000" b="1" dirty="0">
                          <a:solidFill>
                            <a:schemeClr val="tx1"/>
                          </a:solidFill>
                          <a:effectLst/>
                          <a:latin typeface="Arial" panose="020B0604020202020204" pitchFamily="34" charset="0"/>
                          <a:cs typeface="Arial" panose="020B0604020202020204" pitchFamily="34" charset="0"/>
                        </a:rPr>
                        <a:t>%</a:t>
                      </a:r>
                    </a:p>
                  </a:txBody>
                  <a:tcPr marL="68580" marR="68580" marT="0" marB="0"/>
                </a:tc>
                <a:tc>
                  <a:txBody>
                    <a:bodyPr/>
                    <a:lstStyle/>
                    <a:p>
                      <a:pPr marL="0" marR="0" algn="ctr">
                        <a:spcBef>
                          <a:spcPts val="0"/>
                        </a:spcBef>
                        <a:spcAft>
                          <a:spcPts val="0"/>
                        </a:spcAft>
                      </a:pPr>
                      <a:r>
                        <a:rPr lang="en-AU" sz="2000" b="1" dirty="0">
                          <a:effectLst/>
                          <a:latin typeface="Arial" panose="020B0604020202020204" pitchFamily="34" charset="0"/>
                          <a:cs typeface="Arial" panose="020B0604020202020204" pitchFamily="34" charset="0"/>
                        </a:rPr>
                        <a:t>Students %</a:t>
                      </a:r>
                      <a:endParaRPr lang="en-AU" sz="2000" b="1" dirty="0">
                        <a:solidFill>
                          <a:schemeClr val="bg1"/>
                        </a:solidFill>
                        <a:effectLst/>
                        <a:latin typeface="Arial" panose="020B060402020202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AU" sz="2000" b="1" dirty="0">
                          <a:effectLst/>
                          <a:latin typeface="Arial" panose="020B0604020202020204" pitchFamily="34" charset="0"/>
                          <a:cs typeface="Arial" panose="020B0604020202020204" pitchFamily="34" charset="0"/>
                        </a:rPr>
                        <a:t>Parents %</a:t>
                      </a:r>
                      <a:endParaRPr lang="en-AU" sz="2000" b="1" dirty="0">
                        <a:solidFill>
                          <a:schemeClr val="bg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38359246"/>
                  </a:ext>
                </a:extLst>
              </a:tr>
              <a:tr h="301037">
                <a:tc>
                  <a:txBody>
                    <a:bodyPr/>
                    <a:lstStyle/>
                    <a:p>
                      <a:pPr marL="0" marR="0" algn="l">
                        <a:spcBef>
                          <a:spcPts val="0"/>
                        </a:spcBef>
                        <a:spcAft>
                          <a:spcPts val="0"/>
                        </a:spcAft>
                      </a:pPr>
                      <a:r>
                        <a:rPr lang="en-AU" sz="2000" b="1" dirty="0">
                          <a:effectLst/>
                          <a:latin typeface="Arial" panose="020B0604020202020204" pitchFamily="34" charset="0"/>
                          <a:cs typeface="Arial" panose="020B0604020202020204" pitchFamily="34" charset="0"/>
                        </a:rPr>
                        <a:t>Gender</a:t>
                      </a:r>
                      <a:endParaRPr lang="en-AU" sz="2000" b="1" dirty="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 </a:t>
                      </a:r>
                      <a:endParaRPr lang="en-AU" sz="200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 </a:t>
                      </a:r>
                      <a:endParaRPr lang="en-AU" sz="200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endParaRPr lang="en-AU" sz="2000" dirty="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081794144"/>
                  </a:ext>
                </a:extLst>
              </a:tr>
              <a:tr h="301037">
                <a:tc>
                  <a:txBody>
                    <a:bodyPr/>
                    <a:lstStyle/>
                    <a:p>
                      <a:pPr marL="457200" marR="0" algn="l">
                        <a:spcBef>
                          <a:spcPts val="0"/>
                        </a:spcBef>
                        <a:spcAft>
                          <a:spcPts val="0"/>
                        </a:spcAft>
                      </a:pPr>
                      <a:r>
                        <a:rPr lang="en-AU" sz="2000" dirty="0">
                          <a:effectLst/>
                          <a:latin typeface="Arial" panose="020B0604020202020204" pitchFamily="34" charset="0"/>
                          <a:cs typeface="Arial" panose="020B0604020202020204" pitchFamily="34" charset="0"/>
                        </a:rPr>
                        <a:t>Female</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87</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57</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97</a:t>
                      </a:r>
                    </a:p>
                  </a:txBody>
                  <a:tcPr marL="68580" marR="68580" marT="0" marB="0">
                    <a:solidFill>
                      <a:schemeClr val="accent1">
                        <a:lumMod val="40000"/>
                        <a:lumOff val="60000"/>
                      </a:schemeClr>
                    </a:solidFill>
                  </a:tcPr>
                </a:tc>
                <a:extLst>
                  <a:ext uri="{0D108BD9-81ED-4DB2-BD59-A6C34878D82A}">
                    <a16:rowId xmlns:a16="http://schemas.microsoft.com/office/drawing/2014/main" xmlns="" val="528555849"/>
                  </a:ext>
                </a:extLst>
              </a:tr>
              <a:tr h="301037">
                <a:tc>
                  <a:txBody>
                    <a:bodyPr/>
                    <a:lstStyle/>
                    <a:p>
                      <a:pPr marL="457200" marR="0" algn="l">
                        <a:spcBef>
                          <a:spcPts val="0"/>
                        </a:spcBef>
                        <a:spcAft>
                          <a:spcPts val="0"/>
                        </a:spcAft>
                      </a:pPr>
                      <a:r>
                        <a:rPr lang="en-AU" sz="2000" dirty="0">
                          <a:effectLst/>
                          <a:latin typeface="Arial" panose="020B0604020202020204" pitchFamily="34" charset="0"/>
                          <a:cs typeface="Arial" panose="020B0604020202020204" pitchFamily="34" charset="0"/>
                        </a:rPr>
                        <a:t>Male</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13</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43</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3</a:t>
                      </a:r>
                    </a:p>
                  </a:txBody>
                  <a:tcPr marL="68580" marR="68580" marT="0" marB="0">
                    <a:solidFill>
                      <a:schemeClr val="accent1">
                        <a:lumMod val="40000"/>
                        <a:lumOff val="60000"/>
                      </a:schemeClr>
                    </a:solidFill>
                  </a:tcPr>
                </a:tc>
                <a:extLst>
                  <a:ext uri="{0D108BD9-81ED-4DB2-BD59-A6C34878D82A}">
                    <a16:rowId xmlns:a16="http://schemas.microsoft.com/office/drawing/2014/main" xmlns="" val="492634023"/>
                  </a:ext>
                </a:extLst>
              </a:tr>
              <a:tr h="301037">
                <a:tc>
                  <a:txBody>
                    <a:bodyPr/>
                    <a:lstStyle/>
                    <a:p>
                      <a:pPr marL="0" marR="0" algn="l">
                        <a:spcBef>
                          <a:spcPts val="0"/>
                        </a:spcBef>
                        <a:spcAft>
                          <a:spcPts val="0"/>
                        </a:spcAft>
                      </a:pPr>
                      <a:r>
                        <a:rPr lang="en-AU" sz="2000" b="1" dirty="0">
                          <a:effectLst/>
                          <a:latin typeface="Arial" panose="020B0604020202020204" pitchFamily="34" charset="0"/>
                          <a:cs typeface="Arial" panose="020B0604020202020204" pitchFamily="34" charset="0"/>
                        </a:rPr>
                        <a:t>Family status</a:t>
                      </a:r>
                      <a:endParaRPr lang="en-AU" sz="2000" b="1" dirty="0">
                        <a:solidFill>
                          <a:schemeClr val="bg1"/>
                        </a:solidFill>
                        <a:effectLst/>
                        <a:latin typeface="Arial" panose="020B060402020202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xmlns="" val="2423348288"/>
                  </a:ext>
                </a:extLst>
              </a:tr>
              <a:tr h="301037">
                <a:tc>
                  <a:txBody>
                    <a:bodyPr/>
                    <a:lstStyle/>
                    <a:p>
                      <a:pPr marL="457200" marR="0" algn="l">
                        <a:spcBef>
                          <a:spcPts val="0"/>
                        </a:spcBef>
                        <a:spcAft>
                          <a:spcPts val="0"/>
                        </a:spcAft>
                      </a:pPr>
                      <a:r>
                        <a:rPr lang="en-AU" sz="2000">
                          <a:effectLst/>
                          <a:latin typeface="Arial" panose="020B0604020202020204" pitchFamily="34" charset="0"/>
                          <a:cs typeface="Arial" panose="020B0604020202020204" pitchFamily="34" charset="0"/>
                        </a:rPr>
                        <a:t>Single</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7</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a:t>
                      </a:r>
                    </a:p>
                  </a:txBody>
                  <a:tcPr marL="68580" marR="68580" marT="0" marB="0"/>
                </a:tc>
                <a:extLst>
                  <a:ext uri="{0D108BD9-81ED-4DB2-BD59-A6C34878D82A}">
                    <a16:rowId xmlns:a16="http://schemas.microsoft.com/office/drawing/2014/main" xmlns="" val="3557068035"/>
                  </a:ext>
                </a:extLst>
              </a:tr>
              <a:tr h="301037">
                <a:tc>
                  <a:txBody>
                    <a:bodyPr/>
                    <a:lstStyle/>
                    <a:p>
                      <a:pPr marL="457200" marR="0" algn="l">
                        <a:spcBef>
                          <a:spcPts val="0"/>
                        </a:spcBef>
                        <a:spcAft>
                          <a:spcPts val="0"/>
                        </a:spcAft>
                      </a:pPr>
                      <a:r>
                        <a:rPr lang="en-AU" sz="2000" dirty="0">
                          <a:effectLst/>
                          <a:latin typeface="Arial" panose="020B0604020202020204" pitchFamily="34" charset="0"/>
                          <a:cs typeface="Arial" panose="020B0604020202020204" pitchFamily="34" charset="0"/>
                        </a:rPr>
                        <a:t>Single parent</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20</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21</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40</a:t>
                      </a:r>
                    </a:p>
                  </a:txBody>
                  <a:tcPr marL="68580" marR="68580" marT="0" marB="0"/>
                </a:tc>
                <a:extLst>
                  <a:ext uri="{0D108BD9-81ED-4DB2-BD59-A6C34878D82A}">
                    <a16:rowId xmlns:a16="http://schemas.microsoft.com/office/drawing/2014/main" xmlns="" val="3158420207"/>
                  </a:ext>
                </a:extLst>
              </a:tr>
              <a:tr h="301037">
                <a:tc>
                  <a:txBody>
                    <a:bodyPr/>
                    <a:lstStyle/>
                    <a:p>
                      <a:pPr marL="457200" marR="0" algn="l">
                        <a:spcBef>
                          <a:spcPts val="0"/>
                        </a:spcBef>
                        <a:spcAft>
                          <a:spcPts val="0"/>
                        </a:spcAft>
                      </a:pPr>
                      <a:r>
                        <a:rPr lang="en-AU" sz="2000" dirty="0">
                          <a:effectLst/>
                          <a:latin typeface="Arial" panose="020B0604020202020204" pitchFamily="34" charset="0"/>
                          <a:cs typeface="Arial" panose="020B0604020202020204" pitchFamily="34" charset="0"/>
                        </a:rPr>
                        <a:t>Nuclear family</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60</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57</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43</a:t>
                      </a:r>
                    </a:p>
                  </a:txBody>
                  <a:tcPr marL="68580" marR="68580" marT="0" marB="0"/>
                </a:tc>
                <a:extLst>
                  <a:ext uri="{0D108BD9-81ED-4DB2-BD59-A6C34878D82A}">
                    <a16:rowId xmlns:a16="http://schemas.microsoft.com/office/drawing/2014/main" xmlns="" val="1862748303"/>
                  </a:ext>
                </a:extLst>
              </a:tr>
              <a:tr h="343372">
                <a:tc>
                  <a:txBody>
                    <a:bodyPr/>
                    <a:lstStyle/>
                    <a:p>
                      <a:pPr marL="457200" marR="0" algn="l">
                        <a:spcBef>
                          <a:spcPts val="0"/>
                        </a:spcBef>
                        <a:spcAft>
                          <a:spcPts val="0"/>
                        </a:spcAft>
                      </a:pPr>
                      <a:r>
                        <a:rPr lang="en-AU" sz="2000">
                          <a:effectLst/>
                          <a:latin typeface="Arial" panose="020B0604020202020204" pitchFamily="34" charset="0"/>
                          <a:cs typeface="Arial" panose="020B0604020202020204" pitchFamily="34" charset="0"/>
                        </a:rPr>
                        <a:t>Extended family</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10</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21</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17</a:t>
                      </a:r>
                    </a:p>
                  </a:txBody>
                  <a:tcPr marL="68580" marR="68580" marT="0" marB="0"/>
                </a:tc>
                <a:extLst>
                  <a:ext uri="{0D108BD9-81ED-4DB2-BD59-A6C34878D82A}">
                    <a16:rowId xmlns:a16="http://schemas.microsoft.com/office/drawing/2014/main" xmlns="" val="1720502009"/>
                  </a:ext>
                </a:extLst>
              </a:tr>
              <a:tr h="402997">
                <a:tc>
                  <a:txBody>
                    <a:bodyPr/>
                    <a:lstStyle/>
                    <a:p>
                      <a:pPr marL="457200" marR="0" algn="l">
                        <a:spcBef>
                          <a:spcPts val="0"/>
                        </a:spcBef>
                        <a:spcAft>
                          <a:spcPts val="0"/>
                        </a:spcAft>
                      </a:pPr>
                      <a:r>
                        <a:rPr lang="en-AU" sz="2000" dirty="0">
                          <a:effectLst/>
                          <a:latin typeface="Arial" panose="020B0604020202020204" pitchFamily="34" charset="0"/>
                          <a:cs typeface="Arial" panose="020B0604020202020204" pitchFamily="34" charset="0"/>
                        </a:rPr>
                        <a:t>Married but no children</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3</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xmlns="" val="3694866564"/>
                  </a:ext>
                </a:extLst>
              </a:tr>
              <a:tr h="301037">
                <a:tc>
                  <a:txBody>
                    <a:bodyPr/>
                    <a:lstStyle/>
                    <a:p>
                      <a:pPr marL="0" marR="0" algn="l">
                        <a:spcBef>
                          <a:spcPts val="0"/>
                        </a:spcBef>
                        <a:spcAft>
                          <a:spcPts val="0"/>
                        </a:spcAft>
                      </a:pPr>
                      <a:r>
                        <a:rPr lang="en-AU" sz="2000" b="1" dirty="0">
                          <a:effectLst/>
                          <a:latin typeface="Arial" panose="020B0604020202020204" pitchFamily="34" charset="0"/>
                          <a:cs typeface="Arial" panose="020B0604020202020204" pitchFamily="34" charset="0"/>
                        </a:rPr>
                        <a:t>School type</a:t>
                      </a:r>
                      <a:endParaRPr lang="en-AU" sz="2000" b="1" dirty="0">
                        <a:solidFill>
                          <a:schemeClr val="bg1"/>
                        </a:solidFill>
                        <a:effectLst/>
                        <a:latin typeface="Arial" panose="020B060402020202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solidFill>
                      <a:schemeClr val="accent1">
                        <a:lumMod val="40000"/>
                        <a:lumOff val="60000"/>
                      </a:schemeClr>
                    </a:solidFill>
                  </a:tcPr>
                </a:tc>
                <a:extLst>
                  <a:ext uri="{0D108BD9-81ED-4DB2-BD59-A6C34878D82A}">
                    <a16:rowId xmlns:a16="http://schemas.microsoft.com/office/drawing/2014/main" xmlns="" val="321673901"/>
                  </a:ext>
                </a:extLst>
              </a:tr>
              <a:tr h="301037">
                <a:tc>
                  <a:txBody>
                    <a:bodyPr/>
                    <a:lstStyle/>
                    <a:p>
                      <a:pPr marL="457200" marR="0" algn="l">
                        <a:spcBef>
                          <a:spcPts val="0"/>
                        </a:spcBef>
                        <a:spcAft>
                          <a:spcPts val="0"/>
                        </a:spcAft>
                      </a:pPr>
                      <a:r>
                        <a:rPr lang="en-AU" sz="2000">
                          <a:effectLst/>
                          <a:latin typeface="Arial" panose="020B0604020202020204" pitchFamily="34" charset="0"/>
                          <a:cs typeface="Arial" panose="020B0604020202020204" pitchFamily="34" charset="0"/>
                        </a:rPr>
                        <a:t>Mainstream</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83</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86</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a:t>
                      </a:r>
                    </a:p>
                  </a:txBody>
                  <a:tcPr marL="68580" marR="68580" marT="0" marB="0">
                    <a:solidFill>
                      <a:schemeClr val="accent1">
                        <a:lumMod val="40000"/>
                        <a:lumOff val="60000"/>
                      </a:schemeClr>
                    </a:solidFill>
                  </a:tcPr>
                </a:tc>
                <a:extLst>
                  <a:ext uri="{0D108BD9-81ED-4DB2-BD59-A6C34878D82A}">
                    <a16:rowId xmlns:a16="http://schemas.microsoft.com/office/drawing/2014/main" xmlns="" val="15408763"/>
                  </a:ext>
                </a:extLst>
              </a:tr>
              <a:tr h="301037">
                <a:tc>
                  <a:txBody>
                    <a:bodyPr/>
                    <a:lstStyle/>
                    <a:p>
                      <a:pPr marL="457200" marR="0" algn="l">
                        <a:spcBef>
                          <a:spcPts val="0"/>
                        </a:spcBef>
                        <a:spcAft>
                          <a:spcPts val="0"/>
                        </a:spcAft>
                      </a:pPr>
                      <a:r>
                        <a:rPr lang="en-AU" sz="2000">
                          <a:effectLst/>
                          <a:latin typeface="Arial" panose="020B0604020202020204" pitchFamily="34" charset="0"/>
                          <a:cs typeface="Arial" panose="020B0604020202020204" pitchFamily="34" charset="0"/>
                        </a:rPr>
                        <a:t>NIS</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17</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14</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a:t>
                      </a:r>
                    </a:p>
                  </a:txBody>
                  <a:tcPr marL="68580" marR="68580" marT="0" marB="0">
                    <a:solidFill>
                      <a:schemeClr val="accent1">
                        <a:lumMod val="40000"/>
                        <a:lumOff val="60000"/>
                      </a:schemeClr>
                    </a:solidFill>
                  </a:tcPr>
                </a:tc>
                <a:extLst>
                  <a:ext uri="{0D108BD9-81ED-4DB2-BD59-A6C34878D82A}">
                    <a16:rowId xmlns:a16="http://schemas.microsoft.com/office/drawing/2014/main" xmlns="" val="1802663639"/>
                  </a:ext>
                </a:extLst>
              </a:tr>
              <a:tr h="301037">
                <a:tc>
                  <a:txBody>
                    <a:bodyPr/>
                    <a:lstStyle/>
                    <a:p>
                      <a:pPr marL="0" marR="0" algn="l">
                        <a:spcBef>
                          <a:spcPts val="0"/>
                        </a:spcBef>
                        <a:spcAft>
                          <a:spcPts val="0"/>
                        </a:spcAft>
                      </a:pPr>
                      <a:r>
                        <a:rPr lang="en-AU" sz="2000" b="1" dirty="0">
                          <a:effectLst/>
                          <a:latin typeface="Arial" panose="020B0604020202020204" pitchFamily="34" charset="0"/>
                          <a:cs typeface="Arial" panose="020B0604020202020204" pitchFamily="34" charset="0"/>
                        </a:rPr>
                        <a:t>Location</a:t>
                      </a:r>
                      <a:endParaRPr lang="en-AU" sz="2000" b="1" dirty="0">
                        <a:solidFill>
                          <a:schemeClr val="bg1"/>
                        </a:solidFill>
                        <a:effectLst/>
                        <a:latin typeface="Arial" panose="020B060402020202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 </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xmlns="" val="516657398"/>
                  </a:ext>
                </a:extLst>
              </a:tr>
              <a:tr h="301037">
                <a:tc>
                  <a:txBody>
                    <a:bodyPr/>
                    <a:lstStyle/>
                    <a:p>
                      <a:pPr marL="457200" marR="0" algn="l">
                        <a:spcBef>
                          <a:spcPts val="0"/>
                        </a:spcBef>
                        <a:spcAft>
                          <a:spcPts val="0"/>
                        </a:spcAft>
                      </a:pPr>
                      <a:r>
                        <a:rPr lang="en-AU" sz="2000">
                          <a:effectLst/>
                          <a:latin typeface="Arial" panose="020B0604020202020204" pitchFamily="34" charset="0"/>
                          <a:cs typeface="Arial" panose="020B0604020202020204" pitchFamily="34" charset="0"/>
                        </a:rPr>
                        <a:t>Urban</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40</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43</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47</a:t>
                      </a:r>
                    </a:p>
                  </a:txBody>
                  <a:tcPr marL="68580" marR="68580" marT="0" marB="0"/>
                </a:tc>
                <a:extLst>
                  <a:ext uri="{0D108BD9-81ED-4DB2-BD59-A6C34878D82A}">
                    <a16:rowId xmlns:a16="http://schemas.microsoft.com/office/drawing/2014/main" xmlns="" val="3802409615"/>
                  </a:ext>
                </a:extLst>
              </a:tr>
              <a:tr h="301037">
                <a:tc>
                  <a:txBody>
                    <a:bodyPr/>
                    <a:lstStyle/>
                    <a:p>
                      <a:pPr marL="457200" marR="0" algn="l">
                        <a:spcBef>
                          <a:spcPts val="0"/>
                        </a:spcBef>
                        <a:spcAft>
                          <a:spcPts val="0"/>
                        </a:spcAft>
                      </a:pPr>
                      <a:r>
                        <a:rPr lang="en-AU" sz="2000">
                          <a:effectLst/>
                          <a:latin typeface="Arial" panose="020B0604020202020204" pitchFamily="34" charset="0"/>
                          <a:cs typeface="Arial" panose="020B0604020202020204" pitchFamily="34" charset="0"/>
                        </a:rPr>
                        <a:t>Semi-urban</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20</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39</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43</a:t>
                      </a:r>
                    </a:p>
                  </a:txBody>
                  <a:tcPr marL="68580" marR="68580" marT="0" marB="0"/>
                </a:tc>
                <a:extLst>
                  <a:ext uri="{0D108BD9-81ED-4DB2-BD59-A6C34878D82A}">
                    <a16:rowId xmlns:a16="http://schemas.microsoft.com/office/drawing/2014/main" xmlns="" val="432018420"/>
                  </a:ext>
                </a:extLst>
              </a:tr>
              <a:tr h="301037">
                <a:tc>
                  <a:txBody>
                    <a:bodyPr/>
                    <a:lstStyle/>
                    <a:p>
                      <a:pPr marL="457200" marR="0" algn="l">
                        <a:spcBef>
                          <a:spcPts val="0"/>
                        </a:spcBef>
                        <a:spcAft>
                          <a:spcPts val="0"/>
                        </a:spcAft>
                      </a:pPr>
                      <a:r>
                        <a:rPr lang="en-AU" sz="2000" dirty="0">
                          <a:effectLst/>
                          <a:latin typeface="Arial" panose="020B0604020202020204" pitchFamily="34" charset="0"/>
                          <a:cs typeface="Arial" panose="020B0604020202020204" pitchFamily="34" charset="0"/>
                        </a:rPr>
                        <a:t>Rural</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40</a:t>
                      </a:r>
                    </a:p>
                  </a:txBody>
                  <a:tcPr marL="68580" marR="68580" marT="0" marB="0"/>
                </a:tc>
                <a:tc>
                  <a:txBody>
                    <a:bodyPr/>
                    <a:lstStyle/>
                    <a:p>
                      <a:pPr marL="0" marR="0" algn="ctr">
                        <a:spcBef>
                          <a:spcPts val="0"/>
                        </a:spcBef>
                        <a:spcAft>
                          <a:spcPts val="0"/>
                        </a:spcAft>
                      </a:pPr>
                      <a:r>
                        <a:rPr lang="en-AU" sz="2000">
                          <a:effectLst/>
                          <a:latin typeface="Arial" panose="020B0604020202020204" pitchFamily="34" charset="0"/>
                          <a:cs typeface="Arial" panose="020B0604020202020204" pitchFamily="34" charset="0"/>
                        </a:rPr>
                        <a:t>18</a:t>
                      </a:r>
                    </a:p>
                  </a:txBody>
                  <a:tcPr marL="68580" marR="68580" marT="0" marB="0"/>
                </a:tc>
                <a:tc>
                  <a:txBody>
                    <a:bodyPr/>
                    <a:lstStyle/>
                    <a:p>
                      <a:pPr marL="0" marR="0" algn="ctr">
                        <a:spcBef>
                          <a:spcPts val="0"/>
                        </a:spcBef>
                        <a:spcAft>
                          <a:spcPts val="0"/>
                        </a:spcAft>
                      </a:pPr>
                      <a:r>
                        <a:rPr lang="en-AU" sz="2000" dirty="0">
                          <a:effectLst/>
                          <a:latin typeface="Arial" panose="020B0604020202020204" pitchFamily="34" charset="0"/>
                          <a:cs typeface="Arial" panose="020B0604020202020204" pitchFamily="34" charset="0"/>
                        </a:rPr>
                        <a:t>10</a:t>
                      </a:r>
                    </a:p>
                  </a:txBody>
                  <a:tcPr marL="68580" marR="68580" marT="0" marB="0"/>
                </a:tc>
                <a:extLst>
                  <a:ext uri="{0D108BD9-81ED-4DB2-BD59-A6C34878D82A}">
                    <a16:rowId xmlns:a16="http://schemas.microsoft.com/office/drawing/2014/main" xmlns="" val="3412932200"/>
                  </a:ext>
                </a:extLst>
              </a:tr>
            </a:tbl>
          </a:graphicData>
        </a:graphic>
      </p:graphicFrame>
      <p:sp>
        <p:nvSpPr>
          <p:cNvPr id="5" name="Rectangle 1">
            <a:extLst>
              <a:ext uri="{FF2B5EF4-FFF2-40B4-BE49-F238E27FC236}">
                <a16:creationId xmlns:a16="http://schemas.microsoft.com/office/drawing/2014/main" xmlns="" id="{8BE9F265-E256-8348-B9D2-1D2349239E93}"/>
              </a:ext>
            </a:extLst>
          </p:cNvPr>
          <p:cNvSpPr>
            <a:spLocks noChangeArrowheads="1"/>
          </p:cNvSpPr>
          <p:nvPr/>
        </p:nvSpPr>
        <p:spPr bwMode="auto">
          <a:xfrm>
            <a:off x="8159262" y="1657875"/>
            <a:ext cx="3657599"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altLang="en-US" sz="2000" dirty="0">
                <a:solidFill>
                  <a:srgbClr val="222222"/>
                </a:solidFill>
                <a:cs typeface="Arial" panose="020B0604020202020204" pitchFamily="34" charset="0"/>
              </a:rPr>
              <a:t>90% teachers had children, 23% had one child, 30% had 2 children and 37% teachers had between 3-5 children.</a:t>
            </a:r>
          </a:p>
          <a:p>
            <a:pPr marL="285750" indent="-285750">
              <a:buFont typeface="Arial" panose="020B0604020202020204" pitchFamily="34" charset="0"/>
              <a:buChar char="•"/>
            </a:pPr>
            <a:endParaRPr lang="en-US" altLang="en-US" sz="2000" dirty="0">
              <a:solidFill>
                <a:srgbClr val="222222"/>
              </a:solidFill>
              <a:cs typeface="Arial" panose="020B0604020202020204" pitchFamily="34" charset="0"/>
            </a:endParaRPr>
          </a:p>
          <a:p>
            <a:pPr marL="285750" indent="-285750">
              <a:buFont typeface="Arial" panose="020B0604020202020204" pitchFamily="34" charset="0"/>
              <a:buChar char="•"/>
            </a:pPr>
            <a:r>
              <a:rPr lang="en-US" altLang="en-US" sz="2000" dirty="0">
                <a:solidFill>
                  <a:srgbClr val="222222"/>
                </a:solidFill>
                <a:cs typeface="Arial" panose="020B0604020202020204" pitchFamily="34" charset="0"/>
              </a:rPr>
              <a:t>23% parents had one child, 23% had two children and 54% had between 3-6 children.</a:t>
            </a:r>
            <a:endParaRPr lang="en-US" altLang="en-US" sz="2000" dirty="0">
              <a:solidFill>
                <a:prstClr val="black"/>
              </a:solidFill>
              <a:cs typeface="Arial" panose="020B0604020202020204" pitchFamily="34" charset="0"/>
            </a:endParaRPr>
          </a:p>
        </p:txBody>
      </p:sp>
      <p:sp>
        <p:nvSpPr>
          <p:cNvPr id="8" name="TextBox 7">
            <a:extLst>
              <a:ext uri="{FF2B5EF4-FFF2-40B4-BE49-F238E27FC236}">
                <a16:creationId xmlns:a16="http://schemas.microsoft.com/office/drawing/2014/main" xmlns="" id="{8876FCD7-A5DE-574A-BEDB-A3ABF670A4EB}"/>
              </a:ext>
            </a:extLst>
          </p:cNvPr>
          <p:cNvSpPr txBox="1"/>
          <p:nvPr/>
        </p:nvSpPr>
        <p:spPr>
          <a:xfrm>
            <a:off x="8159262" y="455246"/>
            <a:ext cx="2941515" cy="646331"/>
          </a:xfrm>
          <a:prstGeom prst="rect">
            <a:avLst/>
          </a:prstGeom>
          <a:noFill/>
        </p:spPr>
        <p:txBody>
          <a:bodyPr wrap="square" rtlCol="0">
            <a:spAutoFit/>
          </a:bodyPr>
          <a:lstStyle/>
          <a:p>
            <a:r>
              <a:rPr lang="en-US" b="1" i="1" dirty="0">
                <a:solidFill>
                  <a:prstClr val="black"/>
                </a:solidFill>
                <a:latin typeface="Arial" panose="020B0604020202020204" pitchFamily="34" charset="0"/>
                <a:cs typeface="Arial" panose="020B0604020202020204" pitchFamily="34" charset="0"/>
              </a:rPr>
              <a:t>SOCIO- DEMOGRAPHIC</a:t>
            </a:r>
          </a:p>
          <a:p>
            <a:r>
              <a:rPr lang="en-US" b="1" i="1" dirty="0">
                <a:solidFill>
                  <a:prstClr val="black"/>
                </a:solidFill>
                <a:latin typeface="Arial" panose="020B0604020202020204" pitchFamily="34" charset="0"/>
                <a:cs typeface="Arial" panose="020B0604020202020204" pitchFamily="34" charset="0"/>
              </a:rPr>
              <a:t>CHARACTERISTICS</a:t>
            </a:r>
          </a:p>
        </p:txBody>
      </p:sp>
    </p:spTree>
    <p:extLst>
      <p:ext uri="{BB962C8B-B14F-4D97-AF65-F5344CB8AC3E}">
        <p14:creationId xmlns:p14="http://schemas.microsoft.com/office/powerpoint/2010/main" val="122689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376245"/>
              </p:ext>
            </p:extLst>
          </p:nvPr>
        </p:nvGraphicFramePr>
        <p:xfrm>
          <a:off x="609601" y="365121"/>
          <a:ext cx="10744202" cy="4739900"/>
        </p:xfrm>
        <a:graphic>
          <a:graphicData uri="http://schemas.openxmlformats.org/drawingml/2006/table">
            <a:tbl>
              <a:tblPr firstRow="1" bandRow="1">
                <a:tableStyleId>{5C22544A-7EE6-4342-B048-85BDC9FD1C3A}</a:tableStyleId>
              </a:tblPr>
              <a:tblGrid>
                <a:gridCol w="3657599"/>
                <a:gridCol w="1393371"/>
                <a:gridCol w="1149532"/>
                <a:gridCol w="957943"/>
                <a:gridCol w="1428205"/>
                <a:gridCol w="1097280"/>
                <a:gridCol w="1060272"/>
              </a:tblGrid>
              <a:tr h="392525">
                <a:tc gridSpan="7">
                  <a:txBody>
                    <a:bodyPr/>
                    <a:lstStyle/>
                    <a:p>
                      <a:r>
                        <a:rPr lang="en-GB" sz="1800" b="1" kern="1200" dirty="0" smtClean="0">
                          <a:solidFill>
                            <a:schemeClr val="lt1"/>
                          </a:solidFill>
                          <a:effectLst/>
                          <a:latin typeface="+mn-lt"/>
                          <a:ea typeface="+mn-ea"/>
                          <a:cs typeface="+mn-cs"/>
                        </a:rPr>
                        <a:t>Table. Percentage distribution of digital infrastructure at home</a:t>
                      </a:r>
                      <a:endParaRPr lang="en-US" sz="1800" b="1" kern="1200" dirty="0">
                        <a:solidFill>
                          <a:schemeClr val="lt1"/>
                        </a:solidFill>
                        <a:effectLst/>
                        <a:latin typeface="+mn-lt"/>
                        <a:ea typeface="+mn-ea"/>
                        <a:cs typeface="+mn-cs"/>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3887">
                <a:tc>
                  <a:txBody>
                    <a:bodyPr/>
                    <a:lstStyle/>
                    <a:p>
                      <a:endParaRPr lang="en-US" sz="1800" dirty="0"/>
                    </a:p>
                  </a:txBody>
                  <a:tcPr/>
                </a:tc>
                <a:tc gridSpan="3">
                  <a:txBody>
                    <a:bodyPr/>
                    <a:lstStyle/>
                    <a:p>
                      <a:pPr algn="ctr"/>
                      <a:r>
                        <a:rPr lang="en-US" sz="1800" b="1" dirty="0" smtClean="0"/>
                        <a:t>Teachers</a:t>
                      </a:r>
                      <a:endParaRPr lang="en-US" sz="1800" b="1"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sz="1800" b="1" dirty="0" smtClean="0"/>
                        <a:t>Students</a:t>
                      </a:r>
                      <a:endParaRPr lang="en-US" sz="1800" b="1" dirty="0"/>
                    </a:p>
                  </a:txBody>
                  <a:tcPr/>
                </a:tc>
                <a:tc hMerge="1">
                  <a:txBody>
                    <a:bodyPr/>
                    <a:lstStyle/>
                    <a:p>
                      <a:endParaRPr lang="en-US" dirty="0"/>
                    </a:p>
                  </a:txBody>
                  <a:tcPr/>
                </a:tc>
                <a:tc hMerge="1">
                  <a:txBody>
                    <a:bodyPr/>
                    <a:lstStyle/>
                    <a:p>
                      <a:endParaRPr lang="en-US" dirty="0"/>
                    </a:p>
                  </a:txBody>
                  <a:tcPr/>
                </a:tc>
              </a:tr>
              <a:tr h="553403">
                <a:tc>
                  <a:txBody>
                    <a:bodyPr/>
                    <a:lstStyle/>
                    <a:p>
                      <a:endParaRPr lang="en-US" sz="1800" dirty="0"/>
                    </a:p>
                  </a:txBody>
                  <a:tcPr/>
                </a:tc>
                <a:tc>
                  <a:txBody>
                    <a:bodyPr/>
                    <a:lstStyle/>
                    <a:p>
                      <a:r>
                        <a:rPr lang="en-US" sz="1800" dirty="0" smtClean="0"/>
                        <a:t>Rural</a:t>
                      </a:r>
                      <a:r>
                        <a:rPr lang="en-US" sz="1800" baseline="0" dirty="0" smtClean="0"/>
                        <a:t> &amp; semi-urban</a:t>
                      </a:r>
                      <a:endParaRPr lang="en-US" sz="1800" dirty="0"/>
                    </a:p>
                  </a:txBody>
                  <a:tcPr/>
                </a:tc>
                <a:tc>
                  <a:txBody>
                    <a:bodyPr/>
                    <a:lstStyle/>
                    <a:p>
                      <a:r>
                        <a:rPr lang="en-US" sz="1800" dirty="0" smtClean="0"/>
                        <a:t>Urban</a:t>
                      </a:r>
                      <a:endParaRPr lang="en-US" sz="1800" dirty="0"/>
                    </a:p>
                  </a:txBody>
                  <a:tcPr/>
                </a:tc>
                <a:tc>
                  <a:txBody>
                    <a:bodyPr/>
                    <a:lstStyle/>
                    <a:p>
                      <a:r>
                        <a:rPr lang="en-US" sz="1800" dirty="0" smtClean="0"/>
                        <a:t>Overall</a:t>
                      </a:r>
                      <a:endParaRPr lang="en-US" sz="1800" dirty="0"/>
                    </a:p>
                  </a:txBody>
                  <a:tcPr/>
                </a:tc>
                <a:tc>
                  <a:txBody>
                    <a:bodyPr/>
                    <a:lstStyle/>
                    <a:p>
                      <a:r>
                        <a:rPr lang="en-US" sz="1800" dirty="0" smtClean="0"/>
                        <a:t>Rural</a:t>
                      </a:r>
                      <a:r>
                        <a:rPr lang="en-US" sz="1800" baseline="0" dirty="0" smtClean="0"/>
                        <a:t> &amp; semi-urban</a:t>
                      </a:r>
                      <a:endParaRPr lang="en-US" sz="1800" dirty="0"/>
                    </a:p>
                  </a:txBody>
                  <a:tcPr/>
                </a:tc>
                <a:tc>
                  <a:txBody>
                    <a:bodyPr/>
                    <a:lstStyle/>
                    <a:p>
                      <a:r>
                        <a:rPr lang="en-US" sz="1800" dirty="0" smtClean="0"/>
                        <a:t>Urban</a:t>
                      </a:r>
                      <a:endParaRPr lang="en-US" sz="1800" dirty="0"/>
                    </a:p>
                  </a:txBody>
                  <a:tcPr/>
                </a:tc>
                <a:tc>
                  <a:txBody>
                    <a:bodyPr/>
                    <a:lstStyle/>
                    <a:p>
                      <a:r>
                        <a:rPr lang="en-US" sz="1800" dirty="0" smtClean="0"/>
                        <a:t>Overall</a:t>
                      </a:r>
                      <a:endParaRPr lang="en-US" sz="1800" dirty="0"/>
                    </a:p>
                  </a:txBody>
                  <a:tcPr/>
                </a:tc>
              </a:tr>
              <a:tr h="439375">
                <a:tc gridSpan="7">
                  <a:txBody>
                    <a:bodyPr/>
                    <a:lstStyle/>
                    <a:p>
                      <a:r>
                        <a:rPr lang="en-US" sz="1800" b="1" dirty="0" smtClean="0"/>
                        <a:t>Computers or laptops</a:t>
                      </a:r>
                      <a:endParaRPr lang="en-US" sz="1800" b="1"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53403">
                <a:tc>
                  <a:txBody>
                    <a:bodyPr/>
                    <a:lstStyle/>
                    <a:p>
                      <a:pPr marL="45720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I have one but I share it with my family</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72</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42</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60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63</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75</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68</a:t>
                      </a:r>
                      <a:endParaRPr lang="en-US" sz="1800">
                        <a:effectLst/>
                        <a:latin typeface="Calibri" panose="020F0502020204030204" pitchFamily="34" charset="0"/>
                        <a:ea typeface="Calibri" panose="020F0502020204030204" pitchFamily="34" charset="0"/>
                      </a:endParaRPr>
                    </a:p>
                  </a:txBody>
                  <a:tcPr marL="68580" marR="68580" marT="0" marB="0"/>
                </a:tc>
              </a:tr>
              <a:tr h="553403">
                <a:tc>
                  <a:txBody>
                    <a:bodyPr/>
                    <a:lstStyle/>
                    <a:p>
                      <a:pPr marL="45720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I am not required to share my laptop with my family</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11</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17</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13</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25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17</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21</a:t>
                      </a:r>
                      <a:endParaRPr lang="en-US" sz="1800" dirty="0">
                        <a:effectLst/>
                        <a:latin typeface="Calibri" panose="020F0502020204030204" pitchFamily="34" charset="0"/>
                        <a:ea typeface="Calibri" panose="020F0502020204030204" pitchFamily="34" charset="0"/>
                      </a:endParaRPr>
                    </a:p>
                  </a:txBody>
                  <a:tcPr marL="68580" marR="68580" marT="0" marB="0"/>
                </a:tc>
              </a:tr>
              <a:tr h="433794">
                <a:tc gridSpan="7">
                  <a:txBody>
                    <a:bodyPr/>
                    <a:lstStyle/>
                    <a:p>
                      <a:r>
                        <a:rPr lang="en-US" sz="1800" b="1" dirty="0" smtClean="0"/>
                        <a:t>Internet</a:t>
                      </a:r>
                      <a:endParaRPr lang="en-US" sz="1800" b="1" dirty="0"/>
                    </a:p>
                  </a:txBody>
                  <a:tcPr/>
                </a:tc>
                <a:tc hMerge="1">
                  <a:txBody>
                    <a:bodyPr/>
                    <a:lstStyle/>
                    <a:p>
                      <a:endParaRPr lang="en-US"/>
                    </a:p>
                  </a:txBody>
                  <a:tcPr/>
                </a:tc>
                <a:tc hMerge="1">
                  <a:txBody>
                    <a:bodyPr/>
                    <a:lstStyle/>
                    <a:p>
                      <a:endParaRPr lang="en-US" sz="160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r h="0">
                <a:tc>
                  <a:txBody>
                    <a:bodyPr/>
                    <a:lstStyle/>
                    <a:p>
                      <a:pPr marL="45720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No access at home</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8</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8</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10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a:t>
                      </a:r>
                      <a:endParaRPr lang="en-US" sz="1800" dirty="0">
                        <a:effectLst/>
                        <a:latin typeface="Calibri" panose="020F0502020204030204" pitchFamily="34" charset="0"/>
                        <a:ea typeface="Calibri" panose="020F0502020204030204" pitchFamily="34" charset="0"/>
                      </a:endParaRPr>
                    </a:p>
                  </a:txBody>
                  <a:tcPr marL="68580" marR="68580" marT="0" marB="0"/>
                </a:tc>
              </a:tr>
              <a:tr h="255079">
                <a:tc>
                  <a:txBody>
                    <a:bodyPr/>
                    <a:lstStyle/>
                    <a:p>
                      <a:pPr marL="45720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Access but poor connectivity</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50</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25</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30</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19</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25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21</a:t>
                      </a:r>
                      <a:endParaRPr lang="en-US" sz="1800" dirty="0">
                        <a:effectLst/>
                        <a:latin typeface="Calibri" panose="020F0502020204030204" pitchFamily="34" charset="0"/>
                        <a:ea typeface="Calibri" panose="020F0502020204030204" pitchFamily="34" charset="0"/>
                      </a:endParaRPr>
                    </a:p>
                  </a:txBody>
                  <a:tcPr marL="68580" marR="68580" marT="0" marB="0"/>
                </a:tc>
              </a:tr>
              <a:tr h="144399">
                <a:tc>
                  <a:txBody>
                    <a:bodyPr/>
                    <a:lstStyle/>
                    <a:p>
                      <a:pPr marL="45720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Access and good connectivity</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42</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67</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60</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81</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75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79</a:t>
                      </a:r>
                      <a:endParaRPr lang="en-US" sz="1800" dirty="0">
                        <a:effectLst/>
                        <a:latin typeface="Calibri" panose="020F0502020204030204" pitchFamily="34" charset="0"/>
                        <a:ea typeface="Calibri" panose="020F0502020204030204" pitchFamily="34" charset="0"/>
                      </a:endParaRPr>
                    </a:p>
                  </a:txBody>
                  <a:tcPr marL="68580" marR="68580" marT="0" marB="0"/>
                </a:tc>
              </a:tr>
              <a:tr h="0">
                <a:tc>
                  <a:txBody>
                    <a:bodyPr/>
                    <a:lstStyle/>
                    <a:p>
                      <a:r>
                        <a:rPr lang="en-GB" sz="1800" b="1" kern="1200" dirty="0" smtClean="0">
                          <a:solidFill>
                            <a:schemeClr val="dk1"/>
                          </a:solidFill>
                          <a:effectLst/>
                          <a:latin typeface="+mn-lt"/>
                          <a:ea typeface="+mn-ea"/>
                          <a:cs typeface="+mn-cs"/>
                        </a:rPr>
                        <a:t>Printer is available at home</a:t>
                      </a:r>
                      <a:endParaRPr lang="en-US" sz="1800" b="1" dirty="0"/>
                    </a:p>
                  </a:txBody>
                  <a:tcPr/>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33</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42</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37</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smtClean="0">
                          <a:solidFill>
                            <a:srgbClr val="222222"/>
                          </a:solidFill>
                          <a:effectLst/>
                          <a:latin typeface="Arial" panose="020B0604020202020204" pitchFamily="34" charset="0"/>
                          <a:ea typeface="Arial" panose="020B0604020202020204" pitchFamily="34" charset="0"/>
                        </a:rPr>
                        <a:t>31</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a:solidFill>
                            <a:srgbClr val="222222"/>
                          </a:solidFill>
                          <a:effectLst/>
                          <a:latin typeface="Arial" panose="020B0604020202020204" pitchFamily="34" charset="0"/>
                          <a:ea typeface="Arial" panose="020B0604020202020204" pitchFamily="34" charset="0"/>
                        </a:rPr>
                        <a:t>42</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GB" sz="1800" dirty="0">
                          <a:solidFill>
                            <a:srgbClr val="222222"/>
                          </a:solidFill>
                          <a:effectLst/>
                          <a:latin typeface="Arial" panose="020B0604020202020204" pitchFamily="34" charset="0"/>
                          <a:ea typeface="Arial" panose="020B0604020202020204" pitchFamily="34" charset="0"/>
                        </a:rPr>
                        <a:t>38</a:t>
                      </a:r>
                      <a:endParaRPr lang="en-US" sz="1800" dirty="0">
                        <a:effectLst/>
                        <a:latin typeface="Calibri" panose="020F0502020204030204" pitchFamily="34" charset="0"/>
                        <a:ea typeface="Calibri" panose="020F0502020204030204" pitchFamily="34" charset="0"/>
                      </a:endParaRPr>
                    </a:p>
                  </a:txBody>
                  <a:tcPr marL="68580" marR="68580" marT="0" marB="0"/>
                </a:tc>
              </a:tr>
            </a:tbl>
          </a:graphicData>
        </a:graphic>
      </p:graphicFrame>
      <p:sp>
        <p:nvSpPr>
          <p:cNvPr id="5" name="TextBox 4"/>
          <p:cNvSpPr txBox="1"/>
          <p:nvPr/>
        </p:nvSpPr>
        <p:spPr>
          <a:xfrm>
            <a:off x="326472" y="5251269"/>
            <a:ext cx="5769528" cy="1200329"/>
          </a:xfrm>
          <a:prstGeom prst="rect">
            <a:avLst/>
          </a:prstGeom>
          <a:noFill/>
        </p:spPr>
        <p:txBody>
          <a:bodyPr wrap="none" rtlCol="0">
            <a:spAutoFit/>
          </a:bodyPr>
          <a:lstStyle/>
          <a:p>
            <a:pPr marL="285750" indent="-285750">
              <a:buFont typeface="Arial" panose="020B0604020202020204" pitchFamily="34" charset="0"/>
              <a:buChar char="•"/>
            </a:pPr>
            <a:r>
              <a:rPr lang="en-AU" dirty="0" smtClean="0">
                <a:latin typeface="Arial" panose="020B0604020202020204" pitchFamily="34" charset="0"/>
                <a:cs typeface="Arial" panose="020B0604020202020204" pitchFamily="34" charset="0"/>
              </a:rPr>
              <a:t>30% </a:t>
            </a:r>
            <a:r>
              <a:rPr lang="en-AU" dirty="0">
                <a:latin typeface="Arial" panose="020B0604020202020204" pitchFamily="34" charset="0"/>
                <a:cs typeface="Arial" panose="020B0604020202020204" pitchFamily="34" charset="0"/>
              </a:rPr>
              <a:t>parents had no computers/or laptops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57% had only 1 computers/or laptops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only 13% had 2 or more computers/laptops at home</a:t>
            </a:r>
            <a:endParaRPr lang="en-US" dirty="0">
              <a:latin typeface="Arial" panose="020B0604020202020204" pitchFamily="34" charset="0"/>
              <a:cs typeface="Arial" panose="020B0604020202020204" pitchFamily="34" charset="0"/>
            </a:endParaRPr>
          </a:p>
          <a:p>
            <a:endParaRPr lang="en-US" dirty="0"/>
          </a:p>
        </p:txBody>
      </p:sp>
      <p:sp>
        <p:nvSpPr>
          <p:cNvPr id="6" name="TextBox 5"/>
          <p:cNvSpPr txBox="1"/>
          <p:nvPr/>
        </p:nvSpPr>
        <p:spPr>
          <a:xfrm>
            <a:off x="6374674" y="5267848"/>
            <a:ext cx="5608320"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10</a:t>
            </a:r>
            <a:r>
              <a:rPr lang="en-GB" dirty="0"/>
              <a:t>% of teachers </a:t>
            </a:r>
            <a:r>
              <a:rPr lang="en-GB" dirty="0" smtClean="0"/>
              <a:t>had no </a:t>
            </a:r>
            <a:r>
              <a:rPr lang="en-GB" dirty="0"/>
              <a:t>access to the Internet at home </a:t>
            </a:r>
            <a:endParaRPr lang="en-GB" dirty="0" smtClean="0"/>
          </a:p>
          <a:p>
            <a:pPr marL="285750" indent="-285750">
              <a:buFont typeface="Arial" panose="020B0604020202020204" pitchFamily="34" charset="0"/>
              <a:buChar char="•"/>
            </a:pPr>
            <a:r>
              <a:rPr lang="en-GB" dirty="0" smtClean="0"/>
              <a:t>10</a:t>
            </a:r>
            <a:r>
              <a:rPr lang="en-GB" dirty="0"/>
              <a:t>% of students </a:t>
            </a:r>
            <a:r>
              <a:rPr lang="en-GB" dirty="0" smtClean="0"/>
              <a:t>had no </a:t>
            </a:r>
            <a:r>
              <a:rPr lang="en-GB" dirty="0"/>
              <a:t>computer/laptop at </a:t>
            </a:r>
            <a:r>
              <a:rPr lang="en-GB" dirty="0" smtClean="0"/>
              <a:t>home</a:t>
            </a:r>
            <a:endParaRPr lang="en-GB" dirty="0"/>
          </a:p>
          <a:p>
            <a:pPr marL="285750" indent="-285750">
              <a:buFont typeface="Arial" panose="020B0604020202020204" pitchFamily="34" charset="0"/>
              <a:buChar char="•"/>
            </a:pPr>
            <a:r>
              <a:rPr lang="en-GB" dirty="0" smtClean="0"/>
              <a:t>Mostly in rural/semi-urban areas</a:t>
            </a:r>
            <a:endParaRPr lang="en-US" dirty="0"/>
          </a:p>
        </p:txBody>
      </p:sp>
    </p:spTree>
    <p:extLst>
      <p:ext uri="{BB962C8B-B14F-4D97-AF65-F5344CB8AC3E}">
        <p14:creationId xmlns:p14="http://schemas.microsoft.com/office/powerpoint/2010/main" val="150663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Quality of Education and Equity </a:t>
            </a:r>
          </a:p>
        </p:txBody>
      </p:sp>
      <p:sp>
        <p:nvSpPr>
          <p:cNvPr id="8" name="Text Placeholder 7">
            <a:extLst>
              <a:ext uri="{FF2B5EF4-FFF2-40B4-BE49-F238E27FC236}">
                <a16:creationId xmlns:a16="http://schemas.microsoft.com/office/drawing/2014/main" xmlns="" id="{B7595D4D-D6B7-BE47-8498-B908A625F11F}"/>
              </a:ext>
            </a:extLst>
          </p:cNvPr>
          <p:cNvSpPr>
            <a:spLocks noGrp="1"/>
          </p:cNvSpPr>
          <p:nvPr>
            <p:ph type="body" idx="1"/>
          </p:nvPr>
        </p:nvSpPr>
        <p:spPr>
          <a:xfrm>
            <a:off x="839788" y="1681163"/>
            <a:ext cx="5157787" cy="538055"/>
          </a:xfrm>
        </p:spPr>
        <p:txBody>
          <a:bodyPr/>
          <a:lstStyle/>
          <a:p>
            <a:r>
              <a:rPr lang="en-GB" b="0" dirty="0">
                <a:latin typeface="Arial" panose="020B0604020202020204" pitchFamily="34" charset="0"/>
                <a:cs typeface="Arial" panose="020B0604020202020204" pitchFamily="34" charset="0"/>
              </a:rPr>
              <a:t>K</a:t>
            </a:r>
            <a:r>
              <a:rPr lang="x-none" b="0" dirty="0">
                <a:latin typeface="Arial" panose="020B0604020202020204" pitchFamily="34" charset="0"/>
                <a:cs typeface="Arial" panose="020B0604020202020204" pitchFamily="34" charset="0"/>
              </a:rPr>
              <a:t>ey themes that emerged: </a:t>
            </a:r>
          </a:p>
        </p:txBody>
      </p:sp>
      <p:sp>
        <p:nvSpPr>
          <p:cNvPr id="6" name="Content Placeholder 5">
            <a:extLst>
              <a:ext uri="{FF2B5EF4-FFF2-40B4-BE49-F238E27FC236}">
                <a16:creationId xmlns:a16="http://schemas.microsoft.com/office/drawing/2014/main" xmlns="" id="{A3F3499E-883C-2B41-B35F-76EB787B3CCF}"/>
              </a:ext>
            </a:extLst>
          </p:cNvPr>
          <p:cNvSpPr>
            <a:spLocks noGrp="1"/>
          </p:cNvSpPr>
          <p:nvPr>
            <p:ph sz="half" idx="2"/>
          </p:nvPr>
        </p:nvSpPr>
        <p:spPr>
          <a:xfrm>
            <a:off x="839788" y="2368710"/>
            <a:ext cx="6174387" cy="3785510"/>
          </a:xfrm>
        </p:spPr>
        <p:txBody>
          <a:bodyPr>
            <a:normAutofit fontScale="92500" lnSpcReduction="10000"/>
          </a:bodyPr>
          <a:lstStyle/>
          <a:p>
            <a:pPr marL="0" indent="0">
              <a:lnSpc>
                <a:spcPct val="150000"/>
              </a:lnSpc>
              <a:buNone/>
            </a:pPr>
            <a:r>
              <a:rPr lang="en-GB" sz="2400" dirty="0">
                <a:latin typeface="Arial" panose="020B0604020202020204" pitchFamily="34" charset="0"/>
                <a:cs typeface="Arial" panose="020B0604020202020204" pitchFamily="34" charset="0"/>
              </a:rPr>
              <a:t>1) transition to online learning and educational inequities</a:t>
            </a:r>
          </a:p>
          <a:p>
            <a:pPr marL="0" indent="0">
              <a:lnSpc>
                <a:spcPct val="150000"/>
              </a:lnSpc>
              <a:buNone/>
            </a:pPr>
            <a:r>
              <a:rPr lang="en-GB" sz="2400" dirty="0">
                <a:latin typeface="Arial" panose="020B0604020202020204" pitchFamily="34" charset="0"/>
                <a:cs typeface="Arial" panose="020B0604020202020204" pitchFamily="34" charset="0"/>
              </a:rPr>
              <a:t> 2) mitigating inequities in online education delivery</a:t>
            </a:r>
          </a:p>
          <a:p>
            <a:pPr marL="0" indent="0">
              <a:lnSpc>
                <a:spcPct val="150000"/>
              </a:lnSpc>
              <a:buNone/>
            </a:pPr>
            <a:r>
              <a:rPr lang="en-GB" sz="2400" dirty="0">
                <a:latin typeface="Arial" panose="020B0604020202020204" pitchFamily="34" charset="0"/>
                <a:cs typeface="Arial" panose="020B0604020202020204" pitchFamily="34" charset="0"/>
              </a:rPr>
              <a:t> 3) perceptions of the quality of online education; and</a:t>
            </a:r>
          </a:p>
          <a:p>
            <a:pPr marL="0" indent="0">
              <a:lnSpc>
                <a:spcPct val="150000"/>
              </a:lnSpc>
              <a:buNone/>
            </a:pPr>
            <a:r>
              <a:rPr lang="en-GB" sz="2400" dirty="0">
                <a:latin typeface="Arial" panose="020B0604020202020204" pitchFamily="34" charset="0"/>
                <a:cs typeface="Arial" panose="020B0604020202020204" pitchFamily="34" charset="0"/>
              </a:rPr>
              <a:t>4) impact on students’ learning and engagement</a:t>
            </a:r>
            <a:endParaRPr lang="x-none" sz="2400" dirty="0"/>
          </a:p>
        </p:txBody>
      </p:sp>
      <p:pic>
        <p:nvPicPr>
          <p:cNvPr id="17" name="Content Placeholder 16">
            <a:extLst>
              <a:ext uri="{FF2B5EF4-FFF2-40B4-BE49-F238E27FC236}">
                <a16:creationId xmlns:a16="http://schemas.microsoft.com/office/drawing/2014/main" xmlns="" id="{35EF148A-E594-EF42-9502-191193986639}"/>
              </a:ext>
            </a:extLst>
          </p:cNvPr>
          <p:cNvPicPr>
            <a:picLocks noGrp="1" noChangeAspect="1"/>
          </p:cNvPicPr>
          <p:nvPr>
            <p:ph sz="quarter" idx="4"/>
          </p:nvPr>
        </p:nvPicPr>
        <p:blipFill>
          <a:blip r:embed="rId2"/>
          <a:stretch>
            <a:fillRect/>
          </a:stretch>
        </p:blipFill>
        <p:spPr>
          <a:xfrm>
            <a:off x="7752862" y="1690688"/>
            <a:ext cx="3599350" cy="3970445"/>
          </a:xfrm>
        </p:spPr>
      </p:pic>
      <p:sp>
        <p:nvSpPr>
          <p:cNvPr id="18" name="TextBox 17">
            <a:extLst>
              <a:ext uri="{FF2B5EF4-FFF2-40B4-BE49-F238E27FC236}">
                <a16:creationId xmlns:a16="http://schemas.microsoft.com/office/drawing/2014/main" xmlns="" id="{1519E4BA-B5CA-DF46-A738-B94EBBAC3681}"/>
              </a:ext>
            </a:extLst>
          </p:cNvPr>
          <p:cNvSpPr txBox="1"/>
          <p:nvPr/>
        </p:nvSpPr>
        <p:spPr>
          <a:xfrm>
            <a:off x="6482993" y="6339155"/>
            <a:ext cx="5393932" cy="276999"/>
          </a:xfrm>
          <a:prstGeom prst="rect">
            <a:avLst/>
          </a:prstGeom>
          <a:noFill/>
        </p:spPr>
        <p:txBody>
          <a:bodyPr wrap="square" rtlCol="0">
            <a:spAutoFit/>
          </a:bodyPr>
          <a:lstStyle/>
          <a:p>
            <a:pPr algn="r"/>
            <a:r>
              <a:rPr lang="x-none" sz="1200" b="1" dirty="0">
                <a:latin typeface="Arial" panose="020B0604020202020204" pitchFamily="34" charset="0"/>
                <a:cs typeface="Arial" panose="020B0604020202020204" pitchFamily="34" charset="0"/>
              </a:rPr>
              <a:t>Photo credit:  </a:t>
            </a:r>
            <a:r>
              <a:rPr lang="en-GB" sz="1200" dirty="0">
                <a:latin typeface="Arial" panose="020B0604020202020204" pitchFamily="34" charset="0"/>
                <a:cs typeface="Arial" panose="020B0604020202020204" pitchFamily="34" charset="0"/>
              </a:rPr>
              <a:t>https://</a:t>
            </a:r>
            <a:r>
              <a:rPr lang="en-GB" sz="1200" dirty="0" err="1">
                <a:latin typeface="Arial" panose="020B0604020202020204" pitchFamily="34" charset="0"/>
                <a:cs typeface="Arial" panose="020B0604020202020204" pitchFamily="34" charset="0"/>
              </a:rPr>
              <a:t>images.app.goo.gl</a:t>
            </a:r>
            <a:r>
              <a:rPr lang="en-GB" sz="1200" dirty="0">
                <a:latin typeface="Arial" panose="020B0604020202020204" pitchFamily="34" charset="0"/>
                <a:cs typeface="Arial" panose="020B0604020202020204" pitchFamily="34" charset="0"/>
              </a:rPr>
              <a:t>/6KJwhonWo5psGkxZ9</a:t>
            </a:r>
            <a:endParaRPr lang="x-non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16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2800" b="1" dirty="0">
                <a:latin typeface="Arial" panose="020B0604020202020204" pitchFamily="34" charset="0"/>
                <a:cs typeface="Arial" panose="020B0604020202020204" pitchFamily="34" charset="0"/>
              </a:rPr>
              <a:t>Findings:</a:t>
            </a:r>
            <a:r>
              <a:rPr lang="x-none" sz="2800"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T</a:t>
            </a:r>
            <a:r>
              <a:rPr lang="en-GB" sz="2800" i="1" dirty="0" err="1">
                <a:latin typeface="Arial" panose="020B0604020202020204" pitchFamily="34" charset="0"/>
                <a:cs typeface="Arial" panose="020B0604020202020204" pitchFamily="34" charset="0"/>
              </a:rPr>
              <a:t>ransition</a:t>
            </a:r>
            <a:r>
              <a:rPr lang="en-GB" sz="2800" i="1" dirty="0">
                <a:latin typeface="Arial" panose="020B0604020202020204" pitchFamily="34" charset="0"/>
                <a:cs typeface="Arial" panose="020B0604020202020204" pitchFamily="34" charset="0"/>
              </a:rPr>
              <a:t> to online learning and the widening of educational inequities</a:t>
            </a: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endParaRPr lang="x-none" sz="2800" b="1"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A027BB77-9796-7F46-8683-7E9B5267C9E4}"/>
              </a:ext>
            </a:extLst>
          </p:cNvPr>
          <p:cNvSpPr>
            <a:spLocks noGrp="1"/>
          </p:cNvSpPr>
          <p:nvPr>
            <p:ph type="body" idx="1"/>
          </p:nvPr>
        </p:nvSpPr>
        <p:spPr>
          <a:xfrm>
            <a:off x="839787" y="1273996"/>
            <a:ext cx="9311080" cy="1058896"/>
          </a:xfrm>
        </p:spPr>
        <p:txBody>
          <a:bodyPr/>
          <a:lstStyle/>
          <a:p>
            <a:pPr algn="ctr"/>
            <a:r>
              <a:rPr lang="en-GB" i="1" dirty="0">
                <a:solidFill>
                  <a:schemeClr val="accent1"/>
                </a:solidFill>
                <a:latin typeface="Arial" panose="020B0604020202020204" pitchFamily="34" charset="0"/>
                <a:cs typeface="Arial" panose="020B0604020202020204" pitchFamily="34" charset="0"/>
              </a:rPr>
              <a:t>Increased the existing educational inequities in education</a:t>
            </a:r>
            <a:r>
              <a:rPr lang="x-none" dirty="0">
                <a:solidFill>
                  <a:schemeClr val="accent1"/>
                </a:solidFill>
                <a:latin typeface="Arial" panose="020B0604020202020204" pitchFamily="34" charset="0"/>
                <a:cs typeface="Arial" panose="020B0604020202020204" pitchFamily="34" charset="0"/>
              </a:rPr>
              <a:t> </a:t>
            </a:r>
          </a:p>
          <a:p>
            <a:endParaRPr lang="x-none" dirty="0">
              <a:solidFill>
                <a:schemeClr val="accent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xmlns="" id="{E382F619-FA91-354F-A029-FA7BD56F892D}"/>
              </a:ext>
            </a:extLst>
          </p:cNvPr>
          <p:cNvSpPr>
            <a:spLocks noGrp="1"/>
          </p:cNvSpPr>
          <p:nvPr>
            <p:ph sz="half" idx="2"/>
          </p:nvPr>
        </p:nvSpPr>
        <p:spPr>
          <a:xfrm>
            <a:off x="839788" y="2332892"/>
            <a:ext cx="6444590" cy="3856771"/>
          </a:xfrm>
        </p:spPr>
        <p:txBody>
          <a:bodyPr>
            <a:noAutofit/>
          </a:bodyPr>
          <a:lstStyle/>
          <a:p>
            <a:pPr marL="0" indent="0" algn="ctr">
              <a:buNone/>
            </a:pPr>
            <a:r>
              <a:rPr lang="x-none" sz="200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Actually, even the school did not switch to the online format right away. A lot of work has been done for that. For example, I think it was also a burden for teachers. To do that we had to prepare many lessons in a different format. And then, on the other hand, that transitional period was also difficult for both the school principal and deputy directors responsible for education and upbringing”. </a:t>
            </a:r>
          </a:p>
          <a:p>
            <a:pPr marL="0" indent="0" algn="r">
              <a:buNone/>
            </a:pPr>
            <a:r>
              <a:rPr lang="en-GB" sz="2000" b="1" i="1" dirty="0">
                <a:latin typeface="Arial" panose="020B0604020202020204" pitchFamily="34" charset="0"/>
                <a:cs typeface="Arial" panose="020B0604020202020204" pitchFamily="34" charset="0"/>
              </a:rPr>
              <a:t>(TS1 Teacher ) </a:t>
            </a:r>
            <a:endParaRPr lang="x-none" sz="2000" b="1" i="1" dirty="0">
              <a:latin typeface="Arial" panose="020B0604020202020204" pitchFamily="34" charset="0"/>
              <a:cs typeface="Arial" panose="020B0604020202020204" pitchFamily="34" charset="0"/>
            </a:endParaRPr>
          </a:p>
          <a:p>
            <a:endParaRPr lang="x-none" sz="2000" dirty="0">
              <a:latin typeface="Arial" panose="020B0604020202020204" pitchFamily="34" charset="0"/>
              <a:cs typeface="Arial" panose="020B0604020202020204" pitchFamily="34" charset="0"/>
            </a:endParaRPr>
          </a:p>
        </p:txBody>
      </p:sp>
      <p:pic>
        <p:nvPicPr>
          <p:cNvPr id="6" name="Content Placeholder 12">
            <a:extLst>
              <a:ext uri="{FF2B5EF4-FFF2-40B4-BE49-F238E27FC236}">
                <a16:creationId xmlns:a16="http://schemas.microsoft.com/office/drawing/2014/main" xmlns="" id="{F8306B96-3E45-B142-AB64-874F6CD1786F}"/>
              </a:ext>
            </a:extLst>
          </p:cNvPr>
          <p:cNvPicPr>
            <a:picLocks noGrp="1" noChangeAspect="1"/>
          </p:cNvPicPr>
          <p:nvPr>
            <p:ph sz="quarter" idx="4"/>
          </p:nvPr>
        </p:nvPicPr>
        <p:blipFill>
          <a:blip r:embed="rId3"/>
          <a:stretch>
            <a:fillRect/>
          </a:stretch>
        </p:blipFill>
        <p:spPr>
          <a:xfrm>
            <a:off x="7955621" y="2662059"/>
            <a:ext cx="4003497" cy="2769066"/>
          </a:xfrm>
        </p:spPr>
      </p:pic>
      <p:sp>
        <p:nvSpPr>
          <p:cNvPr id="8" name="TextBox 7">
            <a:extLst>
              <a:ext uri="{FF2B5EF4-FFF2-40B4-BE49-F238E27FC236}">
                <a16:creationId xmlns:a16="http://schemas.microsoft.com/office/drawing/2014/main" xmlns="" id="{E1517CD3-1F85-6A4B-85FC-35F36766BE6B}"/>
              </a:ext>
            </a:extLst>
          </p:cNvPr>
          <p:cNvSpPr txBox="1"/>
          <p:nvPr/>
        </p:nvSpPr>
        <p:spPr>
          <a:xfrm>
            <a:off x="8075488" y="5578867"/>
            <a:ext cx="3770615" cy="646331"/>
          </a:xfrm>
          <a:prstGeom prst="rect">
            <a:avLst/>
          </a:prstGeom>
          <a:noFill/>
        </p:spPr>
        <p:txBody>
          <a:bodyPr wrap="square" rtlCol="0">
            <a:spAutoFit/>
          </a:bodyPr>
          <a:lstStyle/>
          <a:p>
            <a:pPr algn="r"/>
            <a:r>
              <a:rPr lang="x-none" sz="1200" b="1" dirty="0">
                <a:latin typeface="Arial" panose="020B0604020202020204" pitchFamily="34" charset="0"/>
                <a:cs typeface="Arial" panose="020B0604020202020204" pitchFamily="34" charset="0"/>
              </a:rPr>
              <a:t>Photo credit: </a:t>
            </a:r>
            <a:r>
              <a:rPr lang="en-GB" sz="1200" dirty="0">
                <a:latin typeface="Arial" panose="020B0604020202020204" pitchFamily="34" charset="0"/>
                <a:cs typeface="Arial" panose="020B0604020202020204" pitchFamily="34" charset="0"/>
              </a:rPr>
              <a:t>https://</a:t>
            </a:r>
            <a:r>
              <a:rPr lang="en-GB" sz="1200" dirty="0" err="1">
                <a:latin typeface="Arial" panose="020B0604020202020204" pitchFamily="34" charset="0"/>
                <a:cs typeface="Arial" panose="020B0604020202020204" pitchFamily="34" charset="0"/>
              </a:rPr>
              <a:t>onlinepublichealth.gwu.edu</a:t>
            </a:r>
            <a:r>
              <a:rPr lang="en-GB" sz="1200" dirty="0">
                <a:latin typeface="Arial" panose="020B0604020202020204" pitchFamily="34" charset="0"/>
                <a:cs typeface="Arial" panose="020B0604020202020204" pitchFamily="34" charset="0"/>
              </a:rPr>
              <a:t>/resources/equity-vs-equality/</a:t>
            </a:r>
            <a:endParaRPr lang="x-non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9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5FECC8-8968-3C4F-91EA-A6CB9178658C}"/>
              </a:ext>
            </a:extLst>
          </p:cNvPr>
          <p:cNvSpPr>
            <a:spLocks noGrp="1"/>
          </p:cNvSpPr>
          <p:nvPr>
            <p:ph type="title"/>
          </p:nvPr>
        </p:nvSpPr>
        <p:spPr/>
        <p:txBody>
          <a:bodyPr>
            <a:normAutofit/>
          </a:bodyPr>
          <a:lstStyle/>
          <a:p>
            <a:r>
              <a:rPr lang="x-none" sz="3200" b="1" dirty="0">
                <a:latin typeface="Arial" panose="020B0604020202020204" pitchFamily="34" charset="0"/>
                <a:cs typeface="Arial" panose="020B0604020202020204" pitchFamily="34" charset="0"/>
              </a:rPr>
              <a:t>Findings: </a:t>
            </a:r>
            <a:r>
              <a:rPr lang="x-none" sz="3200" i="1" dirty="0">
                <a:latin typeface="Arial" panose="020B0604020202020204" pitchFamily="34" charset="0"/>
                <a:cs typeface="Arial" panose="020B0604020202020204" pitchFamily="34" charset="0"/>
              </a:rPr>
              <a:t>the </a:t>
            </a:r>
            <a:r>
              <a:rPr lang="en-GB" sz="3200" i="1" dirty="0">
                <a:latin typeface="Arial" panose="020B0604020202020204" pitchFamily="34" charset="0"/>
                <a:cs typeface="Arial" panose="020B0604020202020204" pitchFamily="34" charset="0"/>
              </a:rPr>
              <a:t>transition to online learning and the widening of educational inequities</a:t>
            </a:r>
            <a:endParaRPr lang="x-none"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14693B0-44BB-D14C-A13F-7015B29C29CE}"/>
              </a:ext>
            </a:extLst>
          </p:cNvPr>
          <p:cNvSpPr>
            <a:spLocks noGrp="1"/>
          </p:cNvSpPr>
          <p:nvPr>
            <p:ph idx="1"/>
          </p:nvPr>
        </p:nvSpPr>
        <p:spPr>
          <a:xfrm>
            <a:off x="838200" y="2845942"/>
            <a:ext cx="10812694" cy="3331021"/>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marL="0" indent="0" algn="ctr">
              <a:buNone/>
            </a:pPr>
            <a:r>
              <a:rPr lang="en-GB" sz="2400" i="1" dirty="0">
                <a:latin typeface="Arial" panose="020B0604020202020204" pitchFamily="34" charset="0"/>
                <a:cs typeface="Arial" panose="020B0604020202020204" pitchFamily="34" charset="0"/>
              </a:rPr>
              <a:t>“And many teachers, probably my peers that are over 40 years of age probably, we faced difficulties like that. We didn’t know what this “Zoom” was. It was very difficult. I prefer not to remember that time, how difficult it was”.</a:t>
            </a:r>
          </a:p>
          <a:p>
            <a:pPr marL="0" indent="0" algn="ctr">
              <a:buNone/>
            </a:pPr>
            <a:endParaRPr lang="en-GB" sz="2400" i="1" dirty="0">
              <a:latin typeface="Arial" panose="020B0604020202020204" pitchFamily="34" charset="0"/>
              <a:cs typeface="Arial" panose="020B0604020202020204" pitchFamily="34" charset="0"/>
            </a:endParaRPr>
          </a:p>
          <a:p>
            <a:pPr marL="0" indent="0" algn="r">
              <a:buNone/>
            </a:pPr>
            <a:r>
              <a:rPr lang="en-GB" sz="2400" b="1"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(TAR6 Teacher)</a:t>
            </a:r>
            <a:endParaRPr lang="x-none" sz="2000" b="1" dirty="0">
              <a:latin typeface="Arial" panose="020B0604020202020204" pitchFamily="34" charset="0"/>
              <a:cs typeface="Arial" panose="020B0604020202020204" pitchFamily="34" charset="0"/>
            </a:endParaRPr>
          </a:p>
          <a:p>
            <a:pPr marL="0" indent="0">
              <a:buNone/>
            </a:pPr>
            <a:endParaRPr lang="x-none" sz="200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A860234B-0906-394B-B426-576ED549694A}"/>
              </a:ext>
            </a:extLst>
          </p:cNvPr>
          <p:cNvSpPr>
            <a:spLocks noGrp="1"/>
          </p:cNvSpPr>
          <p:nvPr>
            <p:ph type="body" idx="4294967295"/>
          </p:nvPr>
        </p:nvSpPr>
        <p:spPr>
          <a:xfrm>
            <a:off x="1941816" y="1808251"/>
            <a:ext cx="8435083" cy="1198473"/>
          </a:xfrm>
        </p:spPr>
        <p:txBody>
          <a:bodyPr>
            <a:normAutofit/>
          </a:bodyPr>
          <a:lstStyle/>
          <a:p>
            <a:pPr marL="0" indent="0" algn="ctr">
              <a:buNone/>
            </a:pPr>
            <a:r>
              <a:rPr lang="en-GB" b="1" i="1" dirty="0">
                <a:solidFill>
                  <a:schemeClr val="accent1"/>
                </a:solidFill>
                <a:latin typeface="Arial" panose="020B0604020202020204" pitchFamily="34" charset="0"/>
                <a:cs typeface="Arial" panose="020B0604020202020204" pitchFamily="34" charset="0"/>
              </a:rPr>
              <a:t>The learning curve was particularly tough for older and rural teachers</a:t>
            </a:r>
            <a:r>
              <a:rPr lang="x-none" b="1" i="1">
                <a:solidFill>
                  <a:schemeClr val="accent1"/>
                </a:solidFill>
                <a:effectLst/>
                <a:latin typeface="Arial" panose="020B0604020202020204" pitchFamily="34" charset="0"/>
                <a:cs typeface="Arial" panose="020B0604020202020204" pitchFamily="34" charset="0"/>
              </a:rPr>
              <a:t> </a:t>
            </a:r>
            <a:endParaRPr lang="x-none" b="1"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51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7724318B1FF84D9BDCD5915FE89A25" ma:contentTypeVersion="7" ma:contentTypeDescription="Create a new document." ma:contentTypeScope="" ma:versionID="c1d837e60d41c870acc263ec55d5fb8e">
  <xsd:schema xmlns:xsd="http://www.w3.org/2001/XMLSchema" xmlns:xs="http://www.w3.org/2001/XMLSchema" xmlns:p="http://schemas.microsoft.com/office/2006/metadata/properties" xmlns:ns2="739961b4-dfed-43ee-837d-c6bdd285d08b" xmlns:ns3="27c09b39-8bd5-4d39-b26e-77fae06da33c" targetNamespace="http://schemas.microsoft.com/office/2006/metadata/properties" ma:root="true" ma:fieldsID="5d6721cbdc8a3de35056c47b8e401fc3" ns2:_="" ns3:_="">
    <xsd:import namespace="739961b4-dfed-43ee-837d-c6bdd285d08b"/>
    <xsd:import namespace="27c09b39-8bd5-4d39-b26e-77fae06da3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61b4-dfed-43ee-837d-c6bdd285d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09b39-8bd5-4d39-b26e-77fae06da3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7c09b39-8bd5-4d39-b26e-77fae06da33c">
      <UserInfo>
        <DisplayName/>
        <AccountId xsi:nil="true"/>
        <AccountType/>
      </UserInfo>
    </SharedWithUsers>
  </documentManagement>
</p:properties>
</file>

<file path=customXml/itemProps1.xml><?xml version="1.0" encoding="utf-8"?>
<ds:datastoreItem xmlns:ds="http://schemas.openxmlformats.org/officeDocument/2006/customXml" ds:itemID="{CFFF3AB5-9EA8-4AC5-8A1B-D64FF557F1FB}"/>
</file>

<file path=customXml/itemProps2.xml><?xml version="1.0" encoding="utf-8"?>
<ds:datastoreItem xmlns:ds="http://schemas.openxmlformats.org/officeDocument/2006/customXml" ds:itemID="{200A552B-C72C-43D2-9770-6C8801352AD0}"/>
</file>

<file path=customXml/itemProps3.xml><?xml version="1.0" encoding="utf-8"?>
<ds:datastoreItem xmlns:ds="http://schemas.openxmlformats.org/officeDocument/2006/customXml" ds:itemID="{13AC8DCA-ACF7-4CEB-B3FF-245C92241DE3}"/>
</file>

<file path=docProps/app.xml><?xml version="1.0" encoding="utf-8"?>
<Properties xmlns="http://schemas.openxmlformats.org/officeDocument/2006/extended-properties" xmlns:vt="http://schemas.openxmlformats.org/officeDocument/2006/docPropsVTypes">
  <Template/>
  <TotalTime>2834</TotalTime>
  <Words>2626</Words>
  <Application>Microsoft Office PowerPoint</Application>
  <PresentationFormat>Widescreen</PresentationFormat>
  <Paragraphs>357</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Education, gender and family relationships in the time of covid-19: Kazakhstani parents’, teachers’ and students’ perspectives</vt:lpstr>
      <vt:lpstr>Study Focus &amp; Methods</vt:lpstr>
      <vt:lpstr>Research questions</vt:lpstr>
      <vt:lpstr>Participants &amp; Methods</vt:lpstr>
      <vt:lpstr>PowerPoint Presentation</vt:lpstr>
      <vt:lpstr>PowerPoint Presentation</vt:lpstr>
      <vt:lpstr>Findings: Quality of Education and Equity </vt:lpstr>
      <vt:lpstr>Findings: Transition to online learning and the widening of educational inequities </vt:lpstr>
      <vt:lpstr>Findings: the transition to online learning and the widening of educational inequities</vt:lpstr>
      <vt:lpstr>Findings: the transition to online learning and the widening of educational inequities</vt:lpstr>
      <vt:lpstr>Findings: mitigating inequities in online education delivery </vt:lpstr>
      <vt:lpstr>Findings: perceptions of the quality of online education</vt:lpstr>
      <vt:lpstr>Findings: perceptions of the quality of online education</vt:lpstr>
      <vt:lpstr>Findings: perceptions of the quality of online education</vt:lpstr>
      <vt:lpstr>Findings: perceptions of the quality of online education</vt:lpstr>
      <vt:lpstr>Findings: perceptions of the quality of online education</vt:lpstr>
      <vt:lpstr>Findings: perceptions of the quality of online education</vt:lpstr>
      <vt:lpstr>Findings: impact on students’ learning and engagement</vt:lpstr>
      <vt:lpstr>Findings: impact on students’ learning and engagement</vt:lpstr>
      <vt:lpstr>Well-being and Equity</vt:lpstr>
      <vt:lpstr>Well-being and Equity</vt:lpstr>
      <vt:lpstr>Well-being and Equity</vt:lpstr>
      <vt:lpstr>Well-Being and Equity</vt:lpstr>
      <vt:lpstr>Well-Being and Equity</vt:lpstr>
      <vt:lpstr>Well-being and Equity</vt:lpstr>
      <vt:lpstr>Well-being and Equity</vt:lpstr>
      <vt:lpstr>Conclusions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Focus &amp; Methods</dc:title>
  <dc:creator>Janet helmer</dc:creator>
  <cp:lastModifiedBy>Naureen Durrani</cp:lastModifiedBy>
  <cp:revision>74</cp:revision>
  <dcterms:created xsi:type="dcterms:W3CDTF">2021-03-29T22:19:42Z</dcterms:created>
  <dcterms:modified xsi:type="dcterms:W3CDTF">2021-04-26T07:59:50Z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0x0101009A7724318B1FF84D9BDCD5915FE89A25</vt:lpwstr>
  </property>
  <property fmtid="{D5CDD505-2E9C-101B-9397-08002B2CF9AE}" pid="3" name="Order">
    <vt:r8>12000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