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0" r:id="rId3"/>
    <p:sldId id="261" r:id="rId4"/>
    <p:sldId id="262" r:id="rId5"/>
    <p:sldId id="266" r:id="rId6"/>
    <p:sldId id="265" r:id="rId7"/>
    <p:sldId id="264" r:id="rId8"/>
    <p:sldId id="268" r:id="rId9"/>
    <p:sldId id="263" r:id="rId10"/>
    <p:sldId id="270" r:id="rId11"/>
    <p:sldId id="269" r:id="rId12"/>
    <p:sldId id="271" r:id="rId13"/>
    <p:sldId id="273" r:id="rId14"/>
    <p:sldId id="275" r:id="rId15"/>
  </p:sldIdLst>
  <p:sldSz cx="12192000" cy="6858000"/>
  <p:notesSz cx="6858000" cy="9144000"/>
  <p:defaultTex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561"/>
  </p:normalViewPr>
  <p:slideViewPr>
    <p:cSldViewPr snapToGrid="0" snapToObjects="1">
      <p:cViewPr varScale="1">
        <p:scale>
          <a:sx n="95" d="100"/>
          <a:sy n="95" d="100"/>
        </p:scale>
        <p:origin x="11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5C012-9D0E-DA47-9ED8-337A53C0AE43}" type="datetimeFigureOut">
              <a:rPr lang="en-GB" smtClean="0"/>
              <a:t>14/10/2020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D2578-CC78-5044-BB5D-26F2AF1B7119}" type="slidenum">
              <a:rPr lang="en-GB" smtClean="0"/>
              <a:t>‹#›</a:t>
            </a:fld>
            <a:endParaRPr lang="en-GB"/>
          </a:p>
        </p:txBody>
      </p:sp>
    </p:spTree>
    <p:extLst>
      <p:ext uri="{BB962C8B-B14F-4D97-AF65-F5344CB8AC3E}">
        <p14:creationId xmlns:p14="http://schemas.microsoft.com/office/powerpoint/2010/main" val="128806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4 key policies that we studied are embedded in the National Medicine Policy: </a:t>
            </a:r>
          </a:p>
          <a:p>
            <a:r>
              <a:rPr lang="en-GB" dirty="0"/>
              <a:t>The objective:</a:t>
            </a:r>
          </a:p>
          <a:p>
            <a:pPr marL="228600" indent="-228600">
              <a:buFont typeface="+mj-lt"/>
              <a:buAutoNum type="arabicPeriod"/>
            </a:pPr>
            <a:r>
              <a:rPr lang="en-GB" dirty="0"/>
              <a:t>To improve the medicines pricing governance mechanisms and promote affordability of medicines in Ghana</a:t>
            </a:r>
          </a:p>
          <a:p>
            <a:pPr marL="228600" indent="-228600">
              <a:buFont typeface="+mj-lt"/>
              <a:buAutoNum type="arabicPeriod"/>
            </a:pPr>
            <a:r>
              <a:rPr lang="en-GB" dirty="0"/>
              <a:t>To promote sustainability of the NHIS as well as efficiency and value for money </a:t>
            </a:r>
          </a:p>
          <a:p>
            <a:pPr marL="228600" indent="-228600">
              <a:buFont typeface="+mj-lt"/>
              <a:buAutoNum type="arabicPeriod"/>
            </a:pPr>
            <a:r>
              <a:rPr lang="en-GB" dirty="0"/>
              <a:t>To sustain the role of the private sector in assuring medicines availability and supply </a:t>
            </a:r>
          </a:p>
        </p:txBody>
      </p:sp>
      <p:sp>
        <p:nvSpPr>
          <p:cNvPr id="4" name="Slide Number Placeholder 3"/>
          <p:cNvSpPr>
            <a:spLocks noGrp="1"/>
          </p:cNvSpPr>
          <p:nvPr>
            <p:ph type="sldNum" sz="quarter" idx="5"/>
          </p:nvPr>
        </p:nvSpPr>
        <p:spPr/>
        <p:txBody>
          <a:bodyPr/>
          <a:lstStyle/>
          <a:p>
            <a:fld id="{03CD2578-CC78-5044-BB5D-26F2AF1B7119}" type="slidenum">
              <a:rPr lang="en-GB" smtClean="0"/>
              <a:t>8</a:t>
            </a:fld>
            <a:endParaRPr lang="en-GB"/>
          </a:p>
        </p:txBody>
      </p:sp>
    </p:spTree>
    <p:extLst>
      <p:ext uri="{BB962C8B-B14F-4D97-AF65-F5344CB8AC3E}">
        <p14:creationId xmlns:p14="http://schemas.microsoft.com/office/powerpoint/2010/main" val="105369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four policies complement each other</a:t>
            </a:r>
          </a:p>
        </p:txBody>
      </p:sp>
      <p:sp>
        <p:nvSpPr>
          <p:cNvPr id="4" name="Slide Number Placeholder 3"/>
          <p:cNvSpPr>
            <a:spLocks noGrp="1"/>
          </p:cNvSpPr>
          <p:nvPr>
            <p:ph type="sldNum" sz="quarter" idx="5"/>
          </p:nvPr>
        </p:nvSpPr>
        <p:spPr/>
        <p:txBody>
          <a:bodyPr/>
          <a:lstStyle/>
          <a:p>
            <a:fld id="{03CD2578-CC78-5044-BB5D-26F2AF1B7119}" type="slidenum">
              <a:rPr lang="en-GB" smtClean="0"/>
              <a:t>12</a:t>
            </a:fld>
            <a:endParaRPr lang="en-GB"/>
          </a:p>
        </p:txBody>
      </p:sp>
    </p:spTree>
    <p:extLst>
      <p:ext uri="{BB962C8B-B14F-4D97-AF65-F5344CB8AC3E}">
        <p14:creationId xmlns:p14="http://schemas.microsoft.com/office/powerpoint/2010/main" val="344701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FF5D-9924-3445-A5DB-A14F3905E5E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839F3C8-2D5A-7446-8091-642F5A106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10578C4-DCD4-B14B-867A-E5B6EAE9C8D1}"/>
              </a:ext>
            </a:extLst>
          </p:cNvPr>
          <p:cNvSpPr>
            <a:spLocks noGrp="1"/>
          </p:cNvSpPr>
          <p:nvPr>
            <p:ph type="dt" sz="half" idx="10"/>
          </p:nvPr>
        </p:nvSpPr>
        <p:spPr/>
        <p:txBody>
          <a:bodyPr/>
          <a:lstStyle/>
          <a:p>
            <a:fld id="{3536D2D7-987A-C24B-AB71-1944E937A523}" type="datetime1">
              <a:rPr lang="en-US" smtClean="0"/>
              <a:t>10/14/20</a:t>
            </a:fld>
            <a:endParaRPr lang="en-GB"/>
          </a:p>
        </p:txBody>
      </p:sp>
      <p:sp>
        <p:nvSpPr>
          <p:cNvPr id="5" name="Footer Placeholder 4">
            <a:extLst>
              <a:ext uri="{FF2B5EF4-FFF2-40B4-BE49-F238E27FC236}">
                <a16:creationId xmlns:a16="http://schemas.microsoft.com/office/drawing/2014/main" id="{0848EAFE-B378-B242-AE6B-E0E150D6E2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CDB541-E195-DA4D-B267-9267A2582130}"/>
              </a:ext>
            </a:extLst>
          </p:cNvPr>
          <p:cNvSpPr>
            <a:spLocks noGrp="1"/>
          </p:cNvSpPr>
          <p:nvPr>
            <p:ph type="sldNum" sz="quarter" idx="12"/>
          </p:nvPr>
        </p:nvSpPr>
        <p:spPr/>
        <p:txBody>
          <a:bodyPr/>
          <a:lstStyle/>
          <a:p>
            <a:fld id="{8E3FC9DF-21C4-4443-9812-E7B66B879B25}" type="slidenum">
              <a:rPr lang="en-GB" smtClean="0"/>
              <a:t>‹#›</a:t>
            </a:fld>
            <a:endParaRPr lang="en-GB"/>
          </a:p>
        </p:txBody>
      </p:sp>
    </p:spTree>
    <p:extLst>
      <p:ext uri="{BB962C8B-B14F-4D97-AF65-F5344CB8AC3E}">
        <p14:creationId xmlns:p14="http://schemas.microsoft.com/office/powerpoint/2010/main" val="393341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AB6B-723C-284D-B150-801AE3273C0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8E1E47E-397E-FF40-B89E-72C9E76E480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3B58DB4-6949-CF42-A60C-B8133BD3F051}"/>
              </a:ext>
            </a:extLst>
          </p:cNvPr>
          <p:cNvSpPr>
            <a:spLocks noGrp="1"/>
          </p:cNvSpPr>
          <p:nvPr>
            <p:ph type="dt" sz="half" idx="10"/>
          </p:nvPr>
        </p:nvSpPr>
        <p:spPr/>
        <p:txBody>
          <a:bodyPr/>
          <a:lstStyle/>
          <a:p>
            <a:fld id="{80B40FA0-8F93-4945-8936-71E20AFBA013}" type="datetime1">
              <a:rPr lang="en-US" smtClean="0"/>
              <a:t>10/14/20</a:t>
            </a:fld>
            <a:endParaRPr lang="en-GB"/>
          </a:p>
        </p:txBody>
      </p:sp>
      <p:sp>
        <p:nvSpPr>
          <p:cNvPr id="5" name="Footer Placeholder 4">
            <a:extLst>
              <a:ext uri="{FF2B5EF4-FFF2-40B4-BE49-F238E27FC236}">
                <a16:creationId xmlns:a16="http://schemas.microsoft.com/office/drawing/2014/main" id="{B81C4204-A91C-A242-853D-859EDE74BD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E7CF08-F861-CD4C-BD18-89F59AA6971A}"/>
              </a:ext>
            </a:extLst>
          </p:cNvPr>
          <p:cNvSpPr>
            <a:spLocks noGrp="1"/>
          </p:cNvSpPr>
          <p:nvPr>
            <p:ph type="sldNum" sz="quarter" idx="12"/>
          </p:nvPr>
        </p:nvSpPr>
        <p:spPr/>
        <p:txBody>
          <a:bodyPr/>
          <a:lstStyle/>
          <a:p>
            <a:fld id="{8E3FC9DF-21C4-4443-9812-E7B66B879B25}" type="slidenum">
              <a:rPr lang="en-GB" smtClean="0"/>
              <a:t>‹#›</a:t>
            </a:fld>
            <a:endParaRPr lang="en-GB"/>
          </a:p>
        </p:txBody>
      </p:sp>
    </p:spTree>
    <p:extLst>
      <p:ext uri="{BB962C8B-B14F-4D97-AF65-F5344CB8AC3E}">
        <p14:creationId xmlns:p14="http://schemas.microsoft.com/office/powerpoint/2010/main" val="24469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B66544-D605-2340-B756-13DDC5E01AC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5CEB509-AE4B-534C-9EC6-8F23D998DF6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D98424-CDA8-CA4B-9A87-3361F9694058}"/>
              </a:ext>
            </a:extLst>
          </p:cNvPr>
          <p:cNvSpPr>
            <a:spLocks noGrp="1"/>
          </p:cNvSpPr>
          <p:nvPr>
            <p:ph type="dt" sz="half" idx="10"/>
          </p:nvPr>
        </p:nvSpPr>
        <p:spPr/>
        <p:txBody>
          <a:bodyPr/>
          <a:lstStyle/>
          <a:p>
            <a:fld id="{D4B2C043-7252-CA46-9C86-17659858D121}" type="datetime1">
              <a:rPr lang="en-US" smtClean="0"/>
              <a:t>10/14/20</a:t>
            </a:fld>
            <a:endParaRPr lang="en-GB"/>
          </a:p>
        </p:txBody>
      </p:sp>
      <p:sp>
        <p:nvSpPr>
          <p:cNvPr id="5" name="Footer Placeholder 4">
            <a:extLst>
              <a:ext uri="{FF2B5EF4-FFF2-40B4-BE49-F238E27FC236}">
                <a16:creationId xmlns:a16="http://schemas.microsoft.com/office/drawing/2014/main" id="{8F78C14A-8D8A-7748-8475-575B464C20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B7334B-4AF1-0C4E-BBEF-C828EDE9C90B}"/>
              </a:ext>
            </a:extLst>
          </p:cNvPr>
          <p:cNvSpPr>
            <a:spLocks noGrp="1"/>
          </p:cNvSpPr>
          <p:nvPr>
            <p:ph type="sldNum" sz="quarter" idx="12"/>
          </p:nvPr>
        </p:nvSpPr>
        <p:spPr/>
        <p:txBody>
          <a:bodyPr/>
          <a:lstStyle/>
          <a:p>
            <a:fld id="{8E3FC9DF-21C4-4443-9812-E7B66B879B25}" type="slidenum">
              <a:rPr lang="en-GB" smtClean="0"/>
              <a:t>‹#›</a:t>
            </a:fld>
            <a:endParaRPr lang="en-GB"/>
          </a:p>
        </p:txBody>
      </p:sp>
    </p:spTree>
    <p:extLst>
      <p:ext uri="{BB962C8B-B14F-4D97-AF65-F5344CB8AC3E}">
        <p14:creationId xmlns:p14="http://schemas.microsoft.com/office/powerpoint/2010/main" val="383603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322A-C0B2-374A-8D93-9E7632788C4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FE5C388-08DE-5343-9333-29B37EBFE94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233463-7E29-4F4D-A3E5-E576E6907EAD}"/>
              </a:ext>
            </a:extLst>
          </p:cNvPr>
          <p:cNvSpPr>
            <a:spLocks noGrp="1"/>
          </p:cNvSpPr>
          <p:nvPr>
            <p:ph type="dt" sz="half" idx="10"/>
          </p:nvPr>
        </p:nvSpPr>
        <p:spPr/>
        <p:txBody>
          <a:bodyPr/>
          <a:lstStyle/>
          <a:p>
            <a:fld id="{F3F4915E-FDEE-FE4E-A354-B1236111389D}" type="datetime1">
              <a:rPr lang="en-US" smtClean="0"/>
              <a:t>10/14/20</a:t>
            </a:fld>
            <a:endParaRPr lang="en-GB"/>
          </a:p>
        </p:txBody>
      </p:sp>
      <p:sp>
        <p:nvSpPr>
          <p:cNvPr id="5" name="Footer Placeholder 4">
            <a:extLst>
              <a:ext uri="{FF2B5EF4-FFF2-40B4-BE49-F238E27FC236}">
                <a16:creationId xmlns:a16="http://schemas.microsoft.com/office/drawing/2014/main" id="{46AE205B-D12A-B54C-BBA0-30D711FF7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FC93A6-ACB5-2141-AEBF-08449A595B8F}"/>
              </a:ext>
            </a:extLst>
          </p:cNvPr>
          <p:cNvSpPr>
            <a:spLocks noGrp="1"/>
          </p:cNvSpPr>
          <p:nvPr>
            <p:ph type="sldNum" sz="quarter" idx="12"/>
          </p:nvPr>
        </p:nvSpPr>
        <p:spPr/>
        <p:txBody>
          <a:bodyPr/>
          <a:lstStyle/>
          <a:p>
            <a:fld id="{8E3FC9DF-21C4-4443-9812-E7B66B879B25}" type="slidenum">
              <a:rPr lang="en-GB" smtClean="0"/>
              <a:t>‹#›</a:t>
            </a:fld>
            <a:endParaRPr lang="en-GB"/>
          </a:p>
        </p:txBody>
      </p:sp>
    </p:spTree>
    <p:extLst>
      <p:ext uri="{BB962C8B-B14F-4D97-AF65-F5344CB8AC3E}">
        <p14:creationId xmlns:p14="http://schemas.microsoft.com/office/powerpoint/2010/main" val="229345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7DCA-1C5E-8A4D-BCFE-944EC1779B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D5961FE-A7FB-1745-A5DC-EA92C166A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717760-6E53-F341-B9A4-E18F9D82819C}"/>
              </a:ext>
            </a:extLst>
          </p:cNvPr>
          <p:cNvSpPr>
            <a:spLocks noGrp="1"/>
          </p:cNvSpPr>
          <p:nvPr>
            <p:ph type="dt" sz="half" idx="10"/>
          </p:nvPr>
        </p:nvSpPr>
        <p:spPr/>
        <p:txBody>
          <a:bodyPr/>
          <a:lstStyle/>
          <a:p>
            <a:fld id="{8C1E74A7-CCE7-314A-88FA-F15266FB8577}" type="datetime1">
              <a:rPr lang="en-US" smtClean="0"/>
              <a:t>10/14/20</a:t>
            </a:fld>
            <a:endParaRPr lang="en-GB"/>
          </a:p>
        </p:txBody>
      </p:sp>
      <p:sp>
        <p:nvSpPr>
          <p:cNvPr id="5" name="Footer Placeholder 4">
            <a:extLst>
              <a:ext uri="{FF2B5EF4-FFF2-40B4-BE49-F238E27FC236}">
                <a16:creationId xmlns:a16="http://schemas.microsoft.com/office/drawing/2014/main" id="{E18CBA82-2401-694E-8C7D-928D9FF184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D0176D-651B-D64D-ACD3-A1FEEC4B1A01}"/>
              </a:ext>
            </a:extLst>
          </p:cNvPr>
          <p:cNvSpPr>
            <a:spLocks noGrp="1"/>
          </p:cNvSpPr>
          <p:nvPr>
            <p:ph type="sldNum" sz="quarter" idx="12"/>
          </p:nvPr>
        </p:nvSpPr>
        <p:spPr/>
        <p:txBody>
          <a:bodyPr/>
          <a:lstStyle/>
          <a:p>
            <a:fld id="{8E3FC9DF-21C4-4443-9812-E7B66B879B25}" type="slidenum">
              <a:rPr lang="en-GB" smtClean="0"/>
              <a:t>‹#›</a:t>
            </a:fld>
            <a:endParaRPr lang="en-GB"/>
          </a:p>
        </p:txBody>
      </p:sp>
    </p:spTree>
    <p:extLst>
      <p:ext uri="{BB962C8B-B14F-4D97-AF65-F5344CB8AC3E}">
        <p14:creationId xmlns:p14="http://schemas.microsoft.com/office/powerpoint/2010/main" val="128653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CDC0-8CB8-A747-84FF-78C49EC2F2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085C779-4893-8644-AE93-A7D6B87A0E7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0BFBF71-6134-FF47-ACC6-6586AE7298E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3AAC835-9A3B-2A43-AC99-8B6564D06C1E}"/>
              </a:ext>
            </a:extLst>
          </p:cNvPr>
          <p:cNvSpPr>
            <a:spLocks noGrp="1"/>
          </p:cNvSpPr>
          <p:nvPr>
            <p:ph type="dt" sz="half" idx="10"/>
          </p:nvPr>
        </p:nvSpPr>
        <p:spPr/>
        <p:txBody>
          <a:bodyPr/>
          <a:lstStyle/>
          <a:p>
            <a:fld id="{DD9390A2-8CAA-6041-AF39-33C0EE3614F9}" type="datetime1">
              <a:rPr lang="en-US" smtClean="0"/>
              <a:t>10/14/20</a:t>
            </a:fld>
            <a:endParaRPr lang="en-GB"/>
          </a:p>
        </p:txBody>
      </p:sp>
      <p:sp>
        <p:nvSpPr>
          <p:cNvPr id="6" name="Footer Placeholder 5">
            <a:extLst>
              <a:ext uri="{FF2B5EF4-FFF2-40B4-BE49-F238E27FC236}">
                <a16:creationId xmlns:a16="http://schemas.microsoft.com/office/drawing/2014/main" id="{67F67777-4EA3-714C-9C19-82ABFAF909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1AAB17-50F4-0A4A-AE79-BDAD5F7FD37E}"/>
              </a:ext>
            </a:extLst>
          </p:cNvPr>
          <p:cNvSpPr>
            <a:spLocks noGrp="1"/>
          </p:cNvSpPr>
          <p:nvPr>
            <p:ph type="sldNum" sz="quarter" idx="12"/>
          </p:nvPr>
        </p:nvSpPr>
        <p:spPr/>
        <p:txBody>
          <a:bodyPr/>
          <a:lstStyle/>
          <a:p>
            <a:fld id="{8E3FC9DF-21C4-4443-9812-E7B66B879B25}" type="slidenum">
              <a:rPr lang="en-GB" smtClean="0"/>
              <a:t>‹#›</a:t>
            </a:fld>
            <a:endParaRPr lang="en-GB"/>
          </a:p>
        </p:txBody>
      </p:sp>
    </p:spTree>
    <p:extLst>
      <p:ext uri="{BB962C8B-B14F-4D97-AF65-F5344CB8AC3E}">
        <p14:creationId xmlns:p14="http://schemas.microsoft.com/office/powerpoint/2010/main" val="47805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53CF-4F29-4A44-8921-CC58D8EF8AA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361445E-0CB2-0342-A64F-FB029F652C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CD9D1B-AFD3-6646-8A27-2ABBF6C480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A9F6168-808D-BA41-B9F9-BC3A95A391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838AD7-DE4F-774B-916E-455A919A0F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CA6AF2A-5877-474F-9F08-B4A11B9A6802}"/>
              </a:ext>
            </a:extLst>
          </p:cNvPr>
          <p:cNvSpPr>
            <a:spLocks noGrp="1"/>
          </p:cNvSpPr>
          <p:nvPr>
            <p:ph type="dt" sz="half" idx="10"/>
          </p:nvPr>
        </p:nvSpPr>
        <p:spPr/>
        <p:txBody>
          <a:bodyPr/>
          <a:lstStyle/>
          <a:p>
            <a:fld id="{75AF79C4-6E62-744F-B442-5DEFA36FBDBF}" type="datetime1">
              <a:rPr lang="en-US" smtClean="0"/>
              <a:t>10/14/20</a:t>
            </a:fld>
            <a:endParaRPr lang="en-GB"/>
          </a:p>
        </p:txBody>
      </p:sp>
      <p:sp>
        <p:nvSpPr>
          <p:cNvPr id="8" name="Footer Placeholder 7">
            <a:extLst>
              <a:ext uri="{FF2B5EF4-FFF2-40B4-BE49-F238E27FC236}">
                <a16:creationId xmlns:a16="http://schemas.microsoft.com/office/drawing/2014/main" id="{0C003065-6B1F-4540-AEE6-CE8E05A3C2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B0A60CF-0EED-9B4F-8459-12FCB240B69E}"/>
              </a:ext>
            </a:extLst>
          </p:cNvPr>
          <p:cNvSpPr>
            <a:spLocks noGrp="1"/>
          </p:cNvSpPr>
          <p:nvPr>
            <p:ph type="sldNum" sz="quarter" idx="12"/>
          </p:nvPr>
        </p:nvSpPr>
        <p:spPr/>
        <p:txBody>
          <a:bodyPr/>
          <a:lstStyle/>
          <a:p>
            <a:fld id="{8E3FC9DF-21C4-4443-9812-E7B66B879B25}" type="slidenum">
              <a:rPr lang="en-GB" smtClean="0"/>
              <a:t>‹#›</a:t>
            </a:fld>
            <a:endParaRPr lang="en-GB"/>
          </a:p>
        </p:txBody>
      </p:sp>
    </p:spTree>
    <p:extLst>
      <p:ext uri="{BB962C8B-B14F-4D97-AF65-F5344CB8AC3E}">
        <p14:creationId xmlns:p14="http://schemas.microsoft.com/office/powerpoint/2010/main" val="247529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835A-DDE4-3D42-BB8F-0151E74A0D9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07CB444-B70B-974B-B416-78A0B6F69AAB}"/>
              </a:ext>
            </a:extLst>
          </p:cNvPr>
          <p:cNvSpPr>
            <a:spLocks noGrp="1"/>
          </p:cNvSpPr>
          <p:nvPr>
            <p:ph type="dt" sz="half" idx="10"/>
          </p:nvPr>
        </p:nvSpPr>
        <p:spPr/>
        <p:txBody>
          <a:bodyPr/>
          <a:lstStyle/>
          <a:p>
            <a:fld id="{1494E1E5-DD87-D648-B1A3-CEA2E2F6E663}" type="datetime1">
              <a:rPr lang="en-US" smtClean="0"/>
              <a:t>10/14/20</a:t>
            </a:fld>
            <a:endParaRPr lang="en-GB"/>
          </a:p>
        </p:txBody>
      </p:sp>
      <p:sp>
        <p:nvSpPr>
          <p:cNvPr id="4" name="Footer Placeholder 3">
            <a:extLst>
              <a:ext uri="{FF2B5EF4-FFF2-40B4-BE49-F238E27FC236}">
                <a16:creationId xmlns:a16="http://schemas.microsoft.com/office/drawing/2014/main" id="{4904DA75-EE1B-4741-AA9B-E2F022724B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D3C978-CE78-7B47-9A66-1F83D2C2B845}"/>
              </a:ext>
            </a:extLst>
          </p:cNvPr>
          <p:cNvSpPr>
            <a:spLocks noGrp="1"/>
          </p:cNvSpPr>
          <p:nvPr>
            <p:ph type="sldNum" sz="quarter" idx="12"/>
          </p:nvPr>
        </p:nvSpPr>
        <p:spPr/>
        <p:txBody>
          <a:bodyPr/>
          <a:lstStyle/>
          <a:p>
            <a:fld id="{8E3FC9DF-21C4-4443-9812-E7B66B879B25}" type="slidenum">
              <a:rPr lang="en-GB" smtClean="0"/>
              <a:t>‹#›</a:t>
            </a:fld>
            <a:endParaRPr lang="en-GB"/>
          </a:p>
        </p:txBody>
      </p:sp>
    </p:spTree>
    <p:extLst>
      <p:ext uri="{BB962C8B-B14F-4D97-AF65-F5344CB8AC3E}">
        <p14:creationId xmlns:p14="http://schemas.microsoft.com/office/powerpoint/2010/main" val="419018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F16ECD-0F3C-E342-A429-EA9FADB92239}"/>
              </a:ext>
            </a:extLst>
          </p:cNvPr>
          <p:cNvSpPr>
            <a:spLocks noGrp="1"/>
          </p:cNvSpPr>
          <p:nvPr>
            <p:ph type="dt" sz="half" idx="10"/>
          </p:nvPr>
        </p:nvSpPr>
        <p:spPr/>
        <p:txBody>
          <a:bodyPr/>
          <a:lstStyle/>
          <a:p>
            <a:fld id="{AA7BB52A-1EDA-E642-AF6B-C5FC6F8DB5C7}" type="datetime1">
              <a:rPr lang="en-US" smtClean="0"/>
              <a:t>10/14/20</a:t>
            </a:fld>
            <a:endParaRPr lang="en-GB"/>
          </a:p>
        </p:txBody>
      </p:sp>
      <p:sp>
        <p:nvSpPr>
          <p:cNvPr id="3" name="Footer Placeholder 2">
            <a:extLst>
              <a:ext uri="{FF2B5EF4-FFF2-40B4-BE49-F238E27FC236}">
                <a16:creationId xmlns:a16="http://schemas.microsoft.com/office/drawing/2014/main" id="{ACA19198-BF70-A848-876B-FA817BE482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E4F296-E4C3-144A-9503-ACDB2B2E6341}"/>
              </a:ext>
            </a:extLst>
          </p:cNvPr>
          <p:cNvSpPr>
            <a:spLocks noGrp="1"/>
          </p:cNvSpPr>
          <p:nvPr>
            <p:ph type="sldNum" sz="quarter" idx="12"/>
          </p:nvPr>
        </p:nvSpPr>
        <p:spPr/>
        <p:txBody>
          <a:bodyPr/>
          <a:lstStyle/>
          <a:p>
            <a:fld id="{8E3FC9DF-21C4-4443-9812-E7B66B879B25}" type="slidenum">
              <a:rPr lang="en-GB" smtClean="0"/>
              <a:t>‹#›</a:t>
            </a:fld>
            <a:endParaRPr lang="en-GB"/>
          </a:p>
        </p:txBody>
      </p:sp>
    </p:spTree>
    <p:extLst>
      <p:ext uri="{BB962C8B-B14F-4D97-AF65-F5344CB8AC3E}">
        <p14:creationId xmlns:p14="http://schemas.microsoft.com/office/powerpoint/2010/main" val="385238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A2B8-544F-CE4C-9ACA-B69CA0528C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1C275FA-364F-3B4F-A592-4735A79FC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1794BD0-357B-E649-8D25-B9ACE5446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BF8392-AFE1-DB4F-AB74-C20FA305E7C8}"/>
              </a:ext>
            </a:extLst>
          </p:cNvPr>
          <p:cNvSpPr>
            <a:spLocks noGrp="1"/>
          </p:cNvSpPr>
          <p:nvPr>
            <p:ph type="dt" sz="half" idx="10"/>
          </p:nvPr>
        </p:nvSpPr>
        <p:spPr/>
        <p:txBody>
          <a:bodyPr/>
          <a:lstStyle/>
          <a:p>
            <a:fld id="{6E0C4733-63F9-644D-9BFA-560E89A8D2B6}" type="datetime1">
              <a:rPr lang="en-US" smtClean="0"/>
              <a:t>10/14/20</a:t>
            </a:fld>
            <a:endParaRPr lang="en-GB"/>
          </a:p>
        </p:txBody>
      </p:sp>
      <p:sp>
        <p:nvSpPr>
          <p:cNvPr id="6" name="Footer Placeholder 5">
            <a:extLst>
              <a:ext uri="{FF2B5EF4-FFF2-40B4-BE49-F238E27FC236}">
                <a16:creationId xmlns:a16="http://schemas.microsoft.com/office/drawing/2014/main" id="{68EDC9B9-03C8-C347-B569-16F822BF7F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A42CF4-77E1-7040-96E9-A54BAD93A99E}"/>
              </a:ext>
            </a:extLst>
          </p:cNvPr>
          <p:cNvSpPr>
            <a:spLocks noGrp="1"/>
          </p:cNvSpPr>
          <p:nvPr>
            <p:ph type="sldNum" sz="quarter" idx="12"/>
          </p:nvPr>
        </p:nvSpPr>
        <p:spPr/>
        <p:txBody>
          <a:bodyPr/>
          <a:lstStyle/>
          <a:p>
            <a:fld id="{8E3FC9DF-21C4-4443-9812-E7B66B879B25}" type="slidenum">
              <a:rPr lang="en-GB" smtClean="0"/>
              <a:t>‹#›</a:t>
            </a:fld>
            <a:endParaRPr lang="en-GB"/>
          </a:p>
        </p:txBody>
      </p:sp>
    </p:spTree>
    <p:extLst>
      <p:ext uri="{BB962C8B-B14F-4D97-AF65-F5344CB8AC3E}">
        <p14:creationId xmlns:p14="http://schemas.microsoft.com/office/powerpoint/2010/main" val="416988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EFCB-100F-DD47-A855-D441D75530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5119604-7E5D-7C4B-8D41-6A5A7DEC15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8FFDF4-F767-A143-BE7F-665A70ADD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DACF75-1A92-E349-9147-8C4A76CA1482}"/>
              </a:ext>
            </a:extLst>
          </p:cNvPr>
          <p:cNvSpPr>
            <a:spLocks noGrp="1"/>
          </p:cNvSpPr>
          <p:nvPr>
            <p:ph type="dt" sz="half" idx="10"/>
          </p:nvPr>
        </p:nvSpPr>
        <p:spPr/>
        <p:txBody>
          <a:bodyPr/>
          <a:lstStyle/>
          <a:p>
            <a:fld id="{B25411F5-58A2-6243-8E3D-0D5915EB78AB}" type="datetime1">
              <a:rPr lang="en-US" smtClean="0"/>
              <a:t>10/14/20</a:t>
            </a:fld>
            <a:endParaRPr lang="en-GB"/>
          </a:p>
        </p:txBody>
      </p:sp>
      <p:sp>
        <p:nvSpPr>
          <p:cNvPr id="6" name="Footer Placeholder 5">
            <a:extLst>
              <a:ext uri="{FF2B5EF4-FFF2-40B4-BE49-F238E27FC236}">
                <a16:creationId xmlns:a16="http://schemas.microsoft.com/office/drawing/2014/main" id="{2BC38FE4-D53C-2B40-A9A9-908D144FB2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77288A-C36C-D342-B45F-4F5EA301D2C0}"/>
              </a:ext>
            </a:extLst>
          </p:cNvPr>
          <p:cNvSpPr>
            <a:spLocks noGrp="1"/>
          </p:cNvSpPr>
          <p:nvPr>
            <p:ph type="sldNum" sz="quarter" idx="12"/>
          </p:nvPr>
        </p:nvSpPr>
        <p:spPr/>
        <p:txBody>
          <a:bodyPr/>
          <a:lstStyle/>
          <a:p>
            <a:fld id="{8E3FC9DF-21C4-4443-9812-E7B66B879B25}" type="slidenum">
              <a:rPr lang="en-GB" smtClean="0"/>
              <a:t>‹#›</a:t>
            </a:fld>
            <a:endParaRPr lang="en-GB"/>
          </a:p>
        </p:txBody>
      </p:sp>
    </p:spTree>
    <p:extLst>
      <p:ext uri="{BB962C8B-B14F-4D97-AF65-F5344CB8AC3E}">
        <p14:creationId xmlns:p14="http://schemas.microsoft.com/office/powerpoint/2010/main" val="63947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4D2E3C-B213-234E-A0F1-FBC148038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A2AFA5F-B4CC-B047-8F87-ED07A9A75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FBDDF6-9548-1E48-A909-9808B4E95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BF010-F959-6A4D-A32F-638A1381B72E}" type="datetime1">
              <a:rPr lang="en-US" smtClean="0"/>
              <a:t>10/14/20</a:t>
            </a:fld>
            <a:endParaRPr lang="en-GB"/>
          </a:p>
        </p:txBody>
      </p:sp>
      <p:sp>
        <p:nvSpPr>
          <p:cNvPr id="5" name="Footer Placeholder 4">
            <a:extLst>
              <a:ext uri="{FF2B5EF4-FFF2-40B4-BE49-F238E27FC236}">
                <a16:creationId xmlns:a16="http://schemas.microsoft.com/office/drawing/2014/main" id="{F67591D8-FE5D-8E45-8949-C48195468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A54C445-210F-314C-AFC2-0EBAA1CE3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FC9DF-21C4-4443-9812-E7B66B879B25}" type="slidenum">
              <a:rPr lang="en-GB" smtClean="0"/>
              <a:t>‹#›</a:t>
            </a:fld>
            <a:endParaRPr lang="en-GB"/>
          </a:p>
        </p:txBody>
      </p:sp>
    </p:spTree>
    <p:extLst>
      <p:ext uri="{BB962C8B-B14F-4D97-AF65-F5344CB8AC3E}">
        <p14:creationId xmlns:p14="http://schemas.microsoft.com/office/powerpoint/2010/main" val="2251769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tiff"/><Relationship Id="rId7"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B875-31D6-334B-B057-B8C8C15B4E6C}"/>
              </a:ext>
            </a:extLst>
          </p:cNvPr>
          <p:cNvSpPr>
            <a:spLocks noGrp="1"/>
          </p:cNvSpPr>
          <p:nvPr>
            <p:ph type="ctrTitle"/>
          </p:nvPr>
        </p:nvSpPr>
        <p:spPr/>
        <p:txBody>
          <a:bodyPr>
            <a:normAutofit fontScale="90000"/>
          </a:bodyPr>
          <a:lstStyle/>
          <a:p>
            <a:br>
              <a:rPr lang="en-GB" sz="3100" b="1" dirty="0"/>
            </a:br>
            <a:r>
              <a:rPr lang="en-GB" sz="3100" b="1" dirty="0"/>
              <a:t>Improving equitable access to essential medicines in Ghana through bridging the gaps in implementing medicines pricing policy</a:t>
            </a:r>
            <a:br>
              <a:rPr lang="en-GB" dirty="0"/>
            </a:br>
            <a:endParaRPr lang="en-GB" dirty="0"/>
          </a:p>
        </p:txBody>
      </p:sp>
      <p:sp>
        <p:nvSpPr>
          <p:cNvPr id="3" name="Subtitle 2">
            <a:extLst>
              <a:ext uri="{FF2B5EF4-FFF2-40B4-BE49-F238E27FC236}">
                <a16:creationId xmlns:a16="http://schemas.microsoft.com/office/drawing/2014/main" id="{FB2AB63C-8E33-A247-9B9F-E109B782FA91}"/>
              </a:ext>
            </a:extLst>
          </p:cNvPr>
          <p:cNvSpPr>
            <a:spLocks noGrp="1"/>
          </p:cNvSpPr>
          <p:nvPr>
            <p:ph type="subTitle" idx="1"/>
          </p:nvPr>
        </p:nvSpPr>
        <p:spPr/>
        <p:txBody>
          <a:bodyPr/>
          <a:lstStyle/>
          <a:p>
            <a:endParaRPr lang="en-GB" dirty="0"/>
          </a:p>
          <a:p>
            <a:r>
              <a:rPr lang="en-GB" b="1" dirty="0"/>
              <a:t>Dr Augustina Koduah </a:t>
            </a:r>
          </a:p>
          <a:p>
            <a:r>
              <a:rPr lang="en-GB" b="1" dirty="0"/>
              <a:t>School of Pharmacy, University of Ghana </a:t>
            </a:r>
          </a:p>
        </p:txBody>
      </p:sp>
      <p:pic>
        <p:nvPicPr>
          <p:cNvPr id="5" name="Picture 4">
            <a:extLst>
              <a:ext uri="{FF2B5EF4-FFF2-40B4-BE49-F238E27FC236}">
                <a16:creationId xmlns:a16="http://schemas.microsoft.com/office/drawing/2014/main" id="{E5FC8709-88EF-9143-94A5-D983C260767F}"/>
              </a:ext>
            </a:extLst>
          </p:cNvPr>
          <p:cNvPicPr>
            <a:picLocks noChangeAspect="1"/>
          </p:cNvPicPr>
          <p:nvPr/>
        </p:nvPicPr>
        <p:blipFill>
          <a:blip r:embed="rId2"/>
          <a:stretch>
            <a:fillRect/>
          </a:stretch>
        </p:blipFill>
        <p:spPr>
          <a:xfrm>
            <a:off x="2206171" y="5667596"/>
            <a:ext cx="1117601" cy="1039770"/>
          </a:xfrm>
          <a:prstGeom prst="rect">
            <a:avLst/>
          </a:prstGeom>
        </p:spPr>
      </p:pic>
      <p:pic>
        <p:nvPicPr>
          <p:cNvPr id="6" name="Picture 5" descr="A drawing of a cartoon character&#10;&#10;Description automatically generated">
            <a:extLst>
              <a:ext uri="{FF2B5EF4-FFF2-40B4-BE49-F238E27FC236}">
                <a16:creationId xmlns:a16="http://schemas.microsoft.com/office/drawing/2014/main" id="{A7C60E79-A94B-AA45-9361-7D8C8C41619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7" name="Picture 6">
            <a:extLst>
              <a:ext uri="{FF2B5EF4-FFF2-40B4-BE49-F238E27FC236}">
                <a16:creationId xmlns:a16="http://schemas.microsoft.com/office/drawing/2014/main" id="{7ACBB812-615B-2F46-8502-7A7F2CE7EBDA}"/>
              </a:ext>
            </a:extLst>
          </p:cNvPr>
          <p:cNvPicPr/>
          <p:nvPr/>
        </p:nvPicPr>
        <p:blipFill>
          <a:blip r:embed="rId4">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8" name="Picture 7">
            <a:extLst>
              <a:ext uri="{FF2B5EF4-FFF2-40B4-BE49-F238E27FC236}">
                <a16:creationId xmlns:a16="http://schemas.microsoft.com/office/drawing/2014/main" id="{48CB0414-91B3-D54A-B2C0-9CA7D1F1D0C9}"/>
              </a:ext>
            </a:extLst>
          </p:cNvPr>
          <p:cNvPicPr/>
          <p:nvPr/>
        </p:nvPicPr>
        <p:blipFill rotWithShape="1">
          <a:blip r:embed="rId5"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354A89BD-6DE5-DB42-A21E-B0193677C01B}"/>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36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3"/>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5">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6"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1" name="Content Placeholder 30">
            <a:extLst>
              <a:ext uri="{FF2B5EF4-FFF2-40B4-BE49-F238E27FC236}">
                <a16:creationId xmlns:a16="http://schemas.microsoft.com/office/drawing/2014/main" id="{A19CF22D-71E7-3A4F-BE0C-D63B759A1A20}"/>
              </a:ext>
            </a:extLst>
          </p:cNvPr>
          <p:cNvGraphicFramePr>
            <a:graphicFrameLocks noGrp="1" noChangeAspect="1"/>
          </p:cNvGraphicFramePr>
          <p:nvPr>
            <p:ph idx="1"/>
            <p:extLst>
              <p:ext uri="{D42A27DB-BD31-4B8C-83A1-F6EECF244321}">
                <p14:modId xmlns:p14="http://schemas.microsoft.com/office/powerpoint/2010/main" val="252566574"/>
              </p:ext>
            </p:extLst>
          </p:nvPr>
        </p:nvGraphicFramePr>
        <p:xfrm>
          <a:off x="423747" y="485853"/>
          <a:ext cx="10125308" cy="5067455"/>
        </p:xfrm>
        <a:graphic>
          <a:graphicData uri="http://schemas.openxmlformats.org/presentationml/2006/ole">
            <mc:AlternateContent xmlns:mc="http://schemas.openxmlformats.org/markup-compatibility/2006">
              <mc:Choice xmlns:v="urn:schemas-microsoft-com:vml" Requires="v">
                <p:oleObj spid="_x0000_s3201" name="Document" r:id="rId7" imgW="8864600" imgH="5626100" progId="Word.Document.12">
                  <p:embed/>
                </p:oleObj>
              </mc:Choice>
              <mc:Fallback>
                <p:oleObj name="Document" r:id="rId7" imgW="8864600" imgH="5626100" progId="Word.Document.12">
                  <p:embed/>
                  <p:pic>
                    <p:nvPicPr>
                      <p:cNvPr id="0" name=""/>
                      <p:cNvPicPr/>
                      <p:nvPr/>
                    </p:nvPicPr>
                    <p:blipFill>
                      <a:blip r:embed="rId8"/>
                      <a:stretch>
                        <a:fillRect/>
                      </a:stretch>
                    </p:blipFill>
                    <p:spPr>
                      <a:xfrm>
                        <a:off x="423747" y="485853"/>
                        <a:ext cx="10125308" cy="5067455"/>
                      </a:xfrm>
                      <a:prstGeom prst="rect">
                        <a:avLst/>
                      </a:prstGeom>
                    </p:spPr>
                  </p:pic>
                </p:oleObj>
              </mc:Fallback>
            </mc:AlternateContent>
          </a:graphicData>
        </a:graphic>
      </p:graphicFrame>
    </p:spTree>
    <p:extLst>
      <p:ext uri="{BB962C8B-B14F-4D97-AF65-F5344CB8AC3E}">
        <p14:creationId xmlns:p14="http://schemas.microsoft.com/office/powerpoint/2010/main" val="74702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a:xfrm>
            <a:off x="838200" y="365125"/>
            <a:ext cx="10515600" cy="727695"/>
          </a:xfrm>
        </p:spPr>
        <p:txBody>
          <a:bodyPr/>
          <a:lstStyle/>
          <a:p>
            <a:r>
              <a:rPr lang="en-GB" dirty="0"/>
              <a:t>Key takeaways from Document review</a:t>
            </a:r>
          </a:p>
        </p:txBody>
      </p:sp>
      <p:sp>
        <p:nvSpPr>
          <p:cNvPr id="3" name="Content Placeholder 2">
            <a:extLst>
              <a:ext uri="{FF2B5EF4-FFF2-40B4-BE49-F238E27FC236}">
                <a16:creationId xmlns:a16="http://schemas.microsoft.com/office/drawing/2014/main" id="{55819C3D-05C7-5942-90DA-EA2009199165}"/>
              </a:ext>
            </a:extLst>
          </p:cNvPr>
          <p:cNvSpPr>
            <a:spLocks noGrp="1"/>
          </p:cNvSpPr>
          <p:nvPr>
            <p:ph idx="1"/>
          </p:nvPr>
        </p:nvSpPr>
        <p:spPr>
          <a:xfrm>
            <a:off x="838200" y="1182029"/>
            <a:ext cx="10515600" cy="4318659"/>
          </a:xfrm>
        </p:spPr>
        <p:txBody>
          <a:bodyPr>
            <a:normAutofit/>
          </a:bodyPr>
          <a:lstStyle/>
          <a:p>
            <a:pPr marL="514350" indent="-514350">
              <a:buFont typeface="+mj-lt"/>
              <a:buAutoNum type="arabicPeriod"/>
            </a:pPr>
            <a:r>
              <a:rPr lang="en-AU" sz="2000" dirty="0"/>
              <a:t>Key systemic problems which led to high medicine prices: </a:t>
            </a:r>
            <a:endParaRPr lang="en-GH" sz="2000" dirty="0"/>
          </a:p>
          <a:p>
            <a:pPr lvl="1"/>
            <a:r>
              <a:rPr lang="en-AU" sz="1600" dirty="0"/>
              <a:t>Multiple organizations involved in supply chain </a:t>
            </a:r>
            <a:endParaRPr lang="en-GH" sz="1600" dirty="0"/>
          </a:p>
          <a:p>
            <a:pPr lvl="1"/>
            <a:r>
              <a:rPr lang="en-AU" sz="1600" dirty="0"/>
              <a:t>Delayed </a:t>
            </a:r>
            <a:r>
              <a:rPr lang="en-US" sz="1600" dirty="0"/>
              <a:t>payments for contracts </a:t>
            </a:r>
            <a:endParaRPr lang="en-GH" sz="1600" dirty="0"/>
          </a:p>
          <a:p>
            <a:pPr lvl="1"/>
            <a:r>
              <a:rPr lang="en-AU" sz="1600" dirty="0"/>
              <a:t>Fragmented procurement contracts</a:t>
            </a:r>
          </a:p>
          <a:p>
            <a:pPr marL="514350" indent="-514350">
              <a:buFont typeface="+mj-lt"/>
              <a:buAutoNum type="arabicPeriod"/>
            </a:pPr>
            <a:r>
              <a:rPr lang="en-US" sz="2000" dirty="0"/>
              <a:t>Policy approaches to managing medicine pricing: </a:t>
            </a:r>
            <a:endParaRPr lang="en-GH" sz="2000" dirty="0"/>
          </a:p>
          <a:p>
            <a:pPr lvl="1"/>
            <a:r>
              <a:rPr lang="en-US" sz="1400" dirty="0"/>
              <a:t>National competitive tendering for essential medicines</a:t>
            </a:r>
            <a:endParaRPr lang="en-GH" sz="1400" dirty="0"/>
          </a:p>
          <a:p>
            <a:pPr lvl="1"/>
            <a:r>
              <a:rPr lang="en-US" sz="1400" dirty="0"/>
              <a:t>Standard tender documentation from Public Procurement Authority</a:t>
            </a:r>
            <a:endParaRPr lang="en-GH" sz="1400" dirty="0"/>
          </a:p>
          <a:p>
            <a:pPr lvl="1"/>
            <a:r>
              <a:rPr lang="en-AU" sz="1400" dirty="0"/>
              <a:t>At least 30% reduction in NHIS medicine prices</a:t>
            </a:r>
            <a:endParaRPr lang="en-GH" sz="1400" dirty="0"/>
          </a:p>
          <a:p>
            <a:pPr lvl="1"/>
            <a:r>
              <a:rPr lang="en-AU" sz="1400" dirty="0"/>
              <a:t>Absorbing </a:t>
            </a:r>
            <a:r>
              <a:rPr lang="en-US" sz="1400" dirty="0"/>
              <a:t>bills from the exempted medicines &amp; manufacturing inputs </a:t>
            </a:r>
            <a:endParaRPr lang="en-GH" sz="1400" dirty="0"/>
          </a:p>
          <a:p>
            <a:pPr lvl="1"/>
            <a:r>
              <a:rPr lang="en-AU" sz="1400" dirty="0"/>
              <a:t>National Medicine Price Committee  </a:t>
            </a:r>
            <a:endParaRPr lang="en-GH" sz="1400" dirty="0"/>
          </a:p>
          <a:p>
            <a:pPr lvl="1"/>
            <a:r>
              <a:rPr lang="en-US" sz="1400" dirty="0">
                <a:solidFill>
                  <a:srgbClr val="FF0000"/>
                </a:solidFill>
              </a:rPr>
              <a:t>National Health Commodity Supply Agency to coordinate actors in supply chain</a:t>
            </a:r>
          </a:p>
          <a:p>
            <a:pPr marL="514350" indent="-514350">
              <a:buFont typeface="+mj-lt"/>
              <a:buAutoNum type="arabicPeriod"/>
            </a:pPr>
            <a:r>
              <a:rPr lang="en-US" sz="2000" dirty="0"/>
              <a:t>Policies driven by strong political will within a </a:t>
            </a:r>
            <a:r>
              <a:rPr lang="en-US" sz="2000" dirty="0" err="1"/>
              <a:t>favourable</a:t>
            </a:r>
            <a:r>
              <a:rPr lang="en-US" sz="2000" dirty="0"/>
              <a:t> context</a:t>
            </a:r>
            <a:endParaRPr lang="en-GH" sz="2000" dirty="0"/>
          </a:p>
          <a:p>
            <a:pPr lvl="1"/>
            <a:r>
              <a:rPr lang="en-US" sz="1600" dirty="0"/>
              <a:t>Stakeholders from health, finance, service provision, trade and industry from the public and private sectors are involved in the design and implementation</a:t>
            </a:r>
            <a:endParaRPr lang="en-GB" sz="1600" dirty="0"/>
          </a:p>
        </p:txBody>
      </p:sp>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2"/>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4">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5"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18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a:xfrm>
            <a:off x="838200" y="365125"/>
            <a:ext cx="10515600" cy="727695"/>
          </a:xfrm>
        </p:spPr>
        <p:txBody>
          <a:bodyPr/>
          <a:lstStyle/>
          <a:p>
            <a:r>
              <a:rPr lang="en-GB" dirty="0"/>
              <a:t>Conclusions from Document review</a:t>
            </a:r>
          </a:p>
        </p:txBody>
      </p:sp>
      <p:sp>
        <p:nvSpPr>
          <p:cNvPr id="3" name="Content Placeholder 2">
            <a:extLst>
              <a:ext uri="{FF2B5EF4-FFF2-40B4-BE49-F238E27FC236}">
                <a16:creationId xmlns:a16="http://schemas.microsoft.com/office/drawing/2014/main" id="{55819C3D-05C7-5942-90DA-EA2009199165}"/>
              </a:ext>
            </a:extLst>
          </p:cNvPr>
          <p:cNvSpPr>
            <a:spLocks noGrp="1"/>
          </p:cNvSpPr>
          <p:nvPr>
            <p:ph idx="1"/>
          </p:nvPr>
        </p:nvSpPr>
        <p:spPr>
          <a:xfrm>
            <a:off x="838200" y="1182029"/>
            <a:ext cx="10515600" cy="4318659"/>
          </a:xfrm>
        </p:spPr>
        <p:txBody>
          <a:bodyPr>
            <a:normAutofit/>
          </a:bodyPr>
          <a:lstStyle/>
          <a:p>
            <a:pPr marL="457200" indent="-457200">
              <a:buFont typeface="+mj-lt"/>
              <a:buAutoNum type="arabicPeriod"/>
            </a:pPr>
            <a:r>
              <a:rPr lang="en-AU" sz="2400" dirty="0"/>
              <a:t>Overall, the four policies benefited from good stakeholder participation from the start, including collaboration with international organisations and the technical and administrative capacity of the Pharmacy Directorate of the Ministry of Health. The active role and contributions of the private sector such as the Chamber of Pharmacy also contributed to the implementation of this policy</a:t>
            </a:r>
            <a:endParaRPr lang="en-GH" sz="2400" dirty="0"/>
          </a:p>
          <a:p>
            <a:pPr marL="457200" indent="-457200">
              <a:buFont typeface="+mj-lt"/>
              <a:buAutoNum type="arabicPeriod"/>
            </a:pPr>
            <a:r>
              <a:rPr lang="en-AU" sz="2400" dirty="0"/>
              <a:t>Different assessments of medicines prices and supply chain informed all four policies, some undertaken by international organisations</a:t>
            </a:r>
            <a:endParaRPr lang="en-GH" sz="2400" dirty="0"/>
          </a:p>
          <a:p>
            <a:pPr marL="457200" indent="-457200">
              <a:buFont typeface="+mj-lt"/>
              <a:buAutoNum type="arabicPeriod"/>
            </a:pPr>
            <a:r>
              <a:rPr lang="en-AU" sz="2400" dirty="0"/>
              <a:t>Complementary approaches were used in implementing the four policies. Policies were driven by strong political will and implemented within a favourable institutional and policy environment contributing to the implementation</a:t>
            </a:r>
            <a:endParaRPr lang="en-GH" sz="2400" dirty="0"/>
          </a:p>
          <a:p>
            <a:pPr marL="514350" indent="-514350">
              <a:buFont typeface="+mj-lt"/>
              <a:buAutoNum type="arabicPeriod"/>
            </a:pPr>
            <a:endParaRPr lang="en-GB" sz="1400" dirty="0"/>
          </a:p>
        </p:txBody>
      </p:sp>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3"/>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5">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6"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356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a:xfrm>
            <a:off x="838200" y="365125"/>
            <a:ext cx="10515600" cy="727695"/>
          </a:xfrm>
        </p:spPr>
        <p:txBody>
          <a:bodyPr/>
          <a:lstStyle/>
          <a:p>
            <a:r>
              <a:rPr lang="en-GB" dirty="0"/>
              <a:t>Unanswered questions </a:t>
            </a:r>
          </a:p>
        </p:txBody>
      </p:sp>
      <p:sp>
        <p:nvSpPr>
          <p:cNvPr id="3" name="Content Placeholder 2">
            <a:extLst>
              <a:ext uri="{FF2B5EF4-FFF2-40B4-BE49-F238E27FC236}">
                <a16:creationId xmlns:a16="http://schemas.microsoft.com/office/drawing/2014/main" id="{55819C3D-05C7-5942-90DA-EA2009199165}"/>
              </a:ext>
            </a:extLst>
          </p:cNvPr>
          <p:cNvSpPr>
            <a:spLocks noGrp="1"/>
          </p:cNvSpPr>
          <p:nvPr>
            <p:ph idx="1"/>
          </p:nvPr>
        </p:nvSpPr>
        <p:spPr>
          <a:xfrm>
            <a:off x="838200" y="1182029"/>
            <a:ext cx="10515600" cy="4318659"/>
          </a:xfrm>
        </p:spPr>
        <p:txBody>
          <a:bodyPr>
            <a:normAutofit/>
          </a:bodyPr>
          <a:lstStyle/>
          <a:p>
            <a:r>
              <a:rPr lang="en-GB" sz="2400" dirty="0"/>
              <a:t>Actual implementation approaches and facilitators and barriers to policy implementation  </a:t>
            </a:r>
          </a:p>
          <a:p>
            <a:r>
              <a:rPr lang="en-GB" sz="2400" dirty="0"/>
              <a:t>Evidence of policy implementation success </a:t>
            </a:r>
          </a:p>
          <a:p>
            <a:endParaRPr lang="en-GB" sz="2400" dirty="0"/>
          </a:p>
          <a:p>
            <a:r>
              <a:rPr lang="en-GB" sz="2400" dirty="0"/>
              <a:t>Collecting data through interviews, FGDs, and consultative meetings </a:t>
            </a:r>
          </a:p>
          <a:p>
            <a:pPr marL="514350" indent="-514350">
              <a:buFont typeface="+mj-lt"/>
              <a:buAutoNum type="arabicPeriod"/>
            </a:pPr>
            <a:endParaRPr lang="en-GB" sz="1400" dirty="0"/>
          </a:p>
        </p:txBody>
      </p:sp>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2"/>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4">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5"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696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a:xfrm>
            <a:off x="838200" y="365125"/>
            <a:ext cx="10515600" cy="727695"/>
          </a:xfrm>
        </p:spPr>
        <p:txBody>
          <a:bodyPr/>
          <a:lstStyle/>
          <a:p>
            <a:endParaRPr lang="en-GB" dirty="0"/>
          </a:p>
        </p:txBody>
      </p:sp>
      <p:sp>
        <p:nvSpPr>
          <p:cNvPr id="3" name="Content Placeholder 2">
            <a:extLst>
              <a:ext uri="{FF2B5EF4-FFF2-40B4-BE49-F238E27FC236}">
                <a16:creationId xmlns:a16="http://schemas.microsoft.com/office/drawing/2014/main" id="{55819C3D-05C7-5942-90DA-EA2009199165}"/>
              </a:ext>
            </a:extLst>
          </p:cNvPr>
          <p:cNvSpPr>
            <a:spLocks noGrp="1"/>
          </p:cNvSpPr>
          <p:nvPr>
            <p:ph idx="1"/>
          </p:nvPr>
        </p:nvSpPr>
        <p:spPr>
          <a:xfrm>
            <a:off x="2215242" y="1968072"/>
            <a:ext cx="7986849" cy="2678026"/>
          </a:xfrm>
        </p:spPr>
        <p:txBody>
          <a:bodyPr>
            <a:normAutofit/>
          </a:bodyPr>
          <a:lstStyle/>
          <a:p>
            <a:pPr marL="0" indent="0">
              <a:buNone/>
            </a:pPr>
            <a:r>
              <a:rPr lang="en-GB" sz="3200" dirty="0"/>
              <a:t>Thank you</a:t>
            </a:r>
          </a:p>
          <a:p>
            <a:pPr marL="0" indent="0">
              <a:buNone/>
            </a:pPr>
            <a:endParaRPr lang="en-GB" sz="3200" dirty="0"/>
          </a:p>
          <a:p>
            <a:pPr marL="0" indent="0">
              <a:buNone/>
            </a:pPr>
            <a:endParaRPr lang="en-GB" sz="3200" dirty="0"/>
          </a:p>
        </p:txBody>
      </p:sp>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2"/>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4">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5"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4 Better Ways to Say &quot;Thank You&quot;">
            <a:extLst>
              <a:ext uri="{FF2B5EF4-FFF2-40B4-BE49-F238E27FC236}">
                <a16:creationId xmlns:a16="http://schemas.microsoft.com/office/drawing/2014/main" id="{C3B6359A-C616-8A4D-B0C2-B389DC0FE6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6570" y="1248228"/>
            <a:ext cx="9260115" cy="425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69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a:xfrm>
            <a:off x="838200" y="365126"/>
            <a:ext cx="10515600" cy="1036956"/>
          </a:xfrm>
        </p:spPr>
        <p:txBody>
          <a:bodyPr/>
          <a:lstStyle/>
          <a:p>
            <a:r>
              <a:rPr lang="en-GB" dirty="0"/>
              <a:t> AMIPS Project </a:t>
            </a:r>
          </a:p>
        </p:txBody>
      </p:sp>
      <p:sp>
        <p:nvSpPr>
          <p:cNvPr id="3" name="Content Placeholder 2">
            <a:extLst>
              <a:ext uri="{FF2B5EF4-FFF2-40B4-BE49-F238E27FC236}">
                <a16:creationId xmlns:a16="http://schemas.microsoft.com/office/drawing/2014/main" id="{55819C3D-05C7-5942-90DA-EA2009199165}"/>
              </a:ext>
            </a:extLst>
          </p:cNvPr>
          <p:cNvSpPr>
            <a:spLocks noGrp="1"/>
          </p:cNvSpPr>
          <p:nvPr>
            <p:ph idx="1"/>
          </p:nvPr>
        </p:nvSpPr>
        <p:spPr>
          <a:xfrm>
            <a:off x="838200" y="1402081"/>
            <a:ext cx="10515600" cy="4098608"/>
          </a:xfrm>
        </p:spPr>
        <p:txBody>
          <a:bodyPr>
            <a:normAutofit/>
          </a:bodyPr>
          <a:lstStyle/>
          <a:p>
            <a:r>
              <a:rPr lang="en-GH" b="1" dirty="0"/>
              <a:t>AMIP</a:t>
            </a:r>
            <a:r>
              <a:rPr lang="en-GH" dirty="0"/>
              <a:t>: </a:t>
            </a:r>
            <a:r>
              <a:rPr lang="en-GB" b="1" dirty="0"/>
              <a:t>A</a:t>
            </a:r>
            <a:r>
              <a:rPr lang="en-GB" dirty="0"/>
              <a:t>ccess to </a:t>
            </a:r>
            <a:r>
              <a:rPr lang="en-GB" b="1" dirty="0"/>
              <a:t>M</a:t>
            </a:r>
            <a:r>
              <a:rPr lang="en-GB" dirty="0"/>
              <a:t>edicines through </a:t>
            </a:r>
            <a:r>
              <a:rPr lang="en-GB" b="1" dirty="0"/>
              <a:t>I</a:t>
            </a:r>
            <a:r>
              <a:rPr lang="en-GB" dirty="0"/>
              <a:t>mproved </a:t>
            </a:r>
            <a:r>
              <a:rPr lang="en-GB" b="1" dirty="0"/>
              <a:t>P</a:t>
            </a:r>
            <a:r>
              <a:rPr lang="en-GB" dirty="0"/>
              <a:t>ricing </a:t>
            </a:r>
            <a:r>
              <a:rPr lang="en-GB" b="1" dirty="0"/>
              <a:t>S</a:t>
            </a:r>
            <a:r>
              <a:rPr lang="en-GB" dirty="0"/>
              <a:t>trategies </a:t>
            </a:r>
          </a:p>
          <a:p>
            <a:endParaRPr lang="en-GB" dirty="0"/>
          </a:p>
          <a:p>
            <a:r>
              <a:rPr lang="en-GB" dirty="0"/>
              <a:t>Collaborative research project seeking to improve equitable access to essential medicines in Ghana through bridging the gaps in implementing medicines pricing policy</a:t>
            </a:r>
            <a:r>
              <a:rPr lang="en-GH" dirty="0"/>
              <a:t>  </a:t>
            </a:r>
          </a:p>
          <a:p>
            <a:r>
              <a:rPr lang="en-GB" dirty="0"/>
              <a:t>March 2020 – May 2021</a:t>
            </a:r>
          </a:p>
          <a:p>
            <a:r>
              <a:rPr lang="en-GB" dirty="0"/>
              <a:t>Funded: The National Institute for Health Research (NIHR). NIHR Global Health Policy and Systems Research Development Award </a:t>
            </a:r>
          </a:p>
          <a:p>
            <a:endParaRPr lang="en-GB" dirty="0"/>
          </a:p>
        </p:txBody>
      </p:sp>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2"/>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4">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5"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144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p:txBody>
          <a:bodyPr/>
          <a:lstStyle/>
          <a:p>
            <a:r>
              <a:rPr lang="en-GB" b="1" dirty="0"/>
              <a:t>Why is it needed?</a:t>
            </a:r>
            <a:r>
              <a:rPr lang="en-GB" dirty="0"/>
              <a:t> </a:t>
            </a:r>
          </a:p>
        </p:txBody>
      </p:sp>
      <p:sp>
        <p:nvSpPr>
          <p:cNvPr id="3" name="Content Placeholder 2">
            <a:extLst>
              <a:ext uri="{FF2B5EF4-FFF2-40B4-BE49-F238E27FC236}">
                <a16:creationId xmlns:a16="http://schemas.microsoft.com/office/drawing/2014/main" id="{55819C3D-05C7-5942-90DA-EA2009199165}"/>
              </a:ext>
            </a:extLst>
          </p:cNvPr>
          <p:cNvSpPr>
            <a:spLocks noGrp="1"/>
          </p:cNvSpPr>
          <p:nvPr>
            <p:ph idx="1"/>
          </p:nvPr>
        </p:nvSpPr>
        <p:spPr>
          <a:xfrm>
            <a:off x="838200" y="1825625"/>
            <a:ext cx="10515600" cy="3675063"/>
          </a:xfrm>
        </p:spPr>
        <p:txBody>
          <a:bodyPr/>
          <a:lstStyle/>
          <a:p>
            <a:endParaRPr lang="en-GB" dirty="0"/>
          </a:p>
          <a:p>
            <a:r>
              <a:rPr lang="en-GB" dirty="0"/>
              <a:t>Availability and affordability of medicines is critical for ensuring equitable access to healthcare within any national health system. Prices of medicines in Ghana are high compared to international reference prices. Policies to regulate medicine pricing are at different stages of implementation.</a:t>
            </a:r>
          </a:p>
        </p:txBody>
      </p:sp>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2"/>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4">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5"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804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p:txBody>
          <a:bodyPr>
            <a:normAutofit fontScale="90000"/>
          </a:bodyPr>
          <a:lstStyle/>
          <a:p>
            <a:br>
              <a:rPr lang="en-GB" b="1" dirty="0"/>
            </a:br>
            <a:r>
              <a:rPr lang="en-GB" b="1" dirty="0"/>
              <a:t>Objectives </a:t>
            </a:r>
            <a:br>
              <a:rPr lang="en-GH" dirty="0"/>
            </a:br>
            <a:endParaRPr lang="en-GB" dirty="0"/>
          </a:p>
        </p:txBody>
      </p:sp>
      <p:sp>
        <p:nvSpPr>
          <p:cNvPr id="3" name="Content Placeholder 2">
            <a:extLst>
              <a:ext uri="{FF2B5EF4-FFF2-40B4-BE49-F238E27FC236}">
                <a16:creationId xmlns:a16="http://schemas.microsoft.com/office/drawing/2014/main" id="{55819C3D-05C7-5942-90DA-EA2009199165}"/>
              </a:ext>
            </a:extLst>
          </p:cNvPr>
          <p:cNvSpPr>
            <a:spLocks noGrp="1"/>
          </p:cNvSpPr>
          <p:nvPr>
            <p:ph idx="1"/>
          </p:nvPr>
        </p:nvSpPr>
        <p:spPr>
          <a:xfrm>
            <a:off x="838200" y="1825625"/>
            <a:ext cx="10515600" cy="3675063"/>
          </a:xfrm>
        </p:spPr>
        <p:txBody>
          <a:bodyPr/>
          <a:lstStyle/>
          <a:p>
            <a:r>
              <a:rPr lang="en-GB" dirty="0"/>
              <a:t>The objectives are to: </a:t>
            </a:r>
            <a:endParaRPr lang="en-GH" dirty="0"/>
          </a:p>
          <a:p>
            <a:pPr lvl="1"/>
            <a:r>
              <a:rPr lang="en-GB" dirty="0"/>
              <a:t>Understand key determinants of effective implementation of medicine pricing policies</a:t>
            </a:r>
            <a:endParaRPr lang="en-GH" dirty="0"/>
          </a:p>
          <a:p>
            <a:pPr lvl="1"/>
            <a:r>
              <a:rPr lang="en-GB" dirty="0"/>
              <a:t>Identify key influences on the implementation of key medicine pricing policies in Ghana</a:t>
            </a:r>
            <a:endParaRPr lang="en-GH" dirty="0"/>
          </a:p>
          <a:p>
            <a:pPr lvl="1"/>
            <a:r>
              <a:rPr lang="en-GB" dirty="0"/>
              <a:t>Drawing on the results: (a) develop a feasible action plan to improve implementation of existing policies and (b) co-produce policy-relevant future research agenda </a:t>
            </a:r>
            <a:endParaRPr lang="en-GH" dirty="0"/>
          </a:p>
          <a:p>
            <a:endParaRPr lang="en-GB" dirty="0"/>
          </a:p>
        </p:txBody>
      </p:sp>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2"/>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4">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5"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64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p:txBody>
          <a:bodyPr>
            <a:normAutofit fontScale="90000"/>
          </a:bodyPr>
          <a:lstStyle/>
          <a:p>
            <a:br>
              <a:rPr lang="en-GB" b="1" dirty="0"/>
            </a:br>
            <a:r>
              <a:rPr lang="en-GB" b="1" dirty="0"/>
              <a:t>Methods and approach</a:t>
            </a:r>
            <a:br>
              <a:rPr lang="en-GH" dirty="0"/>
            </a:br>
            <a:endParaRPr lang="en-GB" dirty="0"/>
          </a:p>
        </p:txBody>
      </p:sp>
      <p:sp>
        <p:nvSpPr>
          <p:cNvPr id="3" name="Content Placeholder 2">
            <a:extLst>
              <a:ext uri="{FF2B5EF4-FFF2-40B4-BE49-F238E27FC236}">
                <a16:creationId xmlns:a16="http://schemas.microsoft.com/office/drawing/2014/main" id="{55819C3D-05C7-5942-90DA-EA2009199165}"/>
              </a:ext>
            </a:extLst>
          </p:cNvPr>
          <p:cNvSpPr>
            <a:spLocks noGrp="1"/>
          </p:cNvSpPr>
          <p:nvPr>
            <p:ph idx="1"/>
          </p:nvPr>
        </p:nvSpPr>
        <p:spPr>
          <a:xfrm>
            <a:off x="838200" y="1825625"/>
            <a:ext cx="10515600" cy="3675063"/>
          </a:xfrm>
        </p:spPr>
        <p:txBody>
          <a:bodyPr/>
          <a:lstStyle/>
          <a:p>
            <a:r>
              <a:rPr lang="en-GB" dirty="0"/>
              <a:t>We:</a:t>
            </a:r>
          </a:p>
          <a:p>
            <a:pPr marL="914400" lvl="1" indent="-457200">
              <a:buFont typeface="+mj-lt"/>
              <a:buAutoNum type="alphaLcParenR"/>
            </a:pPr>
            <a:r>
              <a:rPr lang="en-GB" dirty="0"/>
              <a:t>reviewed policy documentation in Ghana to understand the policy and legislative environment for medicines pricing in Ghana </a:t>
            </a:r>
          </a:p>
          <a:p>
            <a:pPr marL="914400" lvl="1" indent="-457200">
              <a:buFont typeface="+mj-lt"/>
              <a:buAutoNum type="alphaLcParenR"/>
            </a:pPr>
            <a:r>
              <a:rPr lang="en-GB" dirty="0"/>
              <a:t>are conducting systematic review to understand published experiences of successful implementation of medicines pricing policies in other countries and </a:t>
            </a:r>
          </a:p>
          <a:p>
            <a:pPr marL="914400" lvl="1" indent="-457200">
              <a:buFont typeface="+mj-lt"/>
              <a:buAutoNum type="alphaLcParenR"/>
            </a:pPr>
            <a:r>
              <a:rPr lang="en-GB" dirty="0"/>
              <a:t>are engaging with key stakeholders through individual interviews and workshops to understand their views and experiences and jointly co-produce future research agenda</a:t>
            </a:r>
            <a:r>
              <a:rPr lang="en-GH" dirty="0"/>
              <a:t> </a:t>
            </a:r>
            <a:endParaRPr lang="en-GB" dirty="0"/>
          </a:p>
        </p:txBody>
      </p:sp>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2"/>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4">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5"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77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p:txBody>
          <a:bodyPr>
            <a:normAutofit fontScale="90000"/>
          </a:bodyPr>
          <a:lstStyle/>
          <a:p>
            <a:br>
              <a:rPr lang="en-GB" b="1" dirty="0"/>
            </a:br>
            <a:r>
              <a:rPr lang="en-GB" b="1" dirty="0"/>
              <a:t>Planned outputs</a:t>
            </a:r>
            <a:br>
              <a:rPr lang="en-GH" dirty="0"/>
            </a:br>
            <a:endParaRPr lang="en-GB" dirty="0"/>
          </a:p>
        </p:txBody>
      </p:sp>
      <p:sp>
        <p:nvSpPr>
          <p:cNvPr id="3" name="Content Placeholder 2">
            <a:extLst>
              <a:ext uri="{FF2B5EF4-FFF2-40B4-BE49-F238E27FC236}">
                <a16:creationId xmlns:a16="http://schemas.microsoft.com/office/drawing/2014/main" id="{55819C3D-05C7-5942-90DA-EA2009199165}"/>
              </a:ext>
            </a:extLst>
          </p:cNvPr>
          <p:cNvSpPr>
            <a:spLocks noGrp="1"/>
          </p:cNvSpPr>
          <p:nvPr>
            <p:ph idx="1"/>
          </p:nvPr>
        </p:nvSpPr>
        <p:spPr>
          <a:xfrm>
            <a:off x="838200" y="1825625"/>
            <a:ext cx="10515600" cy="3675063"/>
          </a:xfrm>
        </p:spPr>
        <p:txBody>
          <a:bodyPr/>
          <a:lstStyle/>
          <a:p>
            <a:r>
              <a:rPr lang="en-GB" dirty="0"/>
              <a:t>The research is a critical step in a longer plan to improve equitable access to essential medicines in Ghana.</a:t>
            </a:r>
          </a:p>
          <a:p>
            <a:r>
              <a:rPr lang="en-GB" dirty="0"/>
              <a:t>Generate a shared understanding of effectiveness in implementing medicines pricing policies in Ghana and a feasible plan to improve their implementation. </a:t>
            </a:r>
            <a:endParaRPr lang="en-GH" dirty="0"/>
          </a:p>
          <a:p>
            <a:endParaRPr lang="en-GB" dirty="0"/>
          </a:p>
        </p:txBody>
      </p:sp>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2"/>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4">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5"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68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5819C3D-05C7-5942-90DA-EA2009199165}"/>
              </a:ext>
            </a:extLst>
          </p:cNvPr>
          <p:cNvSpPr>
            <a:spLocks noGrp="1"/>
          </p:cNvSpPr>
          <p:nvPr>
            <p:ph idx="1"/>
          </p:nvPr>
        </p:nvSpPr>
        <p:spPr>
          <a:xfrm>
            <a:off x="838200" y="1825625"/>
            <a:ext cx="10515600" cy="3675063"/>
          </a:xfrm>
        </p:spPr>
        <p:txBody>
          <a:bodyPr/>
          <a:lstStyle/>
          <a:p>
            <a:pPr marL="0" indent="0" algn="ctr">
              <a:buNone/>
            </a:pPr>
            <a:endParaRPr lang="en-GB" dirty="0"/>
          </a:p>
          <a:p>
            <a:pPr marL="0" indent="0" algn="ctr">
              <a:buNone/>
            </a:pPr>
            <a:r>
              <a:rPr lang="en-GB" dirty="0"/>
              <a:t>Findings from document review  </a:t>
            </a:r>
          </a:p>
        </p:txBody>
      </p:sp>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2"/>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4">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5"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34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p:txBody>
          <a:bodyPr/>
          <a:lstStyle/>
          <a:p>
            <a:r>
              <a:rPr lang="en-GB" dirty="0"/>
              <a:t>What we did</a:t>
            </a:r>
          </a:p>
        </p:txBody>
      </p:sp>
      <p:sp>
        <p:nvSpPr>
          <p:cNvPr id="3" name="Content Placeholder 2">
            <a:extLst>
              <a:ext uri="{FF2B5EF4-FFF2-40B4-BE49-F238E27FC236}">
                <a16:creationId xmlns:a16="http://schemas.microsoft.com/office/drawing/2014/main" id="{55819C3D-05C7-5942-90DA-EA2009199165}"/>
              </a:ext>
            </a:extLst>
          </p:cNvPr>
          <p:cNvSpPr>
            <a:spLocks noGrp="1"/>
          </p:cNvSpPr>
          <p:nvPr>
            <p:ph idx="1"/>
          </p:nvPr>
        </p:nvSpPr>
        <p:spPr>
          <a:xfrm>
            <a:off x="838200" y="1825625"/>
            <a:ext cx="10932886" cy="3675063"/>
          </a:xfrm>
        </p:spPr>
        <p:txBody>
          <a:bodyPr>
            <a:normAutofit lnSpcReduction="10000"/>
          </a:bodyPr>
          <a:lstStyle/>
          <a:p>
            <a:r>
              <a:rPr lang="en-GB" sz="2600" dirty="0"/>
              <a:t>We analysed 4 key policies, reports of VAT exemptions committee and NMPC meetings, Health Sector Annual Programme of Work, National Medicine Policy</a:t>
            </a:r>
          </a:p>
          <a:p>
            <a:endParaRPr lang="en-GB" dirty="0"/>
          </a:p>
          <a:p>
            <a:r>
              <a:rPr lang="en-GB" b="1" dirty="0"/>
              <a:t>Specific questions explored were:</a:t>
            </a:r>
          </a:p>
          <a:p>
            <a:pPr lvl="1"/>
            <a:r>
              <a:rPr lang="en-GB" dirty="0"/>
              <a:t>How was the problem defined and framed, by whom and why?</a:t>
            </a:r>
          </a:p>
          <a:p>
            <a:pPr lvl="1"/>
            <a:r>
              <a:rPr lang="en-GB" dirty="0"/>
              <a:t>Which stakeholders were involved?</a:t>
            </a:r>
          </a:p>
          <a:p>
            <a:pPr lvl="1"/>
            <a:r>
              <a:rPr lang="en-GB" dirty="0"/>
              <a:t>How are the policies situated in broader national policy and legislative environment?</a:t>
            </a:r>
          </a:p>
          <a:p>
            <a:pPr lvl="1"/>
            <a:r>
              <a:rPr lang="en-GB" dirty="0"/>
              <a:t>Which implementation approaches were planned, and how these compare to practice?</a:t>
            </a:r>
          </a:p>
          <a:p>
            <a:endParaRPr lang="en-GB" dirty="0"/>
          </a:p>
        </p:txBody>
      </p:sp>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3"/>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5">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6"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food&#10;&#10;Description automatically generated">
            <a:extLst>
              <a:ext uri="{FF2B5EF4-FFF2-40B4-BE49-F238E27FC236}">
                <a16:creationId xmlns:a16="http://schemas.microsoft.com/office/drawing/2014/main" id="{E37F70C7-0F32-FB40-BC4F-65B4EDE360FA}"/>
              </a:ext>
            </a:extLst>
          </p:cNvPr>
          <p:cNvPicPr/>
          <p:nvPr/>
        </p:nvPicPr>
        <p:blipFill rotWithShape="1">
          <a:blip r:embed="rId7" cstate="print">
            <a:extLst>
              <a:ext uri="{28A0092B-C50C-407E-A947-70E740481C1C}">
                <a14:useLocalDpi xmlns:a14="http://schemas.microsoft.com/office/drawing/2010/main" val="0"/>
              </a:ext>
            </a:extLst>
          </a:blip>
          <a:srcRect l="7828" r="4438" b="2631"/>
          <a:stretch/>
        </p:blipFill>
        <p:spPr bwMode="auto">
          <a:xfrm>
            <a:off x="10488749" y="2452094"/>
            <a:ext cx="1068070" cy="8293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464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2A93-B468-E147-B47B-BD56BB373BF7}"/>
              </a:ext>
            </a:extLst>
          </p:cNvPr>
          <p:cNvSpPr>
            <a:spLocks noGrp="1"/>
          </p:cNvSpPr>
          <p:nvPr>
            <p:ph type="title"/>
          </p:nvPr>
        </p:nvSpPr>
        <p:spPr>
          <a:xfrm>
            <a:off x="838200" y="365125"/>
            <a:ext cx="10515600" cy="315099"/>
          </a:xfrm>
        </p:spPr>
        <p:txBody>
          <a:bodyPr>
            <a:normAutofit fontScale="90000"/>
          </a:bodyPr>
          <a:lstStyle/>
          <a:p>
            <a:br>
              <a:rPr lang="en-US" b="1" dirty="0"/>
            </a:br>
            <a:r>
              <a:rPr lang="en-US" sz="2000" b="1" dirty="0"/>
              <a:t>Summary analysis of four medicines pricing policies </a:t>
            </a:r>
            <a:br>
              <a:rPr lang="en-GH" dirty="0"/>
            </a:br>
            <a:endParaRPr lang="en-GB" dirty="0"/>
          </a:p>
        </p:txBody>
      </p:sp>
      <p:graphicFrame>
        <p:nvGraphicFramePr>
          <p:cNvPr id="9" name="Content Placeholder 8">
            <a:extLst>
              <a:ext uri="{FF2B5EF4-FFF2-40B4-BE49-F238E27FC236}">
                <a16:creationId xmlns:a16="http://schemas.microsoft.com/office/drawing/2014/main" id="{6F707E37-128B-7446-8D05-A078CA6567F1}"/>
              </a:ext>
            </a:extLst>
          </p:cNvPr>
          <p:cNvGraphicFramePr>
            <a:graphicFrameLocks noGrp="1"/>
          </p:cNvGraphicFramePr>
          <p:nvPr>
            <p:ph idx="1"/>
            <p:extLst>
              <p:ext uri="{D42A27DB-BD31-4B8C-83A1-F6EECF244321}">
                <p14:modId xmlns:p14="http://schemas.microsoft.com/office/powerpoint/2010/main" val="3238826218"/>
              </p:ext>
            </p:extLst>
          </p:nvPr>
        </p:nvGraphicFramePr>
        <p:xfrm>
          <a:off x="838200" y="874237"/>
          <a:ext cx="10268414" cy="4656767"/>
        </p:xfrm>
        <a:graphic>
          <a:graphicData uri="http://schemas.openxmlformats.org/drawingml/2006/table">
            <a:tbl>
              <a:tblPr firstRow="1" firstCol="1" bandRow="1">
                <a:tableStyleId>{5C22544A-7EE6-4342-B048-85BDC9FD1C3A}</a:tableStyleId>
              </a:tblPr>
              <a:tblGrid>
                <a:gridCol w="1715429">
                  <a:extLst>
                    <a:ext uri="{9D8B030D-6E8A-4147-A177-3AD203B41FA5}">
                      <a16:colId xmlns:a16="http://schemas.microsoft.com/office/drawing/2014/main" val="2833622389"/>
                    </a:ext>
                  </a:extLst>
                </a:gridCol>
                <a:gridCol w="2865865">
                  <a:extLst>
                    <a:ext uri="{9D8B030D-6E8A-4147-A177-3AD203B41FA5}">
                      <a16:colId xmlns:a16="http://schemas.microsoft.com/office/drawing/2014/main" val="2791264758"/>
                    </a:ext>
                  </a:extLst>
                </a:gridCol>
                <a:gridCol w="2252546">
                  <a:extLst>
                    <a:ext uri="{9D8B030D-6E8A-4147-A177-3AD203B41FA5}">
                      <a16:colId xmlns:a16="http://schemas.microsoft.com/office/drawing/2014/main" val="2958522364"/>
                    </a:ext>
                  </a:extLst>
                </a:gridCol>
                <a:gridCol w="1873405">
                  <a:extLst>
                    <a:ext uri="{9D8B030D-6E8A-4147-A177-3AD203B41FA5}">
                      <a16:colId xmlns:a16="http://schemas.microsoft.com/office/drawing/2014/main" val="1621016479"/>
                    </a:ext>
                  </a:extLst>
                </a:gridCol>
                <a:gridCol w="1561169">
                  <a:extLst>
                    <a:ext uri="{9D8B030D-6E8A-4147-A177-3AD203B41FA5}">
                      <a16:colId xmlns:a16="http://schemas.microsoft.com/office/drawing/2014/main" val="1212677475"/>
                    </a:ext>
                  </a:extLst>
                </a:gridCol>
              </a:tblGrid>
              <a:tr h="371528">
                <a:tc>
                  <a:txBody>
                    <a:bodyPr/>
                    <a:lstStyle/>
                    <a:p>
                      <a:pPr algn="ctr">
                        <a:lnSpc>
                          <a:spcPts val="1200"/>
                        </a:lnSpc>
                        <a:spcAft>
                          <a:spcPts val="1000"/>
                        </a:spcAft>
                      </a:pPr>
                      <a:r>
                        <a:rPr lang="en-GB" sz="1000" b="1" dirty="0">
                          <a:solidFill>
                            <a:schemeClr val="tx1"/>
                          </a:solidFill>
                          <a:effectLst/>
                        </a:rPr>
                        <a:t>Thematic area</a:t>
                      </a:r>
                      <a:endParaRPr lang="en-GH" sz="10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gn="ctr">
                        <a:lnSpc>
                          <a:spcPct val="105000"/>
                        </a:lnSpc>
                        <a:spcAft>
                          <a:spcPts val="1000"/>
                        </a:spcAft>
                      </a:pPr>
                      <a:r>
                        <a:rPr lang="en-GB" sz="1000" b="1" dirty="0">
                          <a:solidFill>
                            <a:schemeClr val="tx1"/>
                          </a:solidFill>
                          <a:effectLst/>
                        </a:rPr>
                        <a:t>Policy 1: Health Commodity Supply Chain Master Plan</a:t>
                      </a:r>
                      <a:endParaRPr lang="en-GH" sz="10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nchor="ctr"/>
                </a:tc>
                <a:tc>
                  <a:txBody>
                    <a:bodyPr/>
                    <a:lstStyle/>
                    <a:p>
                      <a:pPr algn="ctr">
                        <a:lnSpc>
                          <a:spcPts val="1200"/>
                        </a:lnSpc>
                        <a:spcAft>
                          <a:spcPts val="1000"/>
                        </a:spcAft>
                      </a:pPr>
                      <a:r>
                        <a:rPr lang="en-GB" sz="1000" b="1" dirty="0">
                          <a:solidFill>
                            <a:schemeClr val="tx1"/>
                          </a:solidFill>
                          <a:effectLst/>
                        </a:rPr>
                        <a:t>Policy 2: Framework contracting</a:t>
                      </a:r>
                      <a:endParaRPr lang="en-GH" sz="10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gn="ctr">
                        <a:lnSpc>
                          <a:spcPts val="1200"/>
                        </a:lnSpc>
                        <a:spcAft>
                          <a:spcPts val="1000"/>
                        </a:spcAft>
                      </a:pPr>
                      <a:r>
                        <a:rPr lang="en-GB" sz="1000" b="1" dirty="0">
                          <a:solidFill>
                            <a:schemeClr val="tx1"/>
                          </a:solidFill>
                          <a:effectLst/>
                        </a:rPr>
                        <a:t>Policy 3: VAT Exemptions for Selected imported medicines</a:t>
                      </a:r>
                      <a:endParaRPr lang="en-GH" sz="10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gn="ctr">
                        <a:lnSpc>
                          <a:spcPts val="1200"/>
                        </a:lnSpc>
                        <a:spcAft>
                          <a:spcPts val="1000"/>
                        </a:spcAft>
                      </a:pPr>
                      <a:r>
                        <a:rPr lang="en-GB" sz="1000" b="1" dirty="0">
                          <a:solidFill>
                            <a:schemeClr val="tx1"/>
                          </a:solidFill>
                          <a:effectLst/>
                        </a:rPr>
                        <a:t>Policy 4: VAT Exemptions for local manufacturers</a:t>
                      </a:r>
                      <a:endParaRPr lang="en-GH" sz="10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extLst>
                  <a:ext uri="{0D108BD9-81ED-4DB2-BD59-A6C34878D82A}">
                    <a16:rowId xmlns:a16="http://schemas.microsoft.com/office/drawing/2014/main" val="75054257"/>
                  </a:ext>
                </a:extLst>
              </a:tr>
              <a:tr h="556724">
                <a:tc>
                  <a:txBody>
                    <a:bodyPr/>
                    <a:lstStyle/>
                    <a:p>
                      <a:pPr>
                        <a:lnSpc>
                          <a:spcPct val="105000"/>
                        </a:lnSpc>
                        <a:spcAft>
                          <a:spcPts val="1000"/>
                        </a:spcAft>
                      </a:pPr>
                      <a:r>
                        <a:rPr lang="en-GB" sz="1000" b="1" dirty="0">
                          <a:solidFill>
                            <a:schemeClr val="tx1"/>
                          </a:solidFill>
                          <a:effectLst/>
                        </a:rPr>
                        <a:t>Evidence used to inform the policies</a:t>
                      </a:r>
                      <a:endParaRPr lang="en-GH" sz="10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nSpc>
                          <a:spcPct val="105000"/>
                        </a:lnSpc>
                        <a:spcAft>
                          <a:spcPts val="1000"/>
                        </a:spcAft>
                      </a:pPr>
                      <a:r>
                        <a:rPr lang="en-US" sz="900" dirty="0">
                          <a:effectLst/>
                        </a:rPr>
                        <a:t>Internal </a:t>
                      </a:r>
                      <a:r>
                        <a:rPr lang="en-GB" sz="900" dirty="0">
                          <a:effectLst/>
                        </a:rPr>
                        <a:t>and external assessments on Ghana’s health sector supply chain, </a:t>
                      </a:r>
                      <a:r>
                        <a:rPr lang="en-US" sz="900" dirty="0">
                          <a:effectLst/>
                        </a:rPr>
                        <a:t>and a</a:t>
                      </a:r>
                      <a:r>
                        <a:rPr lang="en-GB" sz="900" dirty="0">
                          <a:effectLst/>
                        </a:rPr>
                        <a:t> strategic review </a:t>
                      </a:r>
                      <a:r>
                        <a:rPr lang="en-US" sz="900" dirty="0">
                          <a:effectLst/>
                        </a:rPr>
                        <a:t>undertaken </a:t>
                      </a:r>
                      <a:r>
                        <a:rPr lang="en-GB" sz="900" dirty="0">
                          <a:effectLst/>
                        </a:rPr>
                        <a:t>by USAID in May 2011</a:t>
                      </a:r>
                      <a:endParaRPr lang="en-GH"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nSpc>
                          <a:spcPct val="105000"/>
                        </a:lnSpc>
                        <a:spcAft>
                          <a:spcPts val="1000"/>
                        </a:spcAft>
                      </a:pPr>
                      <a:r>
                        <a:rPr lang="en-GB" sz="900" dirty="0">
                          <a:effectLst/>
                        </a:rPr>
                        <a:t>Evidence </a:t>
                      </a:r>
                      <a:r>
                        <a:rPr lang="en-US" sz="900" dirty="0">
                          <a:effectLst/>
                        </a:rPr>
                        <a:t>of high medicine </a:t>
                      </a:r>
                      <a:r>
                        <a:rPr lang="en-GB" sz="900" dirty="0">
                          <a:effectLst/>
                        </a:rPr>
                        <a:t>cost</a:t>
                      </a:r>
                      <a:r>
                        <a:rPr lang="en-US" sz="900" dirty="0">
                          <a:effectLst/>
                        </a:rPr>
                        <a:t> and its implication for NHIS reimbursement and expenditure</a:t>
                      </a:r>
                      <a:endParaRPr lang="en-GH"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nSpc>
                          <a:spcPct val="105000"/>
                        </a:lnSpc>
                        <a:spcAft>
                          <a:spcPts val="1000"/>
                        </a:spcAft>
                      </a:pPr>
                      <a:r>
                        <a:rPr lang="en-GB" sz="900">
                          <a:effectLst/>
                        </a:rPr>
                        <a:t>Price component studies and medicines price and availability surveys. </a:t>
                      </a:r>
                      <a:endParaRPr lang="en-GH"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nSpc>
                          <a:spcPct val="105000"/>
                        </a:lnSpc>
                        <a:spcAft>
                          <a:spcPts val="1000"/>
                        </a:spcAft>
                      </a:pPr>
                      <a:r>
                        <a:rPr lang="en-GB" sz="900">
                          <a:effectLst/>
                        </a:rPr>
                        <a:t>Price component studies and medicines price and availability surveys. </a:t>
                      </a:r>
                      <a:endParaRPr lang="en-GH"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extLst>
                  <a:ext uri="{0D108BD9-81ED-4DB2-BD59-A6C34878D82A}">
                    <a16:rowId xmlns:a16="http://schemas.microsoft.com/office/drawing/2014/main" val="1233418814"/>
                  </a:ext>
                </a:extLst>
              </a:tr>
              <a:tr h="647815">
                <a:tc rowSpan="2">
                  <a:txBody>
                    <a:bodyPr/>
                    <a:lstStyle/>
                    <a:p>
                      <a:pPr>
                        <a:lnSpc>
                          <a:spcPct val="105000"/>
                        </a:lnSpc>
                        <a:spcAft>
                          <a:spcPts val="1000"/>
                        </a:spcAft>
                      </a:pPr>
                      <a:r>
                        <a:rPr lang="en-GB" sz="1000" b="1" dirty="0">
                          <a:solidFill>
                            <a:schemeClr val="tx1"/>
                          </a:solidFill>
                          <a:effectLst/>
                        </a:rPr>
                        <a:t>Actors involved in policy design (Government &amp; Non-government)</a:t>
                      </a:r>
                      <a:endParaRPr lang="en-GH" sz="1000" b="1" dirty="0">
                        <a:solidFill>
                          <a:schemeClr val="tx1"/>
                        </a:solidFill>
                        <a:effectLst/>
                      </a:endParaRPr>
                    </a:p>
                    <a:p>
                      <a:pPr>
                        <a:lnSpc>
                          <a:spcPct val="105000"/>
                        </a:lnSpc>
                        <a:spcAft>
                          <a:spcPts val="1000"/>
                        </a:spcAft>
                      </a:pPr>
                      <a:r>
                        <a:rPr lang="en-GB" sz="1000" b="1" dirty="0">
                          <a:solidFill>
                            <a:schemeClr val="tx1"/>
                          </a:solidFill>
                          <a:effectLst/>
                        </a:rPr>
                        <a:t> </a:t>
                      </a:r>
                      <a:endParaRPr lang="en-GH" sz="10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nSpc>
                          <a:spcPct val="105000"/>
                        </a:lnSpc>
                        <a:spcAft>
                          <a:spcPts val="1000"/>
                        </a:spcAft>
                      </a:pPr>
                      <a:r>
                        <a:rPr lang="en-GB" sz="900" dirty="0">
                          <a:effectLst/>
                        </a:rPr>
                        <a:t>Office of the </a:t>
                      </a:r>
                      <a:r>
                        <a:rPr lang="en-US" sz="900" dirty="0">
                          <a:effectLst/>
                        </a:rPr>
                        <a:t>Director Pharmaceutical Service </a:t>
                      </a:r>
                      <a:r>
                        <a:rPr lang="en-GB" sz="900" dirty="0">
                          <a:effectLst/>
                        </a:rPr>
                        <a:t>Ministry of Health (MOH), </a:t>
                      </a:r>
                      <a:r>
                        <a:rPr lang="en-US" sz="900" dirty="0">
                          <a:effectLst/>
                        </a:rPr>
                        <a:t>Food and Drugs Authority (FDA)</a:t>
                      </a:r>
                      <a:r>
                        <a:rPr lang="en-GB" sz="900" dirty="0">
                          <a:effectLst/>
                        </a:rPr>
                        <a:t>, </a:t>
                      </a:r>
                      <a:r>
                        <a:rPr lang="en-US" sz="900" dirty="0">
                          <a:effectLst/>
                        </a:rPr>
                        <a:t>Ghana Health Service (</a:t>
                      </a:r>
                      <a:r>
                        <a:rPr lang="en-GB" sz="900" dirty="0">
                          <a:effectLst/>
                        </a:rPr>
                        <a:t>GHS</a:t>
                      </a:r>
                      <a:r>
                        <a:rPr lang="en-US" sz="900" dirty="0">
                          <a:effectLst/>
                        </a:rPr>
                        <a:t>)</a:t>
                      </a:r>
                      <a:r>
                        <a:rPr lang="en-GB" sz="900" dirty="0">
                          <a:effectLst/>
                        </a:rPr>
                        <a:t>, </a:t>
                      </a:r>
                      <a:r>
                        <a:rPr lang="en-US" sz="900" dirty="0">
                          <a:effectLst/>
                        </a:rPr>
                        <a:t>National Health Insurance Authority (NHIA) </a:t>
                      </a:r>
                      <a:r>
                        <a:rPr lang="en-GB" sz="900" dirty="0">
                          <a:effectLst/>
                        </a:rPr>
                        <a:t>and Public Procurement Authority</a:t>
                      </a:r>
                      <a:r>
                        <a:rPr lang="en-US" sz="900" dirty="0">
                          <a:effectLst/>
                        </a:rPr>
                        <a:t> (PPA)</a:t>
                      </a:r>
                      <a:endParaRPr lang="en-GH"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nSpc>
                          <a:spcPct val="105000"/>
                        </a:lnSpc>
                        <a:spcAft>
                          <a:spcPts val="1000"/>
                        </a:spcAft>
                      </a:pPr>
                      <a:r>
                        <a:rPr lang="en-GB" sz="900" dirty="0">
                          <a:effectLst/>
                        </a:rPr>
                        <a:t>MOH, Regional Health Administrations, Teaching Hospitals, NHIA, FDA and GHS</a:t>
                      </a:r>
                      <a:endParaRPr lang="en-GH"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nSpc>
                          <a:spcPct val="105000"/>
                        </a:lnSpc>
                        <a:spcAft>
                          <a:spcPts val="1000"/>
                        </a:spcAft>
                      </a:pPr>
                      <a:r>
                        <a:rPr lang="en-GB" sz="900">
                          <a:effectLst/>
                        </a:rPr>
                        <a:t>MOH, Ministry of Trade and Industry</a:t>
                      </a:r>
                      <a:r>
                        <a:rPr lang="en-US" sz="900">
                          <a:effectLst/>
                        </a:rPr>
                        <a:t> (MOTI)</a:t>
                      </a:r>
                      <a:r>
                        <a:rPr lang="en-GB" sz="900">
                          <a:effectLst/>
                        </a:rPr>
                        <a:t>, </a:t>
                      </a:r>
                      <a:r>
                        <a:rPr lang="en-US" sz="900">
                          <a:effectLst/>
                        </a:rPr>
                        <a:t>Ministry of Finance (MOF), </a:t>
                      </a:r>
                      <a:r>
                        <a:rPr lang="en-GB" sz="900">
                          <a:effectLst/>
                        </a:rPr>
                        <a:t>FDA, NHIA </a:t>
                      </a:r>
                      <a:endParaRPr lang="en-GH"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nSpc>
                          <a:spcPct val="105000"/>
                        </a:lnSpc>
                        <a:spcAft>
                          <a:spcPts val="1000"/>
                        </a:spcAft>
                      </a:pPr>
                      <a:r>
                        <a:rPr lang="en-US" sz="900">
                          <a:effectLst/>
                        </a:rPr>
                        <a:t>MOH</a:t>
                      </a:r>
                      <a:r>
                        <a:rPr lang="en-GB" sz="900">
                          <a:effectLst/>
                        </a:rPr>
                        <a:t>, </a:t>
                      </a:r>
                      <a:r>
                        <a:rPr lang="en-US" sz="900">
                          <a:effectLst/>
                        </a:rPr>
                        <a:t>MOTI</a:t>
                      </a:r>
                      <a:r>
                        <a:rPr lang="en-GB" sz="900">
                          <a:effectLst/>
                        </a:rPr>
                        <a:t>, FDA, NHIA </a:t>
                      </a:r>
                      <a:endParaRPr lang="en-GH"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extLst>
                  <a:ext uri="{0D108BD9-81ED-4DB2-BD59-A6C34878D82A}">
                    <a16:rowId xmlns:a16="http://schemas.microsoft.com/office/drawing/2014/main" val="1191677124"/>
                  </a:ext>
                </a:extLst>
              </a:tr>
              <a:tr h="696098">
                <a:tc vMerge="1">
                  <a:txBody>
                    <a:bodyPr/>
                    <a:lstStyle/>
                    <a:p>
                      <a:endParaRPr lang="en-GB"/>
                    </a:p>
                  </a:txBody>
                  <a:tcPr/>
                </a:tc>
                <a:tc>
                  <a:txBody>
                    <a:bodyPr/>
                    <a:lstStyle/>
                    <a:p>
                      <a:pPr>
                        <a:lnSpc>
                          <a:spcPct val="105000"/>
                        </a:lnSpc>
                        <a:spcAft>
                          <a:spcPts val="1000"/>
                        </a:spcAft>
                      </a:pPr>
                      <a:r>
                        <a:rPr lang="en-GB" sz="900" dirty="0">
                          <a:effectLst/>
                        </a:rPr>
                        <a:t>Chamber of Pharmacy </a:t>
                      </a:r>
                      <a:endParaRPr lang="en-GH" sz="900" dirty="0">
                        <a:effectLst/>
                      </a:endParaRPr>
                    </a:p>
                    <a:p>
                      <a:pPr>
                        <a:lnSpc>
                          <a:spcPct val="105000"/>
                        </a:lnSpc>
                        <a:spcAft>
                          <a:spcPts val="1000"/>
                        </a:spcAft>
                      </a:pPr>
                      <a:r>
                        <a:rPr lang="en-GB" sz="900" dirty="0">
                          <a:effectLst/>
                        </a:rPr>
                        <a:t>USAID and the WHO</a:t>
                      </a:r>
                      <a:endParaRPr lang="en-GH"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nSpc>
                          <a:spcPct val="105000"/>
                        </a:lnSpc>
                        <a:spcAft>
                          <a:spcPts val="1000"/>
                        </a:spcAft>
                      </a:pPr>
                      <a:r>
                        <a:rPr lang="en-GB" sz="900" dirty="0">
                          <a:effectLst/>
                        </a:rPr>
                        <a:t>Global Health Supply Chain-Procurement and Supply Management</a:t>
                      </a:r>
                      <a:r>
                        <a:rPr lang="en-US" sz="900" dirty="0">
                          <a:effectLst/>
                        </a:rPr>
                        <a:t> (GHSC-PSM)</a:t>
                      </a:r>
                      <a:endParaRPr lang="en-GH"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nSpc>
                          <a:spcPct val="105000"/>
                        </a:lnSpc>
                        <a:spcAft>
                          <a:spcPts val="1000"/>
                        </a:spcAft>
                      </a:pPr>
                      <a:r>
                        <a:rPr lang="en-GB" sz="900">
                          <a:effectLst/>
                        </a:rPr>
                        <a:t>Pharmaceutical Society of Ghana</a:t>
                      </a:r>
                      <a:r>
                        <a:rPr lang="en-US" sz="900">
                          <a:effectLst/>
                        </a:rPr>
                        <a:t> (PSGH),</a:t>
                      </a:r>
                      <a:r>
                        <a:rPr lang="en-GB" sz="900">
                          <a:effectLst/>
                        </a:rPr>
                        <a:t> Chamber of Pharmacy, </a:t>
                      </a:r>
                      <a:r>
                        <a:rPr lang="en-US" sz="900">
                          <a:effectLst/>
                        </a:rPr>
                        <a:t>WHO, Pharmaceutical Manufacturers Association of Ghana (PMAG)</a:t>
                      </a:r>
                      <a:endParaRPr lang="en-GH"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a:lnSpc>
                          <a:spcPct val="105000"/>
                        </a:lnSpc>
                        <a:spcAft>
                          <a:spcPts val="1000"/>
                        </a:spcAft>
                      </a:pPr>
                      <a:r>
                        <a:rPr lang="en-GB" sz="900">
                          <a:effectLst/>
                        </a:rPr>
                        <a:t>Chamber of Pharmacy, </a:t>
                      </a:r>
                      <a:r>
                        <a:rPr lang="en-US" sz="900">
                          <a:effectLst/>
                        </a:rPr>
                        <a:t>PSGH and</a:t>
                      </a:r>
                      <a:r>
                        <a:rPr lang="en-GB" sz="900">
                          <a:effectLst/>
                        </a:rPr>
                        <a:t> the </a:t>
                      </a:r>
                      <a:r>
                        <a:rPr lang="en-US" sz="900">
                          <a:effectLst/>
                        </a:rPr>
                        <a:t>PMAG</a:t>
                      </a:r>
                      <a:r>
                        <a:rPr lang="en-GB" sz="900">
                          <a:effectLst/>
                        </a:rPr>
                        <a:t>.</a:t>
                      </a:r>
                      <a:endParaRPr lang="en-GH"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extLst>
                  <a:ext uri="{0D108BD9-81ED-4DB2-BD59-A6C34878D82A}">
                    <a16:rowId xmlns:a16="http://schemas.microsoft.com/office/drawing/2014/main" val="809769071"/>
                  </a:ext>
                </a:extLst>
              </a:tr>
              <a:tr h="2384602">
                <a:tc>
                  <a:txBody>
                    <a:bodyPr/>
                    <a:lstStyle/>
                    <a:p>
                      <a:pPr>
                        <a:lnSpc>
                          <a:spcPct val="105000"/>
                        </a:lnSpc>
                        <a:spcAft>
                          <a:spcPts val="1000"/>
                        </a:spcAft>
                      </a:pPr>
                      <a:r>
                        <a:rPr lang="en-US" sz="1000" b="1" dirty="0">
                          <a:solidFill>
                            <a:schemeClr val="tx1"/>
                          </a:solidFill>
                          <a:effectLst/>
                        </a:rPr>
                        <a:t>Actors roles in policy implementation </a:t>
                      </a:r>
                      <a:endParaRPr lang="en-GH" sz="10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marL="342900" lvl="0" indent="-342900">
                        <a:lnSpc>
                          <a:spcPct val="105000"/>
                        </a:lnSpc>
                        <a:buFont typeface="+mj-lt"/>
                        <a:buAutoNum type="alphaLcParenR"/>
                      </a:pPr>
                      <a:r>
                        <a:rPr lang="en-GB" sz="900" dirty="0">
                          <a:effectLst/>
                        </a:rPr>
                        <a:t>National Health Commodity Supply Agency </a:t>
                      </a:r>
                      <a:r>
                        <a:rPr lang="en-US" sz="900" dirty="0">
                          <a:effectLst/>
                        </a:rPr>
                        <a:t>to oversee policy </a:t>
                      </a:r>
                      <a:r>
                        <a:rPr lang="en-GB" sz="900" dirty="0">
                          <a:effectLst/>
                        </a:rPr>
                        <a:t>implementation </a:t>
                      </a:r>
                      <a:endParaRPr lang="en-GH" sz="900" dirty="0">
                        <a:effectLst/>
                      </a:endParaRPr>
                    </a:p>
                    <a:p>
                      <a:pPr marL="342900" lvl="0" indent="-342900">
                        <a:lnSpc>
                          <a:spcPct val="105000"/>
                        </a:lnSpc>
                        <a:buFont typeface="+mj-lt"/>
                        <a:buAutoNum type="alphaLcParenR"/>
                      </a:pPr>
                      <a:r>
                        <a:rPr lang="en-US" sz="900" dirty="0">
                          <a:effectLst/>
                        </a:rPr>
                        <a:t>MOH Pharmaceutical Services </a:t>
                      </a:r>
                      <a:r>
                        <a:rPr lang="en-GB" sz="900" dirty="0">
                          <a:effectLst/>
                        </a:rPr>
                        <a:t>to ensure pharmaceutical standards are developed, maintained, and adhered to. </a:t>
                      </a:r>
                      <a:endParaRPr lang="en-GH" sz="900" dirty="0">
                        <a:effectLst/>
                      </a:endParaRPr>
                    </a:p>
                    <a:p>
                      <a:pPr marL="342900" lvl="0" indent="-342900">
                        <a:lnSpc>
                          <a:spcPct val="105000"/>
                        </a:lnSpc>
                        <a:buFont typeface="+mj-lt"/>
                        <a:buAutoNum type="alphaLcParenR"/>
                      </a:pPr>
                      <a:r>
                        <a:rPr lang="en-GB" sz="900" dirty="0">
                          <a:effectLst/>
                        </a:rPr>
                        <a:t>MOH Procurement and Supply Directorate to   procure and manage contracts </a:t>
                      </a:r>
                      <a:endParaRPr lang="en-GH" sz="900" dirty="0">
                        <a:effectLst/>
                      </a:endParaRPr>
                    </a:p>
                    <a:p>
                      <a:pPr marL="342900" lvl="0" indent="-342900">
                        <a:lnSpc>
                          <a:spcPct val="105000"/>
                        </a:lnSpc>
                        <a:buFont typeface="+mj-lt"/>
                        <a:buAutoNum type="alphaLcParenR"/>
                      </a:pPr>
                      <a:r>
                        <a:rPr lang="en-GB" sz="900" dirty="0">
                          <a:effectLst/>
                        </a:rPr>
                        <a:t>MOH Human Resources Department to provide training and pre-service education </a:t>
                      </a:r>
                      <a:endParaRPr lang="en-GH" sz="900" dirty="0">
                        <a:effectLst/>
                      </a:endParaRPr>
                    </a:p>
                    <a:p>
                      <a:pPr marL="342900" lvl="0" indent="-342900">
                        <a:lnSpc>
                          <a:spcPct val="105000"/>
                        </a:lnSpc>
                        <a:buFont typeface="+mj-lt"/>
                        <a:buAutoNum type="alphaLcParenR"/>
                      </a:pPr>
                      <a:r>
                        <a:rPr lang="en-GB" sz="900" dirty="0">
                          <a:effectLst/>
                        </a:rPr>
                        <a:t>FDA to</a:t>
                      </a:r>
                      <a:r>
                        <a:rPr lang="en-US" sz="900" dirty="0">
                          <a:effectLst/>
                        </a:rPr>
                        <a:t> ensure</a:t>
                      </a:r>
                      <a:r>
                        <a:rPr lang="en-GB" sz="900" dirty="0">
                          <a:effectLst/>
                        </a:rPr>
                        <a:t> overall quality in medicines  </a:t>
                      </a:r>
                      <a:endParaRPr lang="en-GH" sz="900" dirty="0">
                        <a:effectLst/>
                      </a:endParaRPr>
                    </a:p>
                    <a:p>
                      <a:pPr marL="342900" lvl="0" indent="-342900">
                        <a:lnSpc>
                          <a:spcPct val="105000"/>
                        </a:lnSpc>
                        <a:buFont typeface="+mj-lt"/>
                        <a:buAutoNum type="alphaLcParenR"/>
                      </a:pPr>
                      <a:r>
                        <a:rPr lang="en-GB" sz="900" dirty="0">
                          <a:effectLst/>
                        </a:rPr>
                        <a:t>GHS Stores, Supplies and Drug Management to implement the policy and guide GHS health facilities</a:t>
                      </a:r>
                      <a:endParaRPr lang="en-GH" sz="900" dirty="0">
                        <a:effectLst/>
                      </a:endParaRPr>
                    </a:p>
                    <a:p>
                      <a:pPr marL="342900" lvl="0" indent="-342900">
                        <a:lnSpc>
                          <a:spcPct val="105000"/>
                        </a:lnSpc>
                        <a:buFont typeface="+mj-lt"/>
                        <a:buAutoNum type="alphaLcParenR"/>
                      </a:pPr>
                      <a:r>
                        <a:rPr lang="en-GB" sz="900" dirty="0">
                          <a:effectLst/>
                        </a:rPr>
                        <a:t>NHIA to ensure the financial sustainability of NHIS </a:t>
                      </a:r>
                      <a:endParaRPr lang="en-GH" sz="900" dirty="0">
                        <a:effectLst/>
                      </a:endParaRPr>
                    </a:p>
                    <a:p>
                      <a:pPr marL="342900" lvl="0" indent="-342900">
                        <a:lnSpc>
                          <a:spcPct val="105000"/>
                        </a:lnSpc>
                        <a:buFont typeface="+mj-lt"/>
                        <a:buAutoNum type="alphaLcParenR"/>
                      </a:pPr>
                      <a:r>
                        <a:rPr lang="en-GB" sz="900" dirty="0">
                          <a:effectLst/>
                        </a:rPr>
                        <a:t>PPA</a:t>
                      </a:r>
                      <a:r>
                        <a:rPr lang="en-US" sz="900" dirty="0">
                          <a:effectLst/>
                        </a:rPr>
                        <a:t> to harmonize </a:t>
                      </a:r>
                      <a:r>
                        <a:rPr lang="en-GB" sz="900" dirty="0">
                          <a:effectLst/>
                        </a:rPr>
                        <a:t>the procurement process </a:t>
                      </a:r>
                      <a:endParaRPr lang="en-GH"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marL="342900" lvl="0" indent="-342900">
                        <a:lnSpc>
                          <a:spcPct val="105000"/>
                        </a:lnSpc>
                        <a:buFont typeface="+mj-lt"/>
                        <a:buAutoNum type="alphaLcParenR"/>
                      </a:pPr>
                      <a:r>
                        <a:rPr lang="en-US" sz="900" dirty="0">
                          <a:effectLst/>
                        </a:rPr>
                        <a:t>The</a:t>
                      </a:r>
                      <a:r>
                        <a:rPr lang="en-GB" sz="900" dirty="0">
                          <a:effectLst/>
                        </a:rPr>
                        <a:t> Technical Working Group (multisectoral)</a:t>
                      </a:r>
                      <a:r>
                        <a:rPr lang="en-US" sz="900" dirty="0">
                          <a:effectLst/>
                        </a:rPr>
                        <a:t> to provide expert support in</a:t>
                      </a:r>
                      <a:r>
                        <a:rPr lang="en-GB" sz="900" dirty="0">
                          <a:effectLst/>
                        </a:rPr>
                        <a:t> procurement, finance administration </a:t>
                      </a:r>
                      <a:r>
                        <a:rPr lang="en-US" sz="900" dirty="0">
                          <a:effectLst/>
                        </a:rPr>
                        <a:t>and</a:t>
                      </a:r>
                      <a:r>
                        <a:rPr lang="en-GB" sz="900" dirty="0">
                          <a:effectLst/>
                        </a:rPr>
                        <a:t> regulation</a:t>
                      </a:r>
                      <a:endParaRPr lang="en-GH" sz="900" dirty="0">
                        <a:effectLst/>
                      </a:endParaRPr>
                    </a:p>
                    <a:p>
                      <a:pPr marL="342900" lvl="0" indent="-342900">
                        <a:lnSpc>
                          <a:spcPct val="105000"/>
                        </a:lnSpc>
                        <a:buFont typeface="+mj-lt"/>
                        <a:buAutoNum type="alphaLcParenR"/>
                      </a:pPr>
                      <a:r>
                        <a:rPr lang="en-GB" sz="900" dirty="0">
                          <a:effectLst/>
                        </a:rPr>
                        <a:t>GHSC-PSM </a:t>
                      </a:r>
                      <a:r>
                        <a:rPr lang="en-US" sz="900" dirty="0">
                          <a:effectLst/>
                        </a:rPr>
                        <a:t>to</a:t>
                      </a:r>
                      <a:r>
                        <a:rPr lang="en-GB" sz="900" dirty="0">
                          <a:effectLst/>
                        </a:rPr>
                        <a:t> provide technical support</a:t>
                      </a:r>
                      <a:endParaRPr lang="en-GH"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marL="342900" lvl="0" indent="-342900">
                        <a:lnSpc>
                          <a:spcPct val="105000"/>
                        </a:lnSpc>
                        <a:buFont typeface="+mj-lt"/>
                        <a:buAutoNum type="alphaLcParenR"/>
                      </a:pPr>
                      <a:r>
                        <a:rPr lang="en-US" sz="900" dirty="0">
                          <a:effectLst/>
                        </a:rPr>
                        <a:t>The Director of Pharmaceutical Services to coordinate and oversee the policy implementation</a:t>
                      </a:r>
                      <a:endParaRPr lang="en-GH" sz="900" dirty="0">
                        <a:effectLst/>
                      </a:endParaRPr>
                    </a:p>
                    <a:p>
                      <a:pPr marL="342900" lvl="0" indent="-342900">
                        <a:lnSpc>
                          <a:spcPct val="105000"/>
                        </a:lnSpc>
                        <a:buFont typeface="+mj-lt"/>
                        <a:buAutoNum type="alphaLcParenR"/>
                      </a:pPr>
                      <a:r>
                        <a:rPr lang="en-US" sz="900" dirty="0">
                          <a:effectLst/>
                        </a:rPr>
                        <a:t>Chamber of Pharmacy to compile and submit the new price list reflecting the ‘at least’ 30% reduction </a:t>
                      </a:r>
                      <a:endParaRPr lang="en-GH" sz="900" dirty="0">
                        <a:effectLst/>
                      </a:endParaRPr>
                    </a:p>
                    <a:p>
                      <a:pPr marL="342900" lvl="0" indent="-342900">
                        <a:lnSpc>
                          <a:spcPct val="105000"/>
                        </a:lnSpc>
                        <a:spcAft>
                          <a:spcPts val="1000"/>
                        </a:spcAft>
                        <a:buFont typeface="+mj-lt"/>
                        <a:buAutoNum type="alphaLcParenR"/>
                      </a:pPr>
                      <a:r>
                        <a:rPr lang="en-US" sz="900" dirty="0">
                          <a:effectLst/>
                        </a:rPr>
                        <a:t>The MOH and MOF to develop a list of selected imported pharmaceutical products not manufactured in Ghana for exemption from VAT</a:t>
                      </a:r>
                      <a:endParaRPr lang="en-GH" sz="900" dirty="0">
                        <a:effectLst/>
                      </a:endParaRPr>
                    </a:p>
                    <a:p>
                      <a:pPr algn="just">
                        <a:lnSpc>
                          <a:spcPct val="105000"/>
                        </a:lnSpc>
                        <a:spcAft>
                          <a:spcPts val="1000"/>
                        </a:spcAft>
                      </a:pPr>
                      <a:r>
                        <a:rPr lang="en-GB" sz="900" dirty="0">
                          <a:effectLst/>
                        </a:rPr>
                        <a:t> </a:t>
                      </a:r>
                      <a:endParaRPr lang="en-GH"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tc>
                  <a:txBody>
                    <a:bodyPr/>
                    <a:lstStyle/>
                    <a:p>
                      <a:pPr marL="342900" lvl="0" indent="-342900">
                        <a:lnSpc>
                          <a:spcPct val="105000"/>
                        </a:lnSpc>
                        <a:buFont typeface="+mj-lt"/>
                        <a:buAutoNum type="alphaLcParenR"/>
                      </a:pPr>
                      <a:r>
                        <a:rPr lang="en-US" sz="900" dirty="0">
                          <a:effectLst/>
                        </a:rPr>
                        <a:t>A Technical Working Committee (multisectoral) to put measures in place for the implementation of the LI 2255</a:t>
                      </a:r>
                      <a:endParaRPr lang="en-GH" sz="900" dirty="0">
                        <a:effectLst/>
                      </a:endParaRPr>
                    </a:p>
                    <a:p>
                      <a:pPr marL="342900" lvl="0" indent="-342900">
                        <a:lnSpc>
                          <a:spcPct val="105000"/>
                        </a:lnSpc>
                        <a:spcAft>
                          <a:spcPts val="1000"/>
                        </a:spcAft>
                        <a:buFont typeface="+mj-lt"/>
                        <a:buAutoNum type="alphaLcParenR"/>
                      </a:pPr>
                      <a:r>
                        <a:rPr lang="en-US" sz="900" dirty="0">
                          <a:effectLst/>
                        </a:rPr>
                        <a:t>MOH and MOF to develop a list of selected imported pharmaceutical products not manufactured in Ghana</a:t>
                      </a:r>
                      <a:endParaRPr lang="en-GH" sz="900" dirty="0">
                        <a:effectLst/>
                      </a:endParaRPr>
                    </a:p>
                    <a:p>
                      <a:pPr>
                        <a:lnSpc>
                          <a:spcPct val="105000"/>
                        </a:lnSpc>
                        <a:spcAft>
                          <a:spcPts val="1000"/>
                        </a:spcAft>
                      </a:pPr>
                      <a:r>
                        <a:rPr lang="en-GB" sz="900" dirty="0">
                          <a:effectLst/>
                        </a:rPr>
                        <a:t> </a:t>
                      </a:r>
                      <a:endParaRPr lang="en-GH"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41722" marR="41722" marT="0" marB="0"/>
                </a:tc>
                <a:extLst>
                  <a:ext uri="{0D108BD9-81ED-4DB2-BD59-A6C34878D82A}">
                    <a16:rowId xmlns:a16="http://schemas.microsoft.com/office/drawing/2014/main" val="1960264952"/>
                  </a:ext>
                </a:extLst>
              </a:tr>
            </a:tbl>
          </a:graphicData>
        </a:graphic>
      </p:graphicFrame>
      <p:pic>
        <p:nvPicPr>
          <p:cNvPr id="4" name="Picture 3">
            <a:extLst>
              <a:ext uri="{FF2B5EF4-FFF2-40B4-BE49-F238E27FC236}">
                <a16:creationId xmlns:a16="http://schemas.microsoft.com/office/drawing/2014/main" id="{C86F2BAF-CAC5-DE44-A545-FD70B59F614F}"/>
              </a:ext>
            </a:extLst>
          </p:cNvPr>
          <p:cNvPicPr>
            <a:picLocks noChangeAspect="1"/>
          </p:cNvPicPr>
          <p:nvPr/>
        </p:nvPicPr>
        <p:blipFill>
          <a:blip r:embed="rId2"/>
          <a:stretch>
            <a:fillRect/>
          </a:stretch>
        </p:blipFill>
        <p:spPr>
          <a:xfrm>
            <a:off x="2206171" y="5667596"/>
            <a:ext cx="1117601" cy="1039770"/>
          </a:xfrm>
          <a:prstGeom prst="rect">
            <a:avLst/>
          </a:prstGeom>
        </p:spPr>
      </p:pic>
      <p:pic>
        <p:nvPicPr>
          <p:cNvPr id="5" name="Picture 4" descr="A drawing of a cartoon character&#10;&#10;Description automatically generated">
            <a:extLst>
              <a:ext uri="{FF2B5EF4-FFF2-40B4-BE49-F238E27FC236}">
                <a16:creationId xmlns:a16="http://schemas.microsoft.com/office/drawing/2014/main" id="{EF5BCB1B-E1D6-0647-883B-24366FE715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3861" y="5732505"/>
            <a:ext cx="928370" cy="848995"/>
          </a:xfrm>
          <a:prstGeom prst="rect">
            <a:avLst/>
          </a:prstGeom>
        </p:spPr>
      </p:pic>
      <p:pic>
        <p:nvPicPr>
          <p:cNvPr id="6" name="Picture 5">
            <a:extLst>
              <a:ext uri="{FF2B5EF4-FFF2-40B4-BE49-F238E27FC236}">
                <a16:creationId xmlns:a16="http://schemas.microsoft.com/office/drawing/2014/main" id="{8249DC3C-55C4-7C41-98AD-DBBA2DCC9F59}"/>
              </a:ext>
            </a:extLst>
          </p:cNvPr>
          <p:cNvPicPr/>
          <p:nvPr/>
        </p:nvPicPr>
        <p:blipFill>
          <a:blip r:embed="rId4">
            <a:extLst>
              <a:ext uri="{28A0092B-C50C-407E-A947-70E740481C1C}">
                <a14:useLocalDpi xmlns:a14="http://schemas.microsoft.com/office/drawing/2010/main" val="0"/>
              </a:ext>
            </a:extLst>
          </a:blip>
          <a:stretch>
            <a:fillRect/>
          </a:stretch>
        </p:blipFill>
        <p:spPr>
          <a:xfrm>
            <a:off x="4669840" y="5717264"/>
            <a:ext cx="1014730" cy="879475"/>
          </a:xfrm>
          <a:prstGeom prst="rect">
            <a:avLst/>
          </a:prstGeom>
        </p:spPr>
      </p:pic>
      <p:pic>
        <p:nvPicPr>
          <p:cNvPr id="7" name="Picture 6">
            <a:extLst>
              <a:ext uri="{FF2B5EF4-FFF2-40B4-BE49-F238E27FC236}">
                <a16:creationId xmlns:a16="http://schemas.microsoft.com/office/drawing/2014/main" id="{A44F3B4F-A649-5A47-82E7-3BEF15B986BF}"/>
              </a:ext>
            </a:extLst>
          </p:cNvPr>
          <p:cNvPicPr/>
          <p:nvPr/>
        </p:nvPicPr>
        <p:blipFill rotWithShape="1">
          <a:blip r:embed="rId5" cstate="print">
            <a:extLst>
              <a:ext uri="{28A0092B-C50C-407E-A947-70E740481C1C}">
                <a14:useLocalDpi xmlns:a14="http://schemas.microsoft.com/office/drawing/2010/main" val="0"/>
              </a:ext>
            </a:extLst>
          </a:blip>
          <a:srcRect b="27091"/>
          <a:stretch/>
        </p:blipFill>
        <p:spPr bwMode="auto">
          <a:xfrm>
            <a:off x="5912179" y="5817593"/>
            <a:ext cx="1881505" cy="67881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FDBA046-ED49-B249-B1BF-58CBF0F0B032}"/>
              </a:ext>
            </a:extLst>
          </p:cNvPr>
          <p:cNvSpPr/>
          <p:nvPr/>
        </p:nvSpPr>
        <p:spPr>
          <a:xfrm>
            <a:off x="8098971" y="6002815"/>
            <a:ext cx="2220687" cy="369332"/>
          </a:xfrm>
          <a:prstGeom prst="rect">
            <a:avLst/>
          </a:prstGeom>
        </p:spPr>
        <p:txBody>
          <a:bodyPr wrap="square">
            <a:spAutoFit/>
          </a:bodyPr>
          <a:lstStyle/>
          <a:p>
            <a:r>
              <a:rPr lang="en-GB" dirty="0">
                <a:solidFill>
                  <a:srgbClr val="00B050"/>
                </a:solidFill>
                <a:latin typeface="Bradley Hand" pitchFamily="2" charset="77"/>
                <a:ea typeface="Calibri" panose="020F0502020204030204" pitchFamily="34" charset="0"/>
                <a:cs typeface="Times New Roman" panose="02020603050405020304" pitchFamily="18" charset="0"/>
              </a:rPr>
              <a:t>AMIPS Project </a:t>
            </a:r>
            <a:endParaRPr lang="en-GH"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21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1243</TotalTime>
  <Words>1181</Words>
  <Application>Microsoft Macintosh PowerPoint</Application>
  <PresentationFormat>Widescreen</PresentationFormat>
  <Paragraphs>122</Paragraphs>
  <Slides>14</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Bradley Hand</vt:lpstr>
      <vt:lpstr>Calibri</vt:lpstr>
      <vt:lpstr>Calibri Light</vt:lpstr>
      <vt:lpstr>Office Theme</vt:lpstr>
      <vt:lpstr>Document</vt:lpstr>
      <vt:lpstr> Improving equitable access to essential medicines in Ghana through bridging the gaps in implementing medicines pricing policy </vt:lpstr>
      <vt:lpstr> AMIPS Project </vt:lpstr>
      <vt:lpstr>Why is it needed? </vt:lpstr>
      <vt:lpstr> Objectives  </vt:lpstr>
      <vt:lpstr> Methods and approach </vt:lpstr>
      <vt:lpstr> Planned outputs </vt:lpstr>
      <vt:lpstr>PowerPoint Presentation</vt:lpstr>
      <vt:lpstr>What we did</vt:lpstr>
      <vt:lpstr> Summary analysis of four medicines pricing policies  </vt:lpstr>
      <vt:lpstr>PowerPoint Presentation</vt:lpstr>
      <vt:lpstr>Key takeaways from Document review</vt:lpstr>
      <vt:lpstr>Conclusions from Document review</vt:lpstr>
      <vt:lpstr>Unanswered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Augustina Koduah</dc:creator>
  <cp:lastModifiedBy>Augustina Koduah</cp:lastModifiedBy>
  <cp:revision>63</cp:revision>
  <dcterms:created xsi:type="dcterms:W3CDTF">2020-10-09T10:42:49Z</dcterms:created>
  <dcterms:modified xsi:type="dcterms:W3CDTF">2020-10-14T08:54:53Z</dcterms:modified>
</cp:coreProperties>
</file>