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30275213" cy="42803763"/>
  <p:notesSz cx="9926638" cy="14355763"/>
  <p:defaultTextStyle>
    <a:defPPr>
      <a:defRPr lang="en-US"/>
    </a:defPPr>
    <a:lvl1pPr marL="0" algn="l" defTabSz="3507730" rtl="0" eaLnBrk="1" latinLnBrk="0" hangingPunct="1">
      <a:defRPr sz="6905" kern="1200">
        <a:solidFill>
          <a:schemeClr val="tx1"/>
        </a:solidFill>
        <a:latin typeface="+mn-lt"/>
        <a:ea typeface="+mn-ea"/>
        <a:cs typeface="+mn-cs"/>
      </a:defRPr>
    </a:lvl1pPr>
    <a:lvl2pPr marL="1753865" algn="l" defTabSz="3507730" rtl="0" eaLnBrk="1" latinLnBrk="0" hangingPunct="1">
      <a:defRPr sz="6905" kern="1200">
        <a:solidFill>
          <a:schemeClr val="tx1"/>
        </a:solidFill>
        <a:latin typeface="+mn-lt"/>
        <a:ea typeface="+mn-ea"/>
        <a:cs typeface="+mn-cs"/>
      </a:defRPr>
    </a:lvl2pPr>
    <a:lvl3pPr marL="3507730" algn="l" defTabSz="3507730" rtl="0" eaLnBrk="1" latinLnBrk="0" hangingPunct="1">
      <a:defRPr sz="6905" kern="1200">
        <a:solidFill>
          <a:schemeClr val="tx1"/>
        </a:solidFill>
        <a:latin typeface="+mn-lt"/>
        <a:ea typeface="+mn-ea"/>
        <a:cs typeface="+mn-cs"/>
      </a:defRPr>
    </a:lvl3pPr>
    <a:lvl4pPr marL="5261595" algn="l" defTabSz="3507730" rtl="0" eaLnBrk="1" latinLnBrk="0" hangingPunct="1">
      <a:defRPr sz="6905" kern="1200">
        <a:solidFill>
          <a:schemeClr val="tx1"/>
        </a:solidFill>
        <a:latin typeface="+mn-lt"/>
        <a:ea typeface="+mn-ea"/>
        <a:cs typeface="+mn-cs"/>
      </a:defRPr>
    </a:lvl4pPr>
    <a:lvl5pPr marL="7015460" algn="l" defTabSz="3507730" rtl="0" eaLnBrk="1" latinLnBrk="0" hangingPunct="1">
      <a:defRPr sz="6905" kern="1200">
        <a:solidFill>
          <a:schemeClr val="tx1"/>
        </a:solidFill>
        <a:latin typeface="+mn-lt"/>
        <a:ea typeface="+mn-ea"/>
        <a:cs typeface="+mn-cs"/>
      </a:defRPr>
    </a:lvl5pPr>
    <a:lvl6pPr marL="8769325" algn="l" defTabSz="3507730" rtl="0" eaLnBrk="1" latinLnBrk="0" hangingPunct="1">
      <a:defRPr sz="6905" kern="1200">
        <a:solidFill>
          <a:schemeClr val="tx1"/>
        </a:solidFill>
        <a:latin typeface="+mn-lt"/>
        <a:ea typeface="+mn-ea"/>
        <a:cs typeface="+mn-cs"/>
      </a:defRPr>
    </a:lvl6pPr>
    <a:lvl7pPr marL="10523190" algn="l" defTabSz="3507730" rtl="0" eaLnBrk="1" latinLnBrk="0" hangingPunct="1">
      <a:defRPr sz="6905" kern="1200">
        <a:solidFill>
          <a:schemeClr val="tx1"/>
        </a:solidFill>
        <a:latin typeface="+mn-lt"/>
        <a:ea typeface="+mn-ea"/>
        <a:cs typeface="+mn-cs"/>
      </a:defRPr>
    </a:lvl7pPr>
    <a:lvl8pPr marL="12277054" algn="l" defTabSz="3507730" rtl="0" eaLnBrk="1" latinLnBrk="0" hangingPunct="1">
      <a:defRPr sz="6905" kern="1200">
        <a:solidFill>
          <a:schemeClr val="tx1"/>
        </a:solidFill>
        <a:latin typeface="+mn-lt"/>
        <a:ea typeface="+mn-ea"/>
        <a:cs typeface="+mn-cs"/>
      </a:defRPr>
    </a:lvl8pPr>
    <a:lvl9pPr marL="14030919" algn="l" defTabSz="3507730" rtl="0" eaLnBrk="1" latinLnBrk="0" hangingPunct="1">
      <a:defRPr sz="6905"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481">
          <p15:clr>
            <a:srgbClr val="A4A3A4"/>
          </p15:clr>
        </p15:guide>
        <p15:guide id="2" pos="953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12F30"/>
    <a:srgbClr val="E7E6E6"/>
    <a:srgbClr val="99CCFF"/>
    <a:srgbClr val="CCECFF"/>
    <a:srgbClr val="CCCC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5068" autoAdjust="0"/>
    <p:restoredTop sz="99800" autoAdjust="0"/>
  </p:normalViewPr>
  <p:slideViewPr>
    <p:cSldViewPr snapToGrid="0">
      <p:cViewPr>
        <p:scale>
          <a:sx n="40" d="100"/>
          <a:sy n="40" d="100"/>
        </p:scale>
        <p:origin x="1080" y="78"/>
      </p:cViewPr>
      <p:guideLst>
        <p:guide orient="horz" pos="13481"/>
        <p:guide pos="953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70641" y="7005156"/>
            <a:ext cx="25733931" cy="14902051"/>
          </a:xfrm>
        </p:spPr>
        <p:txBody>
          <a:bodyPr anchor="b"/>
          <a:lstStyle>
            <a:lvl1pPr algn="ctr">
              <a:defRPr sz="19865"/>
            </a:lvl1pPr>
          </a:lstStyle>
          <a:p>
            <a:r>
              <a:rPr lang="en-US"/>
              <a:t>Click to edit Master title style</a:t>
            </a:r>
            <a:endParaRPr lang="en-US" dirty="0"/>
          </a:p>
        </p:txBody>
      </p:sp>
      <p:sp>
        <p:nvSpPr>
          <p:cNvPr id="3" name="Subtitle 2"/>
          <p:cNvSpPr>
            <a:spLocks noGrp="1"/>
          </p:cNvSpPr>
          <p:nvPr>
            <p:ph type="subTitle" idx="1"/>
          </p:nvPr>
        </p:nvSpPr>
        <p:spPr>
          <a:xfrm>
            <a:off x="3784402" y="22481887"/>
            <a:ext cx="22706410" cy="10334331"/>
          </a:xfrm>
        </p:spPr>
        <p:txBody>
          <a:bodyPr/>
          <a:lstStyle>
            <a:lvl1pPr marL="0" indent="0" algn="ctr">
              <a:buNone/>
              <a:defRPr sz="7946"/>
            </a:lvl1pPr>
            <a:lvl2pPr marL="1513743" indent="0" algn="ctr">
              <a:buNone/>
              <a:defRPr sz="6622"/>
            </a:lvl2pPr>
            <a:lvl3pPr marL="3027487" indent="0" algn="ctr">
              <a:buNone/>
              <a:defRPr sz="5960"/>
            </a:lvl3pPr>
            <a:lvl4pPr marL="4541230" indent="0" algn="ctr">
              <a:buNone/>
              <a:defRPr sz="5297"/>
            </a:lvl4pPr>
            <a:lvl5pPr marL="6054974" indent="0" algn="ctr">
              <a:buNone/>
              <a:defRPr sz="5297"/>
            </a:lvl5pPr>
            <a:lvl6pPr marL="7568717" indent="0" algn="ctr">
              <a:buNone/>
              <a:defRPr sz="5297"/>
            </a:lvl6pPr>
            <a:lvl7pPr marL="9082461" indent="0" algn="ctr">
              <a:buNone/>
              <a:defRPr sz="5297"/>
            </a:lvl7pPr>
            <a:lvl8pPr marL="10596204" indent="0" algn="ctr">
              <a:buNone/>
              <a:defRPr sz="5297"/>
            </a:lvl8pPr>
            <a:lvl9pPr marL="12109948" indent="0" algn="ctr">
              <a:buNone/>
              <a:defRPr sz="5297"/>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E763CA7-F764-4057-818C-6E9C6E765DF0}" type="datetimeFigureOut">
              <a:rPr lang="en-GB" smtClean="0"/>
              <a:t>20/02/2020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1389DD-4262-4565-AF99-2EA839293F3A}" type="slidenum">
              <a:rPr lang="en-GB" smtClean="0"/>
              <a:t>‹#›</a:t>
            </a:fld>
            <a:endParaRPr lang="en-GB"/>
          </a:p>
        </p:txBody>
      </p:sp>
    </p:spTree>
    <p:extLst>
      <p:ext uri="{BB962C8B-B14F-4D97-AF65-F5344CB8AC3E}">
        <p14:creationId xmlns:p14="http://schemas.microsoft.com/office/powerpoint/2010/main" val="18281449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763CA7-F764-4057-818C-6E9C6E765DF0}" type="datetimeFigureOut">
              <a:rPr lang="en-GB" smtClean="0"/>
              <a:t>20/02/2020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1389DD-4262-4565-AF99-2EA839293F3A}" type="slidenum">
              <a:rPr lang="en-GB" smtClean="0"/>
              <a:t>‹#›</a:t>
            </a:fld>
            <a:endParaRPr lang="en-GB"/>
          </a:p>
        </p:txBody>
      </p:sp>
    </p:spTree>
    <p:extLst>
      <p:ext uri="{BB962C8B-B14F-4D97-AF65-F5344CB8AC3E}">
        <p14:creationId xmlns:p14="http://schemas.microsoft.com/office/powerpoint/2010/main" val="1676442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65654" y="10671229"/>
            <a:ext cx="26112371" cy="17805173"/>
          </a:xfrm>
        </p:spPr>
        <p:txBody>
          <a:bodyPr anchor="b"/>
          <a:lstStyle>
            <a:lvl1pPr>
              <a:defRPr sz="19865"/>
            </a:lvl1pPr>
          </a:lstStyle>
          <a:p>
            <a:r>
              <a:rPr lang="en-US"/>
              <a:t>Click to edit Master title style</a:t>
            </a:r>
            <a:endParaRPr lang="en-US" dirty="0"/>
          </a:p>
        </p:txBody>
      </p:sp>
      <p:sp>
        <p:nvSpPr>
          <p:cNvPr id="3" name="Text Placeholder 2"/>
          <p:cNvSpPr>
            <a:spLocks noGrp="1"/>
          </p:cNvSpPr>
          <p:nvPr>
            <p:ph type="body" idx="1"/>
          </p:nvPr>
        </p:nvSpPr>
        <p:spPr>
          <a:xfrm>
            <a:off x="2065654" y="28644846"/>
            <a:ext cx="26112371" cy="9363320"/>
          </a:xfrm>
        </p:spPr>
        <p:txBody>
          <a:bodyPr/>
          <a:lstStyle>
            <a:lvl1pPr marL="0" indent="0">
              <a:buNone/>
              <a:defRPr sz="7946">
                <a:solidFill>
                  <a:schemeClr val="tx1"/>
                </a:solidFill>
              </a:defRPr>
            </a:lvl1pPr>
            <a:lvl2pPr marL="1513743" indent="0">
              <a:buNone/>
              <a:defRPr sz="6622">
                <a:solidFill>
                  <a:schemeClr val="tx1">
                    <a:tint val="75000"/>
                  </a:schemeClr>
                </a:solidFill>
              </a:defRPr>
            </a:lvl2pPr>
            <a:lvl3pPr marL="3027487" indent="0">
              <a:buNone/>
              <a:defRPr sz="5960">
                <a:solidFill>
                  <a:schemeClr val="tx1">
                    <a:tint val="75000"/>
                  </a:schemeClr>
                </a:solidFill>
              </a:defRPr>
            </a:lvl3pPr>
            <a:lvl4pPr marL="4541230" indent="0">
              <a:buNone/>
              <a:defRPr sz="5297">
                <a:solidFill>
                  <a:schemeClr val="tx1">
                    <a:tint val="75000"/>
                  </a:schemeClr>
                </a:solidFill>
              </a:defRPr>
            </a:lvl4pPr>
            <a:lvl5pPr marL="6054974" indent="0">
              <a:buNone/>
              <a:defRPr sz="5297">
                <a:solidFill>
                  <a:schemeClr val="tx1">
                    <a:tint val="75000"/>
                  </a:schemeClr>
                </a:solidFill>
              </a:defRPr>
            </a:lvl5pPr>
            <a:lvl6pPr marL="7568717" indent="0">
              <a:buNone/>
              <a:defRPr sz="5297">
                <a:solidFill>
                  <a:schemeClr val="tx1">
                    <a:tint val="75000"/>
                  </a:schemeClr>
                </a:solidFill>
              </a:defRPr>
            </a:lvl6pPr>
            <a:lvl7pPr marL="9082461" indent="0">
              <a:buNone/>
              <a:defRPr sz="5297">
                <a:solidFill>
                  <a:schemeClr val="tx1">
                    <a:tint val="75000"/>
                  </a:schemeClr>
                </a:solidFill>
              </a:defRPr>
            </a:lvl7pPr>
            <a:lvl8pPr marL="10596204" indent="0">
              <a:buNone/>
              <a:defRPr sz="5297">
                <a:solidFill>
                  <a:schemeClr val="tx1">
                    <a:tint val="75000"/>
                  </a:schemeClr>
                </a:solidFill>
              </a:defRPr>
            </a:lvl8pPr>
            <a:lvl9pPr marL="12109948" indent="0">
              <a:buNone/>
              <a:defRPr sz="5297">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763CA7-F764-4057-818C-6E9C6E765DF0}" type="datetimeFigureOut">
              <a:rPr lang="en-GB" smtClean="0"/>
              <a:t>20/02/2020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1389DD-4262-4565-AF99-2EA839293F3A}" type="slidenum">
              <a:rPr lang="en-GB" smtClean="0"/>
              <a:t>‹#›</a:t>
            </a:fld>
            <a:endParaRPr lang="en-GB"/>
          </a:p>
        </p:txBody>
      </p:sp>
    </p:spTree>
    <p:extLst>
      <p:ext uri="{BB962C8B-B14F-4D97-AF65-F5344CB8AC3E}">
        <p14:creationId xmlns:p14="http://schemas.microsoft.com/office/powerpoint/2010/main" val="6632947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081421" y="11394520"/>
            <a:ext cx="12866966" cy="271585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5326826" y="11394520"/>
            <a:ext cx="12866966" cy="271585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E763CA7-F764-4057-818C-6E9C6E765DF0}" type="datetimeFigureOut">
              <a:rPr lang="en-GB" smtClean="0"/>
              <a:t>20/02/2020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1389DD-4262-4565-AF99-2EA839293F3A}" type="slidenum">
              <a:rPr lang="en-GB" smtClean="0"/>
              <a:t>‹#›</a:t>
            </a:fld>
            <a:endParaRPr lang="en-GB"/>
          </a:p>
        </p:txBody>
      </p:sp>
    </p:spTree>
    <p:extLst>
      <p:ext uri="{BB962C8B-B14F-4D97-AF65-F5344CB8AC3E}">
        <p14:creationId xmlns:p14="http://schemas.microsoft.com/office/powerpoint/2010/main" val="3760395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278913"/>
            <a:ext cx="26112371" cy="82734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2085368" y="10492870"/>
            <a:ext cx="12807832" cy="5142393"/>
          </a:xfrm>
        </p:spPr>
        <p:txBody>
          <a:bodyPr anchor="b"/>
          <a:lstStyle>
            <a:lvl1pPr marL="0" indent="0">
              <a:buNone/>
              <a:defRPr sz="7946" b="1"/>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US"/>
              <a:t>Click to edit Master text styles</a:t>
            </a:r>
          </a:p>
        </p:txBody>
      </p:sp>
      <p:sp>
        <p:nvSpPr>
          <p:cNvPr id="4" name="Content Placeholder 3"/>
          <p:cNvSpPr>
            <a:spLocks noGrp="1"/>
          </p:cNvSpPr>
          <p:nvPr>
            <p:ph sz="half" idx="2"/>
          </p:nvPr>
        </p:nvSpPr>
        <p:spPr>
          <a:xfrm>
            <a:off x="2085368" y="15635264"/>
            <a:ext cx="12807832" cy="2299711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5326828" y="10492870"/>
            <a:ext cx="12870909" cy="5142393"/>
          </a:xfrm>
        </p:spPr>
        <p:txBody>
          <a:bodyPr anchor="b"/>
          <a:lstStyle>
            <a:lvl1pPr marL="0" indent="0">
              <a:buNone/>
              <a:defRPr sz="7946" b="1"/>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US"/>
              <a:t>Click to edit Master text styles</a:t>
            </a:r>
          </a:p>
        </p:txBody>
      </p:sp>
      <p:sp>
        <p:nvSpPr>
          <p:cNvPr id="6" name="Content Placeholder 5"/>
          <p:cNvSpPr>
            <a:spLocks noGrp="1"/>
          </p:cNvSpPr>
          <p:nvPr>
            <p:ph sz="quarter" idx="4"/>
          </p:nvPr>
        </p:nvSpPr>
        <p:spPr>
          <a:xfrm>
            <a:off x="15326828" y="15635264"/>
            <a:ext cx="12870909" cy="2299711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E763CA7-F764-4057-818C-6E9C6E765DF0}" type="datetimeFigureOut">
              <a:rPr lang="en-GB" smtClean="0"/>
              <a:t>20/02/2020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11389DD-4262-4565-AF99-2EA839293F3A}" type="slidenum">
              <a:rPr lang="en-GB" smtClean="0"/>
              <a:t>‹#›</a:t>
            </a:fld>
            <a:endParaRPr lang="en-GB"/>
          </a:p>
        </p:txBody>
      </p:sp>
    </p:spTree>
    <p:extLst>
      <p:ext uri="{BB962C8B-B14F-4D97-AF65-F5344CB8AC3E}">
        <p14:creationId xmlns:p14="http://schemas.microsoft.com/office/powerpoint/2010/main" val="22222834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E763CA7-F764-4057-818C-6E9C6E765DF0}" type="datetimeFigureOut">
              <a:rPr lang="en-GB" smtClean="0"/>
              <a:t>20/02/2020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11389DD-4262-4565-AF99-2EA839293F3A}" type="slidenum">
              <a:rPr lang="en-GB" smtClean="0"/>
              <a:t>‹#›</a:t>
            </a:fld>
            <a:endParaRPr lang="en-GB"/>
          </a:p>
        </p:txBody>
      </p:sp>
    </p:spTree>
    <p:extLst>
      <p:ext uri="{BB962C8B-B14F-4D97-AF65-F5344CB8AC3E}">
        <p14:creationId xmlns:p14="http://schemas.microsoft.com/office/powerpoint/2010/main" val="28301840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763CA7-F764-4057-818C-6E9C6E765DF0}" type="datetimeFigureOut">
              <a:rPr lang="en-GB" smtClean="0"/>
              <a:t>20/02/2020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11389DD-4262-4565-AF99-2EA839293F3A}" type="slidenum">
              <a:rPr lang="en-GB" smtClean="0"/>
              <a:t>‹#›</a:t>
            </a:fld>
            <a:endParaRPr lang="en-GB"/>
          </a:p>
        </p:txBody>
      </p:sp>
    </p:spTree>
    <p:extLst>
      <p:ext uri="{BB962C8B-B14F-4D97-AF65-F5344CB8AC3E}">
        <p14:creationId xmlns:p14="http://schemas.microsoft.com/office/powerpoint/2010/main" val="2625028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853584"/>
            <a:ext cx="9764544" cy="9987545"/>
          </a:xfrm>
        </p:spPr>
        <p:txBody>
          <a:bodyPr anchor="b"/>
          <a:lstStyle>
            <a:lvl1pPr>
              <a:defRPr sz="10595"/>
            </a:lvl1pPr>
          </a:lstStyle>
          <a:p>
            <a:r>
              <a:rPr lang="en-US"/>
              <a:t>Click to edit Master title style</a:t>
            </a:r>
            <a:endParaRPr lang="en-US" dirty="0"/>
          </a:p>
        </p:txBody>
      </p:sp>
      <p:sp>
        <p:nvSpPr>
          <p:cNvPr id="3" name="Content Placeholder 2"/>
          <p:cNvSpPr>
            <a:spLocks noGrp="1"/>
          </p:cNvSpPr>
          <p:nvPr>
            <p:ph idx="1"/>
          </p:nvPr>
        </p:nvSpPr>
        <p:spPr>
          <a:xfrm>
            <a:off x="12870909" y="6162959"/>
            <a:ext cx="15326827" cy="30418415"/>
          </a:xfrm>
        </p:spPr>
        <p:txBody>
          <a:bodyPr/>
          <a:lstStyle>
            <a:lvl1pPr>
              <a:defRPr sz="10595"/>
            </a:lvl1pPr>
            <a:lvl2pPr>
              <a:defRPr sz="9271"/>
            </a:lvl2pPr>
            <a:lvl3pPr>
              <a:defRPr sz="7946"/>
            </a:lvl3pPr>
            <a:lvl4pPr>
              <a:defRPr sz="6622"/>
            </a:lvl4pPr>
            <a:lvl5pPr>
              <a:defRPr sz="6622"/>
            </a:lvl5pPr>
            <a:lvl6pPr>
              <a:defRPr sz="6622"/>
            </a:lvl6pPr>
            <a:lvl7pPr>
              <a:defRPr sz="6622"/>
            </a:lvl7pPr>
            <a:lvl8pPr>
              <a:defRPr sz="6622"/>
            </a:lvl8pPr>
            <a:lvl9pPr>
              <a:defRPr sz="662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085364" y="12841129"/>
            <a:ext cx="9764544" cy="23789780"/>
          </a:xfrm>
        </p:spPr>
        <p:txBody>
          <a:bodyPr/>
          <a:lstStyle>
            <a:lvl1pPr marL="0" indent="0">
              <a:buNone/>
              <a:defRPr sz="5297"/>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en-US"/>
              <a:t>Click to edit Master text styles</a:t>
            </a:r>
          </a:p>
        </p:txBody>
      </p:sp>
      <p:sp>
        <p:nvSpPr>
          <p:cNvPr id="5" name="Date Placeholder 4"/>
          <p:cNvSpPr>
            <a:spLocks noGrp="1"/>
          </p:cNvSpPr>
          <p:nvPr>
            <p:ph type="dt" sz="half" idx="10"/>
          </p:nvPr>
        </p:nvSpPr>
        <p:spPr/>
        <p:txBody>
          <a:bodyPr/>
          <a:lstStyle/>
          <a:p>
            <a:fld id="{6E763CA7-F764-4057-818C-6E9C6E765DF0}" type="datetimeFigureOut">
              <a:rPr lang="en-GB" smtClean="0"/>
              <a:t>20/02/2020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1389DD-4262-4565-AF99-2EA839293F3A}" type="slidenum">
              <a:rPr lang="en-GB" smtClean="0"/>
              <a:t>‹#›</a:t>
            </a:fld>
            <a:endParaRPr lang="en-GB"/>
          </a:p>
        </p:txBody>
      </p:sp>
    </p:spTree>
    <p:extLst>
      <p:ext uri="{BB962C8B-B14F-4D97-AF65-F5344CB8AC3E}">
        <p14:creationId xmlns:p14="http://schemas.microsoft.com/office/powerpoint/2010/main" val="3861987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853584"/>
            <a:ext cx="9764544" cy="9987545"/>
          </a:xfrm>
        </p:spPr>
        <p:txBody>
          <a:bodyPr anchor="b"/>
          <a:lstStyle>
            <a:lvl1pPr>
              <a:defRPr sz="10595"/>
            </a:lvl1pPr>
          </a:lstStyle>
          <a:p>
            <a:r>
              <a:rPr lang="en-US"/>
              <a:t>Click to edit Master title style</a:t>
            </a:r>
            <a:endParaRPr lang="en-US" dirty="0"/>
          </a:p>
        </p:txBody>
      </p:sp>
      <p:sp>
        <p:nvSpPr>
          <p:cNvPr id="3" name="Picture Placeholder 2"/>
          <p:cNvSpPr>
            <a:spLocks noGrp="1" noChangeAspect="1"/>
          </p:cNvSpPr>
          <p:nvPr>
            <p:ph type="pic" idx="1"/>
          </p:nvPr>
        </p:nvSpPr>
        <p:spPr>
          <a:xfrm>
            <a:off x="12870909" y="6162959"/>
            <a:ext cx="15326827" cy="30418415"/>
          </a:xfrm>
        </p:spPr>
        <p:txBody>
          <a:bodyPr anchor="t"/>
          <a:lstStyle>
            <a:lvl1pPr marL="0" indent="0">
              <a:buNone/>
              <a:defRPr sz="10595"/>
            </a:lvl1pPr>
            <a:lvl2pPr marL="1513743" indent="0">
              <a:buNone/>
              <a:defRPr sz="9271"/>
            </a:lvl2pPr>
            <a:lvl3pPr marL="3027487" indent="0">
              <a:buNone/>
              <a:defRPr sz="7946"/>
            </a:lvl3pPr>
            <a:lvl4pPr marL="4541230" indent="0">
              <a:buNone/>
              <a:defRPr sz="6622"/>
            </a:lvl4pPr>
            <a:lvl5pPr marL="6054974" indent="0">
              <a:buNone/>
              <a:defRPr sz="6622"/>
            </a:lvl5pPr>
            <a:lvl6pPr marL="7568717" indent="0">
              <a:buNone/>
              <a:defRPr sz="6622"/>
            </a:lvl6pPr>
            <a:lvl7pPr marL="9082461" indent="0">
              <a:buNone/>
              <a:defRPr sz="6622"/>
            </a:lvl7pPr>
            <a:lvl8pPr marL="10596204" indent="0">
              <a:buNone/>
              <a:defRPr sz="6622"/>
            </a:lvl8pPr>
            <a:lvl9pPr marL="12109948" indent="0">
              <a:buNone/>
              <a:defRPr sz="6622"/>
            </a:lvl9pPr>
          </a:lstStyle>
          <a:p>
            <a:r>
              <a:rPr lang="en-US"/>
              <a:t>Click icon to add picture</a:t>
            </a:r>
            <a:endParaRPr lang="en-US" dirty="0"/>
          </a:p>
        </p:txBody>
      </p:sp>
      <p:sp>
        <p:nvSpPr>
          <p:cNvPr id="4" name="Text Placeholder 3"/>
          <p:cNvSpPr>
            <a:spLocks noGrp="1"/>
          </p:cNvSpPr>
          <p:nvPr>
            <p:ph type="body" sz="half" idx="2"/>
          </p:nvPr>
        </p:nvSpPr>
        <p:spPr>
          <a:xfrm>
            <a:off x="2085364" y="12841129"/>
            <a:ext cx="9764544" cy="23789780"/>
          </a:xfrm>
        </p:spPr>
        <p:txBody>
          <a:bodyPr/>
          <a:lstStyle>
            <a:lvl1pPr marL="0" indent="0">
              <a:buNone/>
              <a:defRPr sz="5297"/>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en-US"/>
              <a:t>Click to edit Master text styles</a:t>
            </a:r>
          </a:p>
        </p:txBody>
      </p:sp>
      <p:sp>
        <p:nvSpPr>
          <p:cNvPr id="5" name="Date Placeholder 4"/>
          <p:cNvSpPr>
            <a:spLocks noGrp="1"/>
          </p:cNvSpPr>
          <p:nvPr>
            <p:ph type="dt" sz="half" idx="10"/>
          </p:nvPr>
        </p:nvSpPr>
        <p:spPr/>
        <p:txBody>
          <a:bodyPr/>
          <a:lstStyle/>
          <a:p>
            <a:fld id="{6E763CA7-F764-4057-818C-6E9C6E765DF0}" type="datetimeFigureOut">
              <a:rPr lang="en-GB" smtClean="0"/>
              <a:t>20/02/2020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1389DD-4262-4565-AF99-2EA839293F3A}" type="slidenum">
              <a:rPr lang="en-GB" smtClean="0"/>
              <a:t>‹#›</a:t>
            </a:fld>
            <a:endParaRPr lang="en-GB"/>
          </a:p>
        </p:txBody>
      </p:sp>
    </p:spTree>
    <p:extLst>
      <p:ext uri="{BB962C8B-B14F-4D97-AF65-F5344CB8AC3E}">
        <p14:creationId xmlns:p14="http://schemas.microsoft.com/office/powerpoint/2010/main" val="2188020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763CA7-F764-4057-818C-6E9C6E765DF0}" type="datetimeFigureOut">
              <a:rPr lang="en-GB" smtClean="0"/>
              <a:t>20/02/2020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1389DD-4262-4565-AF99-2EA839293F3A}" type="slidenum">
              <a:rPr lang="en-GB" smtClean="0"/>
              <a:t>‹#›</a:t>
            </a:fld>
            <a:endParaRPr lang="en-GB"/>
          </a:p>
        </p:txBody>
      </p:sp>
    </p:spTree>
    <p:extLst>
      <p:ext uri="{BB962C8B-B14F-4D97-AF65-F5344CB8AC3E}">
        <p14:creationId xmlns:p14="http://schemas.microsoft.com/office/powerpoint/2010/main" val="11682051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1665701" y="2278904"/>
            <a:ext cx="6528093" cy="3627421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081423" y="2278904"/>
            <a:ext cx="19205838" cy="3627421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763CA7-F764-4057-818C-6E9C6E765DF0}" type="datetimeFigureOut">
              <a:rPr lang="en-GB" smtClean="0"/>
              <a:t>20/02/2020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1389DD-4262-4565-AF99-2EA839293F3A}" type="slidenum">
              <a:rPr lang="en-GB" smtClean="0"/>
              <a:t>‹#›</a:t>
            </a:fld>
            <a:endParaRPr lang="en-GB"/>
          </a:p>
        </p:txBody>
      </p:sp>
    </p:spTree>
    <p:extLst>
      <p:ext uri="{BB962C8B-B14F-4D97-AF65-F5344CB8AC3E}">
        <p14:creationId xmlns:p14="http://schemas.microsoft.com/office/powerpoint/2010/main" val="3150723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81421" y="2278913"/>
            <a:ext cx="26112371" cy="82734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081421" y="11394520"/>
            <a:ext cx="26112371" cy="2715859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081421" y="39672756"/>
            <a:ext cx="6811923" cy="2278904"/>
          </a:xfrm>
          <a:prstGeom prst="rect">
            <a:avLst/>
          </a:prstGeom>
        </p:spPr>
        <p:txBody>
          <a:bodyPr vert="horz" lIns="91440" tIns="45720" rIns="91440" bIns="45720" rtlCol="0" anchor="ctr"/>
          <a:lstStyle>
            <a:lvl1pPr algn="l">
              <a:defRPr sz="3973">
                <a:solidFill>
                  <a:schemeClr val="tx1">
                    <a:tint val="75000"/>
                  </a:schemeClr>
                </a:solidFill>
              </a:defRPr>
            </a:lvl1pPr>
          </a:lstStyle>
          <a:p>
            <a:fld id="{6E763CA7-F764-4057-818C-6E9C6E765DF0}" type="datetimeFigureOut">
              <a:rPr lang="en-GB" smtClean="0"/>
              <a:t>20/02/2020</a:t>
            </a:fld>
            <a:endParaRPr lang="en-GB"/>
          </a:p>
        </p:txBody>
      </p:sp>
      <p:sp>
        <p:nvSpPr>
          <p:cNvPr id="5" name="Footer Placeholder 4"/>
          <p:cNvSpPr>
            <a:spLocks noGrp="1"/>
          </p:cNvSpPr>
          <p:nvPr>
            <p:ph type="ftr" sz="quarter" idx="3"/>
          </p:nvPr>
        </p:nvSpPr>
        <p:spPr>
          <a:xfrm>
            <a:off x="10028665" y="39672756"/>
            <a:ext cx="10217884" cy="2278904"/>
          </a:xfrm>
          <a:prstGeom prst="rect">
            <a:avLst/>
          </a:prstGeom>
        </p:spPr>
        <p:txBody>
          <a:bodyPr vert="horz" lIns="91440" tIns="45720" rIns="91440" bIns="45720" rtlCol="0" anchor="ctr"/>
          <a:lstStyle>
            <a:lvl1pPr algn="ctr">
              <a:defRPr sz="397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21381869" y="39672756"/>
            <a:ext cx="6811923" cy="2278904"/>
          </a:xfrm>
          <a:prstGeom prst="rect">
            <a:avLst/>
          </a:prstGeom>
        </p:spPr>
        <p:txBody>
          <a:bodyPr vert="horz" lIns="91440" tIns="45720" rIns="91440" bIns="45720" rtlCol="0" anchor="ctr"/>
          <a:lstStyle>
            <a:lvl1pPr algn="r">
              <a:defRPr sz="3973">
                <a:solidFill>
                  <a:schemeClr val="tx1">
                    <a:tint val="75000"/>
                  </a:schemeClr>
                </a:solidFill>
              </a:defRPr>
            </a:lvl1pPr>
          </a:lstStyle>
          <a:p>
            <a:fld id="{011389DD-4262-4565-AF99-2EA839293F3A}" type="slidenum">
              <a:rPr lang="en-GB" smtClean="0"/>
              <a:t>‹#›</a:t>
            </a:fld>
            <a:endParaRPr lang="en-GB"/>
          </a:p>
        </p:txBody>
      </p:sp>
    </p:spTree>
    <p:extLst>
      <p:ext uri="{BB962C8B-B14F-4D97-AF65-F5344CB8AC3E}">
        <p14:creationId xmlns:p14="http://schemas.microsoft.com/office/powerpoint/2010/main" val="17043363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027487" rtl="0" eaLnBrk="1" latinLnBrk="0" hangingPunct="1">
        <a:lnSpc>
          <a:spcPct val="90000"/>
        </a:lnSpc>
        <a:spcBef>
          <a:spcPct val="0"/>
        </a:spcBef>
        <a:buNone/>
        <a:defRPr sz="14568" kern="1200">
          <a:solidFill>
            <a:schemeClr val="tx1"/>
          </a:solidFill>
          <a:latin typeface="+mj-lt"/>
          <a:ea typeface="+mj-ea"/>
          <a:cs typeface="+mj-cs"/>
        </a:defRPr>
      </a:lvl1pPr>
    </p:titleStyle>
    <p:bodyStyle>
      <a:lvl1pPr marL="756872" indent="-756872" algn="l" defTabSz="3027487" rtl="0" eaLnBrk="1" latinLnBrk="0" hangingPunct="1">
        <a:lnSpc>
          <a:spcPct val="90000"/>
        </a:lnSpc>
        <a:spcBef>
          <a:spcPts val="3311"/>
        </a:spcBef>
        <a:buFont typeface="Arial" panose="020B0604020202020204" pitchFamily="34" charset="0"/>
        <a:buChar char="•"/>
        <a:defRPr sz="9271" kern="1200">
          <a:solidFill>
            <a:schemeClr val="tx1"/>
          </a:solidFill>
          <a:latin typeface="+mn-lt"/>
          <a:ea typeface="+mn-ea"/>
          <a:cs typeface="+mn-cs"/>
        </a:defRPr>
      </a:lvl1pPr>
      <a:lvl2pPr marL="2270615" indent="-756872" algn="l" defTabSz="3027487" rtl="0" eaLnBrk="1" latinLnBrk="0" hangingPunct="1">
        <a:lnSpc>
          <a:spcPct val="90000"/>
        </a:lnSpc>
        <a:spcBef>
          <a:spcPts val="1655"/>
        </a:spcBef>
        <a:buFont typeface="Arial" panose="020B0604020202020204" pitchFamily="34" charset="0"/>
        <a:buChar char="•"/>
        <a:defRPr sz="7946" kern="1200">
          <a:solidFill>
            <a:schemeClr val="tx1"/>
          </a:solidFill>
          <a:latin typeface="+mn-lt"/>
          <a:ea typeface="+mn-ea"/>
          <a:cs typeface="+mn-cs"/>
        </a:defRPr>
      </a:lvl2pPr>
      <a:lvl3pPr marL="3784359" indent="-756872" algn="l" defTabSz="3027487" rtl="0" eaLnBrk="1" latinLnBrk="0" hangingPunct="1">
        <a:lnSpc>
          <a:spcPct val="90000"/>
        </a:lnSpc>
        <a:spcBef>
          <a:spcPts val="1655"/>
        </a:spcBef>
        <a:buFont typeface="Arial" panose="020B0604020202020204" pitchFamily="34" charset="0"/>
        <a:buChar char="•"/>
        <a:defRPr sz="6622" kern="1200">
          <a:solidFill>
            <a:schemeClr val="tx1"/>
          </a:solidFill>
          <a:latin typeface="+mn-lt"/>
          <a:ea typeface="+mn-ea"/>
          <a:cs typeface="+mn-cs"/>
        </a:defRPr>
      </a:lvl3pPr>
      <a:lvl4pPr marL="5298102"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4pPr>
      <a:lvl5pPr marL="681184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5pPr>
      <a:lvl6pPr marL="8325589"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9pPr>
    </p:bodyStyle>
    <p:otherStyle>
      <a:defPPr>
        <a:defRPr lang="en-US"/>
      </a:defPPr>
      <a:lvl1pPr marL="0" algn="l" defTabSz="3027487" rtl="0" eaLnBrk="1" latinLnBrk="0" hangingPunct="1">
        <a:defRPr sz="5960" kern="1200">
          <a:solidFill>
            <a:schemeClr val="tx1"/>
          </a:solidFill>
          <a:latin typeface="+mn-lt"/>
          <a:ea typeface="+mn-ea"/>
          <a:cs typeface="+mn-cs"/>
        </a:defRPr>
      </a:lvl1pPr>
      <a:lvl2pPr marL="1513743" algn="l" defTabSz="3027487" rtl="0" eaLnBrk="1" latinLnBrk="0" hangingPunct="1">
        <a:defRPr sz="5960" kern="1200">
          <a:solidFill>
            <a:schemeClr val="tx1"/>
          </a:solidFill>
          <a:latin typeface="+mn-lt"/>
          <a:ea typeface="+mn-ea"/>
          <a:cs typeface="+mn-cs"/>
        </a:defRPr>
      </a:lvl2pPr>
      <a:lvl3pPr marL="3027487" algn="l" defTabSz="3027487" rtl="0" eaLnBrk="1" latinLnBrk="0" hangingPunct="1">
        <a:defRPr sz="5960" kern="1200">
          <a:solidFill>
            <a:schemeClr val="tx1"/>
          </a:solidFill>
          <a:latin typeface="+mn-lt"/>
          <a:ea typeface="+mn-ea"/>
          <a:cs typeface="+mn-cs"/>
        </a:defRPr>
      </a:lvl3pPr>
      <a:lvl4pPr marL="4541230" algn="l" defTabSz="3027487" rtl="0" eaLnBrk="1" latinLnBrk="0" hangingPunct="1">
        <a:defRPr sz="5960" kern="1200">
          <a:solidFill>
            <a:schemeClr val="tx1"/>
          </a:solidFill>
          <a:latin typeface="+mn-lt"/>
          <a:ea typeface="+mn-ea"/>
          <a:cs typeface="+mn-cs"/>
        </a:defRPr>
      </a:lvl4pPr>
      <a:lvl5pPr marL="6054974" algn="l" defTabSz="3027487" rtl="0" eaLnBrk="1" latinLnBrk="0" hangingPunct="1">
        <a:defRPr sz="5960" kern="1200">
          <a:solidFill>
            <a:schemeClr val="tx1"/>
          </a:solidFill>
          <a:latin typeface="+mn-lt"/>
          <a:ea typeface="+mn-ea"/>
          <a:cs typeface="+mn-cs"/>
        </a:defRPr>
      </a:lvl5pPr>
      <a:lvl6pPr marL="7568717" algn="l" defTabSz="3027487" rtl="0" eaLnBrk="1" latinLnBrk="0" hangingPunct="1">
        <a:defRPr sz="5960" kern="1200">
          <a:solidFill>
            <a:schemeClr val="tx1"/>
          </a:solidFill>
          <a:latin typeface="+mn-lt"/>
          <a:ea typeface="+mn-ea"/>
          <a:cs typeface="+mn-cs"/>
        </a:defRPr>
      </a:lvl6pPr>
      <a:lvl7pPr marL="9082461" algn="l" defTabSz="3027487" rtl="0" eaLnBrk="1" latinLnBrk="0" hangingPunct="1">
        <a:defRPr sz="5960" kern="1200">
          <a:solidFill>
            <a:schemeClr val="tx1"/>
          </a:solidFill>
          <a:latin typeface="+mn-lt"/>
          <a:ea typeface="+mn-ea"/>
          <a:cs typeface="+mn-cs"/>
        </a:defRPr>
      </a:lvl7pPr>
      <a:lvl8pPr marL="10596204" algn="l" defTabSz="3027487" rtl="0" eaLnBrk="1" latinLnBrk="0" hangingPunct="1">
        <a:defRPr sz="5960" kern="1200">
          <a:solidFill>
            <a:schemeClr val="tx1"/>
          </a:solidFill>
          <a:latin typeface="+mn-lt"/>
          <a:ea typeface="+mn-ea"/>
          <a:cs typeface="+mn-cs"/>
        </a:defRPr>
      </a:lvl8pPr>
      <a:lvl9pPr marL="12109948" algn="l" defTabSz="3027487" rtl="0" eaLnBrk="1" latinLnBrk="0" hangingPunct="1">
        <a:defRPr sz="59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2" name="Rectangle 11"/>
          <p:cNvSpPr/>
          <p:nvPr/>
        </p:nvSpPr>
        <p:spPr>
          <a:xfrm>
            <a:off x="420763" y="19267642"/>
            <a:ext cx="29555940" cy="20135306"/>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xmlns="" id="{1FB044B5-1D20-46B2-A7EF-2B8D2BAD1DDF}"/>
              </a:ext>
            </a:extLst>
          </p:cNvPr>
          <p:cNvSpPr/>
          <p:nvPr/>
        </p:nvSpPr>
        <p:spPr>
          <a:xfrm>
            <a:off x="0" y="-20020"/>
            <a:ext cx="30178200" cy="7085705"/>
          </a:xfrm>
          <a:prstGeom prst="rect">
            <a:avLst/>
          </a:prstGeom>
          <a:solidFill>
            <a:schemeClr val="accent5">
              <a:lumMod val="60000"/>
              <a:lumOff val="40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0" y="0"/>
            <a:ext cx="30331094" cy="7165895"/>
          </a:xfrm>
          <a:solidFill>
            <a:srgbClr val="002060"/>
          </a:solidFill>
        </p:spPr>
        <p:txBody>
          <a:bodyPr>
            <a:normAutofit fontScale="90000"/>
          </a:bodyPr>
          <a:lstStyle/>
          <a:p>
            <a:pPr>
              <a:lnSpc>
                <a:spcPct val="100000"/>
              </a:lnSpc>
            </a:pPr>
            <a:r>
              <a:rPr lang="en-GB" sz="6600" b="1" dirty="0">
                <a:solidFill>
                  <a:srgbClr val="002060"/>
                </a:solidFill>
                <a:latin typeface="Corbel" panose="020B0503020204020204" pitchFamily="34" charset="0"/>
              </a:rPr>
              <a:t/>
            </a:r>
            <a:br>
              <a:rPr lang="en-GB" sz="6600" b="1" dirty="0">
                <a:solidFill>
                  <a:srgbClr val="002060"/>
                </a:solidFill>
                <a:latin typeface="Corbel" panose="020B0503020204020204" pitchFamily="34" charset="0"/>
              </a:rPr>
            </a:br>
            <a:r>
              <a:rPr lang="en-GB" sz="6600" b="1" dirty="0" smtClean="0">
                <a:solidFill>
                  <a:srgbClr val="002060"/>
                </a:solidFill>
                <a:latin typeface="Corbel" panose="020B0503020204020204" pitchFamily="34" charset="0"/>
              </a:rPr>
              <a:t/>
            </a:r>
            <a:br>
              <a:rPr lang="en-GB" sz="6600" b="1" dirty="0" smtClean="0">
                <a:solidFill>
                  <a:srgbClr val="002060"/>
                </a:solidFill>
                <a:latin typeface="Corbel" panose="020B0503020204020204" pitchFamily="34" charset="0"/>
              </a:rPr>
            </a:br>
            <a:r>
              <a:rPr lang="en-GB" sz="6600" b="1" dirty="0">
                <a:solidFill>
                  <a:srgbClr val="002060"/>
                </a:solidFill>
                <a:latin typeface="Corbel" panose="020B0503020204020204" pitchFamily="34" charset="0"/>
              </a:rPr>
              <a:t/>
            </a:r>
            <a:br>
              <a:rPr lang="en-GB" sz="6600" b="1" dirty="0">
                <a:solidFill>
                  <a:srgbClr val="002060"/>
                </a:solidFill>
                <a:latin typeface="Corbel" panose="020B0503020204020204" pitchFamily="34" charset="0"/>
              </a:rPr>
            </a:br>
            <a:r>
              <a:rPr lang="en-GB" sz="6600" b="1" dirty="0" smtClean="0">
                <a:solidFill>
                  <a:srgbClr val="002060"/>
                </a:solidFill>
                <a:latin typeface="Corbel" panose="020B0503020204020204" pitchFamily="34" charset="0"/>
              </a:rPr>
              <a:t/>
            </a:r>
            <a:br>
              <a:rPr lang="en-GB" sz="6600" b="1" dirty="0" smtClean="0">
                <a:solidFill>
                  <a:srgbClr val="002060"/>
                </a:solidFill>
                <a:latin typeface="Corbel" panose="020B0503020204020204" pitchFamily="34" charset="0"/>
              </a:rPr>
            </a:br>
            <a:r>
              <a:rPr lang="en-GB" sz="6600" b="1" dirty="0">
                <a:solidFill>
                  <a:srgbClr val="002060"/>
                </a:solidFill>
                <a:latin typeface="Corbel" panose="020B0503020204020204" pitchFamily="34" charset="0"/>
              </a:rPr>
              <a:t/>
            </a:r>
            <a:br>
              <a:rPr lang="en-GB" sz="6600" b="1" dirty="0">
                <a:solidFill>
                  <a:srgbClr val="002060"/>
                </a:solidFill>
                <a:latin typeface="Corbel" panose="020B0503020204020204" pitchFamily="34" charset="0"/>
              </a:rPr>
            </a:br>
            <a:r>
              <a:rPr lang="en-GB" sz="6600" b="1" dirty="0" smtClean="0">
                <a:solidFill>
                  <a:srgbClr val="002060"/>
                </a:solidFill>
                <a:latin typeface="Corbel" panose="020B0503020204020204" pitchFamily="34" charset="0"/>
              </a:rPr>
              <a:t/>
            </a:r>
            <a:br>
              <a:rPr lang="en-GB" sz="6600" b="1" dirty="0" smtClean="0">
                <a:solidFill>
                  <a:srgbClr val="002060"/>
                </a:solidFill>
                <a:latin typeface="Corbel" panose="020B0503020204020204" pitchFamily="34" charset="0"/>
              </a:rPr>
            </a:br>
            <a:r>
              <a:rPr lang="en-GB" sz="6600" b="1" dirty="0" smtClean="0">
                <a:solidFill>
                  <a:schemeClr val="bg1"/>
                </a:solidFill>
                <a:latin typeface="Corbel" panose="020B0503020204020204" pitchFamily="34" charset="0"/>
              </a:rPr>
              <a:t>Unmet support needs in childhood brain tumour survivors and their caregivers: </a:t>
            </a:r>
            <a:r>
              <a:rPr lang="en-GB" sz="6600" b="1" i="1" dirty="0" smtClean="0">
                <a:solidFill>
                  <a:schemeClr val="bg1"/>
                </a:solidFill>
                <a:latin typeface="Corbel" panose="020B0503020204020204" pitchFamily="34" charset="0"/>
              </a:rPr>
              <a:t>“It’s all the aftermath, and then you’re forgotten about then, basically in the long-term you’re left with it”</a:t>
            </a:r>
            <a:r>
              <a:rPr lang="en-GB" sz="6600" b="1" dirty="0">
                <a:solidFill>
                  <a:schemeClr val="bg1"/>
                </a:solidFill>
                <a:latin typeface="Corbel" panose="020B0503020204020204" pitchFamily="34" charset="0"/>
              </a:rPr>
              <a:t/>
            </a:r>
            <a:br>
              <a:rPr lang="en-GB" sz="6600" b="1" dirty="0">
                <a:solidFill>
                  <a:schemeClr val="bg1"/>
                </a:solidFill>
                <a:latin typeface="Corbel" panose="020B0503020204020204" pitchFamily="34" charset="0"/>
              </a:rPr>
            </a:br>
            <a:r>
              <a:rPr lang="en-GB" sz="6600" b="1" dirty="0" smtClean="0">
                <a:solidFill>
                  <a:schemeClr val="bg1"/>
                </a:solidFill>
                <a:latin typeface="Corbel" panose="020B0503020204020204" pitchFamily="34" charset="0"/>
              </a:rPr>
              <a:t/>
            </a:r>
            <a:br>
              <a:rPr lang="en-GB" sz="6600" b="1" dirty="0" smtClean="0">
                <a:solidFill>
                  <a:schemeClr val="bg1"/>
                </a:solidFill>
                <a:latin typeface="Corbel" panose="020B0503020204020204" pitchFamily="34" charset="0"/>
              </a:rPr>
            </a:br>
            <a:r>
              <a:rPr lang="en-GB" sz="3600" b="1" dirty="0" smtClean="0">
                <a:solidFill>
                  <a:schemeClr val="bg1"/>
                </a:solidFill>
                <a:latin typeface="Corbel" panose="020B0503020204020204" pitchFamily="34" charset="0"/>
              </a:rPr>
              <a:t>Emma </a:t>
            </a:r>
            <a:r>
              <a:rPr lang="en-GB" sz="3600" b="1" dirty="0">
                <a:solidFill>
                  <a:schemeClr val="bg1"/>
                </a:solidFill>
                <a:latin typeface="Corbel" panose="020B0503020204020204" pitchFamily="34" charset="0"/>
              </a:rPr>
              <a:t>Nicklin</a:t>
            </a:r>
            <a:r>
              <a:rPr lang="en-GB" sz="3600" b="1" baseline="30000" dirty="0">
                <a:solidFill>
                  <a:schemeClr val="bg1"/>
                </a:solidFill>
                <a:latin typeface="Corbel" panose="020B0503020204020204" pitchFamily="34" charset="0"/>
              </a:rPr>
              <a:t>1</a:t>
            </a:r>
            <a:r>
              <a:rPr lang="en-GB" sz="3600" b="1" dirty="0">
                <a:solidFill>
                  <a:schemeClr val="bg1"/>
                </a:solidFill>
                <a:latin typeface="Corbel" panose="020B0503020204020204" pitchFamily="34" charset="0"/>
              </a:rPr>
              <a:t>, </a:t>
            </a:r>
            <a:r>
              <a:rPr lang="en-GB" sz="3600" b="1" dirty="0" smtClean="0">
                <a:solidFill>
                  <a:schemeClr val="bg1"/>
                </a:solidFill>
                <a:latin typeface="Corbel" panose="020B0503020204020204" pitchFamily="34" charset="0"/>
              </a:rPr>
              <a:t>Galina Velikova</a:t>
            </a:r>
            <a:r>
              <a:rPr lang="en-GB" sz="3600" b="1" baseline="30000" dirty="0" smtClean="0">
                <a:solidFill>
                  <a:schemeClr val="bg1"/>
                </a:solidFill>
                <a:latin typeface="Corbel" panose="020B0503020204020204" pitchFamily="34" charset="0"/>
              </a:rPr>
              <a:t>1</a:t>
            </a:r>
            <a:r>
              <a:rPr lang="en-GB" sz="3600" b="1" dirty="0">
                <a:solidFill>
                  <a:schemeClr val="bg1"/>
                </a:solidFill>
                <a:latin typeface="Corbel" panose="020B0503020204020204" pitchFamily="34" charset="0"/>
              </a:rPr>
              <a:t> </a:t>
            </a:r>
            <a:r>
              <a:rPr lang="en-GB" sz="3600" b="1" dirty="0" smtClean="0">
                <a:solidFill>
                  <a:schemeClr val="bg1"/>
                </a:solidFill>
                <a:latin typeface="Corbel" panose="020B0503020204020204" pitchFamily="34" charset="0"/>
              </a:rPr>
              <a:t>and Florien Boele</a:t>
            </a:r>
            <a:r>
              <a:rPr lang="en-GB" sz="3600" b="1" baseline="30000" dirty="0" smtClean="0">
                <a:solidFill>
                  <a:schemeClr val="bg1"/>
                </a:solidFill>
                <a:latin typeface="Corbel" panose="020B0503020204020204" pitchFamily="34" charset="0"/>
              </a:rPr>
              <a:t>1,2</a:t>
            </a:r>
            <a:r>
              <a:rPr lang="en-GB" sz="3600" b="1" dirty="0" smtClean="0">
                <a:solidFill>
                  <a:schemeClr val="bg1"/>
                </a:solidFill>
                <a:latin typeface="Corbel" panose="020B0503020204020204" pitchFamily="34" charset="0"/>
              </a:rPr>
              <a:t> </a:t>
            </a:r>
            <a:r>
              <a:rPr lang="en-GB" sz="3600" b="1" dirty="0">
                <a:solidFill>
                  <a:schemeClr val="bg1"/>
                </a:solidFill>
                <a:latin typeface="Corbel" panose="020B0503020204020204" pitchFamily="34" charset="0"/>
              </a:rPr>
              <a:t/>
            </a:r>
            <a:br>
              <a:rPr lang="en-GB" sz="3600" b="1" dirty="0">
                <a:solidFill>
                  <a:schemeClr val="bg1"/>
                </a:solidFill>
                <a:latin typeface="Corbel" panose="020B0503020204020204" pitchFamily="34" charset="0"/>
              </a:rPr>
            </a:br>
            <a:r>
              <a:rPr lang="en-GB" sz="3100" b="1" dirty="0">
                <a:solidFill>
                  <a:schemeClr val="bg1"/>
                </a:solidFill>
                <a:latin typeface="Corbel" panose="020B0503020204020204" pitchFamily="34" charset="0"/>
              </a:rPr>
              <a:t>Leeds Institute of </a:t>
            </a:r>
            <a:r>
              <a:rPr lang="en-GB" sz="3100" b="1" dirty="0" smtClean="0">
                <a:solidFill>
                  <a:schemeClr val="bg1"/>
                </a:solidFill>
                <a:latin typeface="Corbel" panose="020B0503020204020204" pitchFamily="34" charset="0"/>
              </a:rPr>
              <a:t>Medical Research </a:t>
            </a:r>
            <a:r>
              <a:rPr lang="en-GB" sz="3100" b="1" dirty="0">
                <a:solidFill>
                  <a:schemeClr val="bg1"/>
                </a:solidFill>
                <a:latin typeface="Corbel" panose="020B0503020204020204" pitchFamily="34" charset="0"/>
              </a:rPr>
              <a:t>at St </a:t>
            </a:r>
            <a:r>
              <a:rPr lang="en-GB" sz="3100" b="1" dirty="0" smtClean="0">
                <a:solidFill>
                  <a:schemeClr val="bg1"/>
                </a:solidFill>
                <a:latin typeface="Corbel" panose="020B0503020204020204" pitchFamily="34" charset="0"/>
              </a:rPr>
              <a:t>James’s, St </a:t>
            </a:r>
            <a:r>
              <a:rPr lang="en-GB" sz="3100" b="1" dirty="0">
                <a:solidFill>
                  <a:schemeClr val="bg1"/>
                </a:solidFill>
                <a:latin typeface="Corbel" panose="020B0503020204020204" pitchFamily="34" charset="0"/>
              </a:rPr>
              <a:t>James’s University </a:t>
            </a:r>
            <a:r>
              <a:rPr lang="en-GB" sz="3100" b="1" dirty="0" smtClean="0">
                <a:solidFill>
                  <a:schemeClr val="bg1"/>
                </a:solidFill>
                <a:latin typeface="Corbel" panose="020B0503020204020204" pitchFamily="34" charset="0"/>
              </a:rPr>
              <a:t>Hospital, Leeds</a:t>
            </a:r>
            <a:r>
              <a:rPr lang="en-GB" sz="3100" b="1" dirty="0">
                <a:solidFill>
                  <a:schemeClr val="bg1"/>
                </a:solidFill>
                <a:latin typeface="Corbel" panose="020B0503020204020204" pitchFamily="34" charset="0"/>
              </a:rPr>
              <a:t>, UK</a:t>
            </a:r>
            <a:r>
              <a:rPr lang="en-GB" sz="3100" b="1" dirty="0" smtClean="0">
                <a:solidFill>
                  <a:schemeClr val="bg1"/>
                </a:solidFill>
                <a:latin typeface="Corbel" panose="020B0503020204020204" pitchFamily="34" charset="0"/>
              </a:rPr>
              <a:t> </a:t>
            </a:r>
            <a:r>
              <a:rPr lang="en-GB" sz="3100" b="1" baseline="30000" dirty="0" smtClean="0">
                <a:solidFill>
                  <a:schemeClr val="bg1"/>
                </a:solidFill>
                <a:latin typeface="Corbel" panose="020B0503020204020204" pitchFamily="34" charset="0"/>
              </a:rPr>
              <a:t>1</a:t>
            </a:r>
            <a:r>
              <a:rPr lang="en-GB" sz="3100" b="1" dirty="0">
                <a:solidFill>
                  <a:schemeClr val="bg1"/>
                </a:solidFill>
                <a:latin typeface="Corbel" panose="020B0503020204020204" pitchFamily="34" charset="0"/>
              </a:rPr>
              <a:t/>
            </a:r>
            <a:br>
              <a:rPr lang="en-GB" sz="3100" b="1" dirty="0">
                <a:solidFill>
                  <a:schemeClr val="bg1"/>
                </a:solidFill>
                <a:latin typeface="Corbel" panose="020B0503020204020204" pitchFamily="34" charset="0"/>
              </a:rPr>
            </a:br>
            <a:r>
              <a:rPr lang="en-GB" sz="3100" b="1" dirty="0">
                <a:solidFill>
                  <a:schemeClr val="bg1"/>
                </a:solidFill>
                <a:latin typeface="Corbel" panose="020B0503020204020204" pitchFamily="34" charset="0"/>
              </a:rPr>
              <a:t>Leeds Institute </a:t>
            </a:r>
            <a:r>
              <a:rPr lang="en-GB" sz="3100" b="1" dirty="0" smtClean="0">
                <a:solidFill>
                  <a:schemeClr val="bg1"/>
                </a:solidFill>
                <a:latin typeface="Corbel" panose="020B0503020204020204" pitchFamily="34" charset="0"/>
              </a:rPr>
              <a:t>of Health </a:t>
            </a:r>
            <a:r>
              <a:rPr lang="en-GB" sz="3100" b="1" dirty="0">
                <a:solidFill>
                  <a:schemeClr val="bg1"/>
                </a:solidFill>
                <a:latin typeface="Corbel" panose="020B0503020204020204" pitchFamily="34" charset="0"/>
              </a:rPr>
              <a:t>Sciences</a:t>
            </a:r>
            <a:r>
              <a:rPr lang="en-GB" sz="3100" b="1" dirty="0" smtClean="0">
                <a:solidFill>
                  <a:schemeClr val="bg1"/>
                </a:solidFill>
                <a:latin typeface="Corbel" panose="020B0503020204020204" pitchFamily="34" charset="0"/>
              </a:rPr>
              <a:t>, University of Leeds, Leeds, UK </a:t>
            </a:r>
            <a:r>
              <a:rPr lang="en-GB" sz="3100" b="1" baseline="30000" dirty="0" smtClean="0">
                <a:solidFill>
                  <a:schemeClr val="bg1"/>
                </a:solidFill>
                <a:latin typeface="Corbel" panose="020B0503020204020204" pitchFamily="34" charset="0"/>
              </a:rPr>
              <a:t>2</a:t>
            </a:r>
            <a:endParaRPr lang="en-GB" sz="3100" b="1" baseline="30000" dirty="0">
              <a:solidFill>
                <a:schemeClr val="bg1"/>
              </a:solidFill>
              <a:latin typeface="Corbel" panose="020B0503020204020204" pitchFamily="34" charset="0"/>
            </a:endParaRPr>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1645156" y="569362"/>
            <a:ext cx="8356717" cy="1874351"/>
          </a:xfrm>
          <a:prstGeom prst="rect">
            <a:avLst/>
          </a:prstGeom>
        </p:spPr>
      </p:pic>
      <p:grpSp>
        <p:nvGrpSpPr>
          <p:cNvPr id="44" name="Group 43"/>
          <p:cNvGrpSpPr/>
          <p:nvPr/>
        </p:nvGrpSpPr>
        <p:grpSpPr>
          <a:xfrm>
            <a:off x="58943" y="7494724"/>
            <a:ext cx="15057004" cy="4077558"/>
            <a:chOff x="692580" y="8844474"/>
            <a:chExt cx="14903653" cy="4077558"/>
          </a:xfrm>
          <a:solidFill>
            <a:schemeClr val="accent1">
              <a:lumMod val="75000"/>
            </a:schemeClr>
          </a:solidFill>
        </p:grpSpPr>
        <p:sp>
          <p:nvSpPr>
            <p:cNvPr id="23" name="Rounded Rectangle 22"/>
            <p:cNvSpPr/>
            <p:nvPr/>
          </p:nvSpPr>
          <p:spPr>
            <a:xfrm>
              <a:off x="808392" y="8844474"/>
              <a:ext cx="14787841" cy="701565"/>
            </a:xfrm>
            <a:prstGeom prst="roundRect">
              <a:avLst/>
            </a:prstGeom>
            <a:solidFill>
              <a:srgbClr val="00206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4800" b="1" dirty="0" smtClean="0">
                  <a:ln>
                    <a:solidFill>
                      <a:schemeClr val="tx1"/>
                    </a:solidFill>
                    <a:prstDash val="solid"/>
                  </a:ln>
                  <a:solidFill>
                    <a:schemeClr val="bg1"/>
                  </a:solidFill>
                  <a:latin typeface="Corbel" panose="020B0503020204020204" pitchFamily="34" charset="0"/>
                </a:rPr>
                <a:t>BACKGROUND</a:t>
              </a:r>
              <a:endParaRPr lang="en-GB" sz="4800" b="1" dirty="0">
                <a:ln>
                  <a:solidFill>
                    <a:schemeClr val="tx1"/>
                  </a:solidFill>
                  <a:prstDash val="solid"/>
                </a:ln>
                <a:solidFill>
                  <a:schemeClr val="bg1"/>
                </a:solidFill>
                <a:latin typeface="Corbel" panose="020B0503020204020204" pitchFamily="34" charset="0"/>
              </a:endParaRPr>
            </a:p>
          </p:txBody>
        </p:sp>
        <p:sp>
          <p:nvSpPr>
            <p:cNvPr id="24" name="Rounded Rectangle 23"/>
            <p:cNvSpPr/>
            <p:nvPr/>
          </p:nvSpPr>
          <p:spPr>
            <a:xfrm>
              <a:off x="692580" y="9585764"/>
              <a:ext cx="14248764" cy="3336268"/>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152000"/>
              <a:r>
                <a:rPr lang="en-GB" sz="3000" dirty="0">
                  <a:latin typeface="Corbel" panose="020B0503020204020204" pitchFamily="34" charset="0"/>
                  <a:ea typeface="Calibri" panose="020F0502020204030204" pitchFamily="34" charset="0"/>
                  <a:cs typeface="Arial" panose="020B0604020202020204" pitchFamily="34" charset="0"/>
                </a:rPr>
                <a:t>                 </a:t>
              </a:r>
              <a:endParaRPr lang="en-GB" sz="3000" dirty="0">
                <a:solidFill>
                  <a:schemeClr val="accent1">
                    <a:lumMod val="50000"/>
                  </a:schemeClr>
                </a:solidFill>
                <a:effectLst/>
                <a:latin typeface="Corbel" panose="020B0503020204020204" pitchFamily="34" charset="0"/>
                <a:ea typeface="Calibri" panose="020F0502020204030204" pitchFamily="34" charset="0"/>
                <a:cs typeface="Arial" panose="020B0604020202020204" pitchFamily="34" charset="0"/>
              </a:endParaRPr>
            </a:p>
          </p:txBody>
        </p:sp>
      </p:grpSp>
      <p:sp>
        <p:nvSpPr>
          <p:cNvPr id="26" name="AutoShape 2" descr="Image result for brain outlin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7" name="Rectangle 36"/>
          <p:cNvSpPr/>
          <p:nvPr/>
        </p:nvSpPr>
        <p:spPr>
          <a:xfrm>
            <a:off x="16762211" y="20637564"/>
            <a:ext cx="13415988" cy="553998"/>
          </a:xfrm>
          <a:prstGeom prst="rect">
            <a:avLst/>
          </a:prstGeom>
        </p:spPr>
        <p:txBody>
          <a:bodyPr wrap="square">
            <a:spAutoFit/>
          </a:bodyPr>
          <a:lstStyle/>
          <a:p>
            <a:pPr algn="ctr"/>
            <a:endParaRPr lang="en-GB" sz="3000" dirty="0">
              <a:solidFill>
                <a:schemeClr val="accent1">
                  <a:lumMod val="50000"/>
                </a:schemeClr>
              </a:solidFill>
              <a:latin typeface="Corbel" panose="020B0503020204020204" pitchFamily="34" charset="0"/>
            </a:endParaRPr>
          </a:p>
        </p:txBody>
      </p:sp>
      <p:pic>
        <p:nvPicPr>
          <p:cNvPr id="129" name="Picture 128">
            <a:extLst>
              <a:ext uri="{FF2B5EF4-FFF2-40B4-BE49-F238E27FC236}">
                <a16:creationId xmlns:a16="http://schemas.microsoft.com/office/drawing/2014/main" xmlns="" id="{3651C4A3-9421-4A92-9DF8-03DCE240CB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6970" y="9281799"/>
            <a:ext cx="671855" cy="671855"/>
          </a:xfrm>
          <a:prstGeom prst="rect">
            <a:avLst/>
          </a:prstGeom>
        </p:spPr>
      </p:pic>
      <p:pic>
        <p:nvPicPr>
          <p:cNvPr id="131" name="Picture 130">
            <a:extLst>
              <a:ext uri="{FF2B5EF4-FFF2-40B4-BE49-F238E27FC236}">
                <a16:creationId xmlns:a16="http://schemas.microsoft.com/office/drawing/2014/main" xmlns="" id="{8AD1B381-67B1-4826-8E4D-EA39A5EA523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6789" y="11178954"/>
            <a:ext cx="671855" cy="671855"/>
          </a:xfrm>
          <a:prstGeom prst="rect">
            <a:avLst/>
          </a:prstGeom>
        </p:spPr>
      </p:pic>
      <p:pic>
        <p:nvPicPr>
          <p:cNvPr id="133" name="Picture 132">
            <a:extLst>
              <a:ext uri="{FF2B5EF4-FFF2-40B4-BE49-F238E27FC236}">
                <a16:creationId xmlns:a16="http://schemas.microsoft.com/office/drawing/2014/main" xmlns="" id="{5EC1CF02-7139-4654-B4D1-B0861102B2A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6971" y="8297184"/>
            <a:ext cx="671855" cy="671855"/>
          </a:xfrm>
          <a:prstGeom prst="rect">
            <a:avLst/>
          </a:prstGeom>
        </p:spPr>
      </p:pic>
      <p:sp>
        <p:nvSpPr>
          <p:cNvPr id="1043" name="TextBox 1042">
            <a:extLst>
              <a:ext uri="{FF2B5EF4-FFF2-40B4-BE49-F238E27FC236}">
                <a16:creationId xmlns:a16="http://schemas.microsoft.com/office/drawing/2014/main" xmlns="" id="{276D305A-7559-4E95-B75A-872103E69946}"/>
              </a:ext>
            </a:extLst>
          </p:cNvPr>
          <p:cNvSpPr txBox="1"/>
          <p:nvPr/>
        </p:nvSpPr>
        <p:spPr>
          <a:xfrm>
            <a:off x="20783043" y="15933365"/>
            <a:ext cx="1947869" cy="1154932"/>
          </a:xfrm>
          <a:prstGeom prst="rect">
            <a:avLst/>
          </a:prstGeom>
          <a:noFill/>
        </p:spPr>
        <p:txBody>
          <a:bodyPr wrap="square" rtlCol="0">
            <a:spAutoFit/>
          </a:bodyPr>
          <a:lstStyle/>
          <a:p>
            <a:endParaRPr lang="en-GB" dirty="0"/>
          </a:p>
        </p:txBody>
      </p:sp>
      <p:sp>
        <p:nvSpPr>
          <p:cNvPr id="155" name="Rounded Rectangle 12">
            <a:extLst>
              <a:ext uri="{FF2B5EF4-FFF2-40B4-BE49-F238E27FC236}">
                <a16:creationId xmlns:a16="http://schemas.microsoft.com/office/drawing/2014/main" xmlns="" id="{75EC3372-B8CB-4879-A6E2-4E9A311869A2}"/>
              </a:ext>
            </a:extLst>
          </p:cNvPr>
          <p:cNvSpPr/>
          <p:nvPr/>
        </p:nvSpPr>
        <p:spPr>
          <a:xfrm>
            <a:off x="388774" y="40772870"/>
            <a:ext cx="29548503" cy="1496340"/>
          </a:xfrm>
          <a:prstGeom prst="roundRect">
            <a:avLst>
              <a:gd name="adj" fmla="val 8455"/>
            </a:avLst>
          </a:prstGeom>
          <a:solidFill>
            <a:srgbClr val="E7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a:solidFill>
                  <a:schemeClr val="tx1"/>
                </a:solidFill>
                <a:latin typeface="Corbel" panose="020B0503020204020204" pitchFamily="34" charset="0"/>
              </a:rPr>
              <a:t>Significant late effects and unmet support needs were documented in most survivors and their caregivers. Often survivor and caregiver needs were intertwined.  Preliminary findings offer novel and important data in a under-researched area. Understanding this groups’ unmet needs and recognising what services are required due to the late effects of treatment is critical to improving their quality of survival.</a:t>
            </a:r>
            <a:endParaRPr lang="en-GB" sz="3200" dirty="0">
              <a:solidFill>
                <a:schemeClr val="tx1"/>
              </a:solidFill>
              <a:latin typeface="Corbel" panose="020B0503020204020204" pitchFamily="34" charset="0"/>
            </a:endParaRPr>
          </a:p>
        </p:txBody>
      </p:sp>
      <p:pic>
        <p:nvPicPr>
          <p:cNvPr id="14" name="Picture 13">
            <a:extLst>
              <a:ext uri="{FF2B5EF4-FFF2-40B4-BE49-F238E27FC236}">
                <a16:creationId xmlns:a16="http://schemas.microsoft.com/office/drawing/2014/main" xmlns="" id="{1D7830B8-A607-4848-B0E0-1B670C4564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805134" y="44666"/>
            <a:ext cx="5910135" cy="2475086"/>
          </a:xfrm>
          <a:prstGeom prst="rect">
            <a:avLst/>
          </a:prstGeom>
        </p:spPr>
      </p:pic>
      <p:grpSp>
        <p:nvGrpSpPr>
          <p:cNvPr id="9" name="Group 8"/>
          <p:cNvGrpSpPr/>
          <p:nvPr/>
        </p:nvGrpSpPr>
        <p:grpSpPr>
          <a:xfrm>
            <a:off x="329185" y="14272747"/>
            <a:ext cx="14816519" cy="3631403"/>
            <a:chOff x="15156367" y="8125574"/>
            <a:chExt cx="15066902" cy="2744180"/>
          </a:xfrm>
        </p:grpSpPr>
        <p:pic>
          <p:nvPicPr>
            <p:cNvPr id="64" name="Picture 63"/>
            <p:cNvPicPr>
              <a:picLocks noChangeAspect="1"/>
            </p:cNvPicPr>
            <p:nvPr/>
          </p:nvPicPr>
          <p:blipFill>
            <a:blip r:embed="rId5"/>
            <a:stretch>
              <a:fillRect/>
            </a:stretch>
          </p:blipFill>
          <p:spPr>
            <a:xfrm>
              <a:off x="15156367" y="8125574"/>
              <a:ext cx="15066902" cy="2744180"/>
            </a:xfrm>
            <a:prstGeom prst="rect">
              <a:avLst/>
            </a:prstGeom>
          </p:spPr>
        </p:pic>
        <p:sp>
          <p:nvSpPr>
            <p:cNvPr id="6" name="Rectangle 5"/>
            <p:cNvSpPr/>
            <p:nvPr/>
          </p:nvSpPr>
          <p:spPr>
            <a:xfrm>
              <a:off x="16273389" y="8652659"/>
              <a:ext cx="12540397" cy="1569660"/>
            </a:xfrm>
            <a:prstGeom prst="rect">
              <a:avLst/>
            </a:prstGeom>
          </p:spPr>
          <p:txBody>
            <a:bodyPr wrap="square">
              <a:spAutoFit/>
            </a:bodyPr>
            <a:lstStyle/>
            <a:p>
              <a:pPr marL="514350" indent="-514350" algn="ctr">
                <a:buAutoNum type="arabicParenR"/>
              </a:pPr>
              <a:r>
                <a:rPr lang="en-GB" sz="3200" dirty="0" smtClean="0">
                  <a:latin typeface="Corbel" panose="020B0503020204020204" pitchFamily="34" charset="0"/>
                </a:rPr>
                <a:t>To describe </a:t>
              </a:r>
              <a:r>
                <a:rPr lang="en-GB" sz="3200" dirty="0">
                  <a:latin typeface="Corbel" panose="020B0503020204020204" pitchFamily="34" charset="0"/>
                </a:rPr>
                <a:t>the met and unmet supportive care needs of TYA survivors of childhood brain tumours and their caregivers </a:t>
              </a:r>
            </a:p>
            <a:p>
              <a:pPr algn="ctr"/>
              <a:r>
                <a:rPr lang="en-GB" sz="3200" dirty="0" smtClean="0">
                  <a:latin typeface="Corbel" panose="020B0503020204020204" pitchFamily="34" charset="0"/>
                </a:rPr>
                <a:t>2) To </a:t>
              </a:r>
              <a:r>
                <a:rPr lang="en-GB" sz="3200" dirty="0">
                  <a:latin typeface="Corbel" panose="020B0503020204020204" pitchFamily="34" charset="0"/>
                </a:rPr>
                <a:t>explore the role and perceived use of support services in TYA survivors and their caregivers </a:t>
              </a:r>
              <a:r>
                <a:rPr lang="en-GB" sz="3200" dirty="0" smtClean="0">
                  <a:latin typeface="Corbel" panose="020B0503020204020204" pitchFamily="34" charset="0"/>
                </a:rPr>
                <a:t>.  </a:t>
              </a:r>
              <a:endParaRPr lang="en-GB" sz="1600" dirty="0">
                <a:latin typeface="Corbel" panose="020B0503020204020204" pitchFamily="34" charset="0"/>
              </a:endParaRPr>
            </a:p>
          </p:txBody>
        </p:sp>
      </p:grpSp>
      <p:sp>
        <p:nvSpPr>
          <p:cNvPr id="7" name="Rectangle 6"/>
          <p:cNvSpPr/>
          <p:nvPr/>
        </p:nvSpPr>
        <p:spPr>
          <a:xfrm>
            <a:off x="968464" y="8320101"/>
            <a:ext cx="14130086" cy="5016758"/>
          </a:xfrm>
          <a:prstGeom prst="rect">
            <a:avLst/>
          </a:prstGeom>
        </p:spPr>
        <p:txBody>
          <a:bodyPr wrap="square">
            <a:spAutoFit/>
          </a:bodyPr>
          <a:lstStyle/>
          <a:p>
            <a:r>
              <a:rPr lang="en-GB" sz="3200" dirty="0">
                <a:latin typeface="Corbel" panose="020B0503020204020204" pitchFamily="34" charset="0"/>
              </a:rPr>
              <a:t>In children, brain tumours are one of the most commonly diagnosed cancers. </a:t>
            </a:r>
            <a:endParaRPr lang="en-GB" sz="3200" dirty="0" smtClean="0">
              <a:latin typeface="Corbel" panose="020B0503020204020204" pitchFamily="34" charset="0"/>
            </a:endParaRPr>
          </a:p>
          <a:p>
            <a:endParaRPr lang="en-GB" sz="3200" dirty="0">
              <a:latin typeface="Corbel" panose="020B0503020204020204" pitchFamily="34" charset="0"/>
            </a:endParaRPr>
          </a:p>
          <a:p>
            <a:r>
              <a:rPr lang="en-GB" sz="3200" dirty="0" smtClean="0">
                <a:latin typeface="Corbel" panose="020B0503020204020204" pitchFamily="34" charset="0"/>
              </a:rPr>
              <a:t>Teenage </a:t>
            </a:r>
            <a:r>
              <a:rPr lang="en-GB" sz="3200" dirty="0">
                <a:latin typeface="Corbel" panose="020B0503020204020204" pitchFamily="34" charset="0"/>
              </a:rPr>
              <a:t>and young adult (TYA) survivors of childhood brain tumours can experience many late effects of treatment including social, cognitive and physical issues. This can affect family caregivers’ wellbeing too. </a:t>
            </a:r>
            <a:endParaRPr lang="en-GB" sz="3200" dirty="0" smtClean="0">
              <a:latin typeface="Corbel" panose="020B0503020204020204" pitchFamily="34" charset="0"/>
            </a:endParaRPr>
          </a:p>
          <a:p>
            <a:endParaRPr lang="en-GB" sz="3200" dirty="0">
              <a:latin typeface="Corbel" panose="020B0503020204020204" pitchFamily="34" charset="0"/>
            </a:endParaRPr>
          </a:p>
          <a:p>
            <a:r>
              <a:rPr lang="en-GB" sz="3200" dirty="0" smtClean="0">
                <a:latin typeface="Corbel" panose="020B0503020204020204" pitchFamily="34" charset="0"/>
              </a:rPr>
              <a:t>Their </a:t>
            </a:r>
            <a:r>
              <a:rPr lang="en-GB" sz="3200" dirty="0">
                <a:latin typeface="Corbel" panose="020B0503020204020204" pitchFamily="34" charset="0"/>
              </a:rPr>
              <a:t>(unmet) supportive care needs are largely unknown. </a:t>
            </a:r>
            <a:endParaRPr lang="en-GB" sz="3200" dirty="0" smtClean="0">
              <a:latin typeface="Corbel" panose="020B0503020204020204" pitchFamily="34" charset="0"/>
            </a:endParaRPr>
          </a:p>
          <a:p>
            <a:endParaRPr lang="en-GB" sz="3200" dirty="0">
              <a:latin typeface="Corbel" panose="020B0503020204020204" pitchFamily="34" charset="0"/>
            </a:endParaRPr>
          </a:p>
          <a:p>
            <a:r>
              <a:rPr lang="en-GB" sz="3200" dirty="0">
                <a:latin typeface="Corbel" panose="020B0503020204020204" pitchFamily="34" charset="0"/>
              </a:rPr>
              <a:t>Understanding the unmet needs of </a:t>
            </a:r>
            <a:r>
              <a:rPr lang="en-GB" sz="3200" dirty="0" smtClean="0">
                <a:latin typeface="Corbel" panose="020B0503020204020204" pitchFamily="34" charset="0"/>
              </a:rPr>
              <a:t>survivors and their caregivers </a:t>
            </a:r>
            <a:r>
              <a:rPr lang="en-GB" sz="3200" dirty="0">
                <a:latin typeface="Corbel" panose="020B0503020204020204" pitchFamily="34" charset="0"/>
              </a:rPr>
              <a:t>is crucial to </a:t>
            </a:r>
            <a:r>
              <a:rPr lang="en-GB" sz="3200" dirty="0" smtClean="0">
                <a:latin typeface="Corbel" panose="020B0503020204020204" pitchFamily="34" charset="0"/>
              </a:rPr>
              <a:t>optimising long-term </a:t>
            </a:r>
            <a:r>
              <a:rPr lang="en-GB" sz="3200" dirty="0">
                <a:latin typeface="Corbel" panose="020B0503020204020204" pitchFamily="34" charset="0"/>
              </a:rPr>
              <a:t>survivorship </a:t>
            </a:r>
            <a:r>
              <a:rPr lang="en-GB" sz="3200" dirty="0" smtClean="0">
                <a:latin typeface="Corbel" panose="020B0503020204020204" pitchFamily="34" charset="0"/>
              </a:rPr>
              <a:t>care.</a:t>
            </a:r>
            <a:endParaRPr lang="en-GB" sz="3200" dirty="0">
              <a:latin typeface="Corbel" panose="020B0503020204020204" pitchFamily="34" charset="0"/>
            </a:endParaRPr>
          </a:p>
        </p:txBody>
      </p:sp>
      <p:sp>
        <p:nvSpPr>
          <p:cNvPr id="162" name="Rounded Rectangle 161"/>
          <p:cNvSpPr/>
          <p:nvPr/>
        </p:nvSpPr>
        <p:spPr>
          <a:xfrm>
            <a:off x="252874" y="13549110"/>
            <a:ext cx="14940000" cy="701565"/>
          </a:xfrm>
          <a:prstGeom prst="roundRect">
            <a:avLst/>
          </a:prstGeom>
          <a:solidFill>
            <a:srgbClr val="00206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4800" b="1" dirty="0" smtClean="0">
                <a:ln>
                  <a:solidFill>
                    <a:schemeClr val="tx1"/>
                  </a:solidFill>
                  <a:prstDash val="solid"/>
                </a:ln>
                <a:solidFill>
                  <a:schemeClr val="bg1"/>
                </a:solidFill>
                <a:latin typeface="Corbel" panose="020B0503020204020204" pitchFamily="34" charset="0"/>
              </a:rPr>
              <a:t>AIMS</a:t>
            </a:r>
            <a:endParaRPr lang="en-GB" sz="4800" b="1" dirty="0">
              <a:ln>
                <a:solidFill>
                  <a:schemeClr val="tx1"/>
                </a:solidFill>
                <a:prstDash val="solid"/>
              </a:ln>
              <a:solidFill>
                <a:schemeClr val="bg1"/>
              </a:solidFill>
              <a:latin typeface="Corbel" panose="020B0503020204020204" pitchFamily="34" charset="0"/>
            </a:endParaRPr>
          </a:p>
        </p:txBody>
      </p:sp>
      <p:sp>
        <p:nvSpPr>
          <p:cNvPr id="166" name="Rounded Rectangle 165"/>
          <p:cNvSpPr/>
          <p:nvPr/>
        </p:nvSpPr>
        <p:spPr>
          <a:xfrm>
            <a:off x="15199163" y="7494724"/>
            <a:ext cx="14940000" cy="702000"/>
          </a:xfrm>
          <a:prstGeom prst="roundRect">
            <a:avLst/>
          </a:prstGeom>
          <a:solidFill>
            <a:srgbClr val="00206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4800" b="1" dirty="0" smtClean="0">
                <a:ln>
                  <a:solidFill>
                    <a:schemeClr val="tx1"/>
                  </a:solidFill>
                  <a:prstDash val="solid"/>
                </a:ln>
                <a:solidFill>
                  <a:schemeClr val="bg1"/>
                </a:solidFill>
                <a:latin typeface="Corbel" panose="020B0503020204020204" pitchFamily="34" charset="0"/>
              </a:rPr>
              <a:t>METHODS AND PARTICIPANTS</a:t>
            </a:r>
            <a:endParaRPr lang="en-GB" sz="4800" b="1" dirty="0">
              <a:ln>
                <a:solidFill>
                  <a:schemeClr val="tx1"/>
                </a:solidFill>
                <a:prstDash val="solid"/>
              </a:ln>
              <a:solidFill>
                <a:schemeClr val="bg1"/>
              </a:solidFill>
              <a:latin typeface="Corbel" panose="020B0503020204020204" pitchFamily="34" charset="0"/>
            </a:endParaRPr>
          </a:p>
        </p:txBody>
      </p:sp>
      <p:sp>
        <p:nvSpPr>
          <p:cNvPr id="66" name="Rectangle 65"/>
          <p:cNvSpPr/>
          <p:nvPr/>
        </p:nvSpPr>
        <p:spPr>
          <a:xfrm>
            <a:off x="15854351" y="8266975"/>
            <a:ext cx="14437687" cy="5016758"/>
          </a:xfrm>
          <a:prstGeom prst="rect">
            <a:avLst/>
          </a:prstGeom>
        </p:spPr>
        <p:txBody>
          <a:bodyPr wrap="square">
            <a:spAutoFit/>
          </a:bodyPr>
          <a:lstStyle/>
          <a:p>
            <a:r>
              <a:rPr lang="en-GB" sz="3200" dirty="0" smtClean="0">
                <a:latin typeface="Corbel" panose="020B0503020204020204" pitchFamily="34" charset="0"/>
                <a:ea typeface="SimSun" panose="02010600030101010101" pitchFamily="2" charset="-122"/>
                <a:cs typeface="Arial" panose="020B0604020202020204" pitchFamily="34" charset="0"/>
              </a:rPr>
              <a:t>Semi-structured, </a:t>
            </a:r>
            <a:r>
              <a:rPr lang="en-GB" sz="3200" dirty="0">
                <a:latin typeface="Corbel" panose="020B0503020204020204" pitchFamily="34" charset="0"/>
                <a:ea typeface="SimSun" panose="02010600030101010101" pitchFamily="2" charset="-122"/>
                <a:cs typeface="Arial" panose="020B0604020202020204" pitchFamily="34" charset="0"/>
              </a:rPr>
              <a:t>face-to-face interviews with 22 </a:t>
            </a:r>
            <a:r>
              <a:rPr lang="en-GB" sz="3200" dirty="0" smtClean="0">
                <a:latin typeface="Corbel" panose="020B0503020204020204" pitchFamily="34" charset="0"/>
                <a:ea typeface="SimSun" panose="02010600030101010101" pitchFamily="2" charset="-122"/>
                <a:cs typeface="Arial" panose="020B0604020202020204" pitchFamily="34" charset="0"/>
              </a:rPr>
              <a:t>participants </a:t>
            </a:r>
            <a:r>
              <a:rPr lang="en-GB" sz="3200" dirty="0">
                <a:latin typeface="Corbel" panose="020B0503020204020204" pitchFamily="34" charset="0"/>
                <a:ea typeface="SimSun" panose="02010600030101010101" pitchFamily="2" charset="-122"/>
                <a:cs typeface="Arial" panose="020B0604020202020204" pitchFamily="34" charset="0"/>
              </a:rPr>
              <a:t>(11 survivors and 11 caregivers</a:t>
            </a:r>
            <a:r>
              <a:rPr lang="en-GB" sz="3200" dirty="0" smtClean="0">
                <a:latin typeface="Corbel" panose="020B0503020204020204" pitchFamily="34" charset="0"/>
                <a:ea typeface="SimSun" panose="02010600030101010101" pitchFamily="2" charset="-122"/>
                <a:cs typeface="Arial" panose="020B0604020202020204" pitchFamily="34" charset="0"/>
              </a:rPr>
              <a:t>). </a:t>
            </a:r>
          </a:p>
          <a:p>
            <a:endParaRPr lang="en-GB" sz="3200" dirty="0">
              <a:latin typeface="Corbel" panose="020B0503020204020204" pitchFamily="34" charset="0"/>
              <a:ea typeface="SimSun" panose="02010600030101010101" pitchFamily="2" charset="-122"/>
              <a:cs typeface="Arial" panose="020B0604020202020204" pitchFamily="34" charset="0"/>
            </a:endParaRPr>
          </a:p>
          <a:p>
            <a:r>
              <a:rPr lang="en-GB" sz="3200" dirty="0" smtClean="0">
                <a:latin typeface="Corbel" panose="020B0503020204020204" pitchFamily="34" charset="0"/>
                <a:ea typeface="SimSun" panose="02010600030101010101" pitchFamily="2" charset="-122"/>
                <a:cs typeface="Arial" panose="020B0604020202020204" pitchFamily="34" charset="0"/>
              </a:rPr>
              <a:t>Recruitment and </a:t>
            </a:r>
            <a:r>
              <a:rPr lang="en-GB" sz="3200" dirty="0">
                <a:latin typeface="Corbel" panose="020B0503020204020204" pitchFamily="34" charset="0"/>
                <a:ea typeface="SimSun" panose="02010600030101010101" pitchFamily="2" charset="-122"/>
                <a:cs typeface="Arial" panose="020B0604020202020204" pitchFamily="34" charset="0"/>
              </a:rPr>
              <a:t>interviews conducted November 2018 and January </a:t>
            </a:r>
            <a:r>
              <a:rPr lang="en-GB" sz="3200" dirty="0" smtClean="0">
                <a:latin typeface="Corbel" panose="020B0503020204020204" pitchFamily="34" charset="0"/>
                <a:ea typeface="SimSun" panose="02010600030101010101" pitchFamily="2" charset="-122"/>
                <a:cs typeface="Arial" panose="020B0604020202020204" pitchFamily="34" charset="0"/>
              </a:rPr>
              <a:t>2020. </a:t>
            </a:r>
          </a:p>
          <a:p>
            <a:endParaRPr lang="en-GB" sz="3200" dirty="0">
              <a:latin typeface="Corbel" panose="020B0503020204020204" pitchFamily="34" charset="0"/>
              <a:ea typeface="SimSun" panose="02010600030101010101" pitchFamily="2" charset="-122"/>
              <a:cs typeface="Arial" panose="020B0604020202020204" pitchFamily="34" charset="0"/>
            </a:endParaRPr>
          </a:p>
          <a:p>
            <a:r>
              <a:rPr lang="en-GB" sz="3200" dirty="0" smtClean="0"/>
              <a:t>Interviews </a:t>
            </a:r>
            <a:r>
              <a:rPr lang="en-GB" sz="3200" dirty="0"/>
              <a:t>averaged 53 minutes and ranged from 15 minutes to 140 minutes.</a:t>
            </a:r>
            <a:endParaRPr lang="en-GB" sz="3200" dirty="0">
              <a:latin typeface="Corbel" panose="020B0503020204020204" pitchFamily="34" charset="0"/>
              <a:ea typeface="SimSun" panose="02010600030101010101" pitchFamily="2" charset="-122"/>
              <a:cs typeface="Arial" panose="020B0604020202020204" pitchFamily="34" charset="0"/>
            </a:endParaRPr>
          </a:p>
          <a:p>
            <a:endParaRPr lang="en-GB" sz="3200" dirty="0">
              <a:latin typeface="Corbel" panose="020B0503020204020204" pitchFamily="34" charset="0"/>
              <a:ea typeface="SimSun" panose="02010600030101010101" pitchFamily="2" charset="-122"/>
              <a:cs typeface="Arial" panose="020B0604020202020204" pitchFamily="34" charset="0"/>
            </a:endParaRPr>
          </a:p>
          <a:p>
            <a:r>
              <a:rPr lang="en-GB" sz="3200" dirty="0" smtClean="0">
                <a:latin typeface="Corbel" panose="020B0503020204020204" pitchFamily="34" charset="0"/>
                <a:ea typeface="SimSun" panose="02010600030101010101" pitchFamily="2" charset="-122"/>
                <a:cs typeface="Arial" panose="020B0604020202020204" pitchFamily="34" charset="0"/>
              </a:rPr>
              <a:t> Maximum variation sampling was utilised. </a:t>
            </a:r>
          </a:p>
          <a:p>
            <a:endParaRPr lang="en-GB" sz="3200" dirty="0" smtClean="0">
              <a:latin typeface="Corbel" panose="020B0503020204020204" pitchFamily="34" charset="0"/>
              <a:ea typeface="SimSun" panose="02010600030101010101" pitchFamily="2" charset="-122"/>
              <a:cs typeface="Arial" panose="020B0604020202020204" pitchFamily="34" charset="0"/>
            </a:endParaRPr>
          </a:p>
          <a:p>
            <a:endParaRPr lang="en-GB" sz="3200" dirty="0" smtClean="0">
              <a:latin typeface="Corbel" panose="020B0503020204020204" pitchFamily="34" charset="0"/>
              <a:ea typeface="SimSun" panose="02010600030101010101" pitchFamily="2" charset="-122"/>
              <a:cs typeface="Arial" panose="020B0604020202020204" pitchFamily="34" charset="0"/>
            </a:endParaRPr>
          </a:p>
        </p:txBody>
      </p:sp>
      <p:pic>
        <p:nvPicPr>
          <p:cNvPr id="168" name="Picture 167">
            <a:extLst>
              <a:ext uri="{FF2B5EF4-FFF2-40B4-BE49-F238E27FC236}">
                <a16:creationId xmlns:a16="http://schemas.microsoft.com/office/drawing/2014/main" xmlns="" id="{5EC1CF02-7139-4654-B4D1-B0861102B2A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55127" y="8362604"/>
            <a:ext cx="671855" cy="671855"/>
          </a:xfrm>
          <a:prstGeom prst="rect">
            <a:avLst/>
          </a:prstGeom>
        </p:spPr>
      </p:pic>
      <p:pic>
        <p:nvPicPr>
          <p:cNvPr id="169" name="Picture 168">
            <a:extLst>
              <a:ext uri="{FF2B5EF4-FFF2-40B4-BE49-F238E27FC236}">
                <a16:creationId xmlns:a16="http://schemas.microsoft.com/office/drawing/2014/main" xmlns="" id="{5EC1CF02-7139-4654-B4D1-B0861102B2A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55127" y="9678037"/>
            <a:ext cx="671855" cy="671855"/>
          </a:xfrm>
          <a:prstGeom prst="rect">
            <a:avLst/>
          </a:prstGeom>
        </p:spPr>
      </p:pic>
      <p:pic>
        <p:nvPicPr>
          <p:cNvPr id="38" name="Picture 37">
            <a:extLst>
              <a:ext uri="{FF2B5EF4-FFF2-40B4-BE49-F238E27FC236}">
                <a16:creationId xmlns:a16="http://schemas.microsoft.com/office/drawing/2014/main" xmlns="" id="{5EC1CF02-7139-4654-B4D1-B0861102B2A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3378" y="10642398"/>
            <a:ext cx="671855" cy="671855"/>
          </a:xfrm>
          <a:prstGeom prst="rect">
            <a:avLst/>
          </a:prstGeom>
        </p:spPr>
      </p:pic>
      <p:graphicFrame>
        <p:nvGraphicFramePr>
          <p:cNvPr id="18" name="Table 17"/>
          <p:cNvGraphicFramePr>
            <a:graphicFrameLocks noGrp="1"/>
          </p:cNvGraphicFramePr>
          <p:nvPr>
            <p:extLst>
              <p:ext uri="{D42A27DB-BD31-4B8C-83A1-F6EECF244321}">
                <p14:modId xmlns:p14="http://schemas.microsoft.com/office/powerpoint/2010/main" val="187667685"/>
              </p:ext>
            </p:extLst>
          </p:nvPr>
        </p:nvGraphicFramePr>
        <p:xfrm>
          <a:off x="15579306" y="12629686"/>
          <a:ext cx="14387820" cy="5425440"/>
        </p:xfrm>
        <a:graphic>
          <a:graphicData uri="http://schemas.openxmlformats.org/drawingml/2006/table">
            <a:tbl>
              <a:tblPr firstRow="1" bandRow="1">
                <a:tableStyleId>{616DA210-FB5B-4158-B5E0-FEB733F419BA}</a:tableStyleId>
              </a:tblPr>
              <a:tblGrid>
                <a:gridCol w="7193910"/>
                <a:gridCol w="7193910"/>
              </a:tblGrid>
              <a:tr h="547098">
                <a:tc>
                  <a:txBody>
                    <a:bodyPr/>
                    <a:lstStyle/>
                    <a:p>
                      <a:pPr algn="ctr"/>
                      <a:r>
                        <a:rPr lang="en-GB" sz="3200" dirty="0" smtClean="0"/>
                        <a:t>Survivors </a:t>
                      </a:r>
                      <a:endParaRPr lang="en-GB" sz="3200" dirty="0">
                        <a:latin typeface="Corbel" panose="020B0503020204020204" pitchFamily="34" charset="0"/>
                      </a:endParaRPr>
                    </a:p>
                  </a:txBody>
                  <a:tcPr/>
                </a:tc>
                <a:tc>
                  <a:txBody>
                    <a:bodyPr/>
                    <a:lstStyle/>
                    <a:p>
                      <a:pPr algn="ctr"/>
                      <a:r>
                        <a:rPr lang="en-GB" sz="3200" dirty="0" smtClean="0"/>
                        <a:t>Caregivers</a:t>
                      </a:r>
                      <a:r>
                        <a:rPr lang="en-GB" sz="3200" baseline="0" dirty="0" smtClean="0"/>
                        <a:t> </a:t>
                      </a:r>
                      <a:endParaRPr lang="en-GB" sz="3200" dirty="0">
                        <a:latin typeface="Corbel" panose="020B0503020204020204" pitchFamily="34" charset="0"/>
                      </a:endParaRPr>
                    </a:p>
                  </a:txBody>
                  <a:tcPr/>
                </a:tc>
              </a:tr>
              <a:tr h="370840">
                <a:tc>
                  <a:txBody>
                    <a:bodyPr/>
                    <a:lstStyle/>
                    <a:p>
                      <a:pPr algn="ctr"/>
                      <a:r>
                        <a:rPr lang="en-GB" sz="3200" dirty="0" smtClean="0"/>
                        <a:t>Female</a:t>
                      </a:r>
                      <a:r>
                        <a:rPr lang="en-GB" sz="3200" baseline="0" dirty="0" smtClean="0"/>
                        <a:t> </a:t>
                      </a:r>
                      <a:r>
                        <a:rPr lang="en-GB" sz="3200" dirty="0" smtClean="0"/>
                        <a:t>(55%)</a:t>
                      </a:r>
                      <a:endParaRPr lang="en-GB" sz="3200" dirty="0">
                        <a:latin typeface="Corbel" panose="020B0503020204020204" pitchFamily="34" charset="0"/>
                      </a:endParaRPr>
                    </a:p>
                  </a:txBody>
                  <a:tcPr/>
                </a:tc>
                <a:tc>
                  <a:txBody>
                    <a:bodyPr/>
                    <a:lstStyle/>
                    <a:p>
                      <a:pPr algn="ctr"/>
                      <a:r>
                        <a:rPr lang="en-GB" sz="3200" dirty="0" smtClean="0"/>
                        <a:t>All were parents</a:t>
                      </a:r>
                      <a:r>
                        <a:rPr lang="en-GB" sz="3200" baseline="0" dirty="0" smtClean="0"/>
                        <a:t> – majority </a:t>
                      </a:r>
                      <a:r>
                        <a:rPr lang="en-GB" sz="3200" dirty="0" smtClean="0"/>
                        <a:t>mothers (91%)</a:t>
                      </a:r>
                      <a:endParaRPr lang="en-GB" sz="3200" dirty="0">
                        <a:latin typeface="Corbel" panose="020B0503020204020204" pitchFamily="34" charset="0"/>
                      </a:endParaRPr>
                    </a:p>
                  </a:txBody>
                  <a:tcPr/>
                </a:tc>
              </a:tr>
              <a:tr h="370840">
                <a:tc>
                  <a:txBody>
                    <a:bodyPr/>
                    <a:lstStyle/>
                    <a:p>
                      <a:pPr marL="0" marR="0" lvl="0" indent="0" algn="ctr" defTabSz="3027487" rtl="0" eaLnBrk="1" fontAlgn="auto" latinLnBrk="0" hangingPunct="1">
                        <a:lnSpc>
                          <a:spcPct val="100000"/>
                        </a:lnSpc>
                        <a:spcBef>
                          <a:spcPts val="0"/>
                        </a:spcBef>
                        <a:spcAft>
                          <a:spcPts val="0"/>
                        </a:spcAft>
                        <a:buClrTx/>
                        <a:buSzTx/>
                        <a:buFontTx/>
                        <a:buNone/>
                        <a:tabLst/>
                        <a:defRPr/>
                      </a:pPr>
                      <a:r>
                        <a:rPr lang="en-GB" sz="3200" dirty="0" smtClean="0"/>
                        <a:t>Average current age: 24 (range 16-30yrs) </a:t>
                      </a:r>
                      <a:endParaRPr lang="en-GB" sz="3200" dirty="0" smtClean="0">
                        <a:latin typeface="Corbel" panose="020B0503020204020204" pitchFamily="34" charset="0"/>
                        <a:ea typeface="SimSun" panose="02010600030101010101" pitchFamily="2" charset="-122"/>
                        <a:cs typeface="Arial" panose="020B0604020202020204" pitchFamily="34" charset="0"/>
                      </a:endParaRPr>
                    </a:p>
                  </a:txBody>
                  <a:tcPr/>
                </a:tc>
                <a:tc>
                  <a:txBody>
                    <a:bodyPr/>
                    <a:lstStyle/>
                    <a:p>
                      <a:pPr algn="ctr"/>
                      <a:r>
                        <a:rPr lang="en-GB" sz="3200" dirty="0" smtClean="0"/>
                        <a:t>Average current</a:t>
                      </a:r>
                      <a:r>
                        <a:rPr lang="en-GB" sz="3200" baseline="0" dirty="0" smtClean="0"/>
                        <a:t> age: </a:t>
                      </a:r>
                      <a:r>
                        <a:rPr lang="en-GB" sz="3200" dirty="0" smtClean="0"/>
                        <a:t> 52 (range 40-61)</a:t>
                      </a:r>
                      <a:endParaRPr lang="en-GB" sz="3200" dirty="0">
                        <a:latin typeface="Corbel" panose="020B0503020204020204" pitchFamily="34" charset="0"/>
                      </a:endParaRPr>
                    </a:p>
                  </a:txBody>
                  <a:tcPr/>
                </a:tc>
              </a:tr>
              <a:tr h="370840">
                <a:tc>
                  <a:txBody>
                    <a:bodyPr/>
                    <a:lstStyle/>
                    <a:p>
                      <a:pPr marL="0" marR="0" lvl="0" indent="0" algn="ctr" defTabSz="3027487" rtl="0" eaLnBrk="1" fontAlgn="auto" latinLnBrk="0" hangingPunct="1">
                        <a:lnSpc>
                          <a:spcPct val="100000"/>
                        </a:lnSpc>
                        <a:spcBef>
                          <a:spcPts val="0"/>
                        </a:spcBef>
                        <a:spcAft>
                          <a:spcPts val="0"/>
                        </a:spcAft>
                        <a:buClrTx/>
                        <a:buSzTx/>
                        <a:buFontTx/>
                        <a:buNone/>
                        <a:tabLst/>
                        <a:defRPr/>
                      </a:pPr>
                      <a:r>
                        <a:rPr lang="en-GB" sz="3200" dirty="0" smtClean="0"/>
                        <a:t>Average diagnosis age: 6 (range 1-10yrs) </a:t>
                      </a:r>
                      <a:endParaRPr lang="en-GB" sz="3200" dirty="0" smtClean="0">
                        <a:latin typeface="Corbel" panose="020B0503020204020204" pitchFamily="34" charset="0"/>
                        <a:ea typeface="SimSun" panose="02010600030101010101" pitchFamily="2" charset="-122"/>
                        <a:cs typeface="Arial" panose="020B0604020202020204" pitchFamily="34" charset="0"/>
                      </a:endParaRPr>
                    </a:p>
                  </a:txBody>
                  <a:tcPr/>
                </a:tc>
                <a:tc>
                  <a:txBody>
                    <a:bodyPr/>
                    <a:lstStyle/>
                    <a:p>
                      <a:pPr algn="ctr"/>
                      <a:r>
                        <a:rPr lang="en-GB" sz="3200" dirty="0" smtClean="0">
                          <a:latin typeface="Corbel" panose="020B0503020204020204" pitchFamily="34" charset="0"/>
                        </a:rPr>
                        <a:t>Average age survivor at diagnosis: 21</a:t>
                      </a:r>
                      <a:r>
                        <a:rPr lang="en-GB" sz="3200" baseline="0" dirty="0" smtClean="0">
                          <a:latin typeface="Corbel" panose="020B0503020204020204" pitchFamily="34" charset="0"/>
                        </a:rPr>
                        <a:t> (range 9-25yrs)</a:t>
                      </a:r>
                      <a:endParaRPr lang="en-GB" sz="3200" dirty="0">
                        <a:latin typeface="Corbel" panose="020B0503020204020204" pitchFamily="34" charset="0"/>
                      </a:endParaRPr>
                    </a:p>
                  </a:txBody>
                  <a:tcPr/>
                </a:tc>
              </a:tr>
              <a:tr h="370840">
                <a:tc>
                  <a:txBody>
                    <a:bodyPr/>
                    <a:lstStyle/>
                    <a:p>
                      <a:pPr marL="0" marR="0" lvl="0" indent="0" algn="ctr" defTabSz="3027487" rtl="0" eaLnBrk="1" fontAlgn="auto" latinLnBrk="0" hangingPunct="1">
                        <a:lnSpc>
                          <a:spcPct val="100000"/>
                        </a:lnSpc>
                        <a:spcBef>
                          <a:spcPts val="0"/>
                        </a:spcBef>
                        <a:spcAft>
                          <a:spcPts val="0"/>
                        </a:spcAft>
                        <a:buClrTx/>
                        <a:buSzTx/>
                        <a:buFontTx/>
                        <a:buNone/>
                        <a:tabLst/>
                        <a:defRPr/>
                      </a:pPr>
                      <a:r>
                        <a:rPr lang="en-GB" sz="3200" dirty="0" smtClean="0"/>
                        <a:t>Average time since diagnosis: 18 (range 9-25yrs) </a:t>
                      </a:r>
                      <a:endParaRPr lang="en-GB" sz="3200" dirty="0" smtClean="0">
                        <a:latin typeface="Corbel" panose="020B0503020204020204" pitchFamily="34" charset="0"/>
                        <a:ea typeface="SimSun" panose="02010600030101010101" pitchFamily="2" charset="-122"/>
                        <a:cs typeface="Arial" panose="020B0604020202020204" pitchFamily="34" charset="0"/>
                      </a:endParaRPr>
                    </a:p>
                  </a:txBody>
                  <a:tcPr/>
                </a:tc>
                <a:tc>
                  <a:txBody>
                    <a:bodyPr/>
                    <a:lstStyle/>
                    <a:p>
                      <a:pPr algn="ctr"/>
                      <a:r>
                        <a:rPr lang="en-GB" sz="3200" dirty="0" smtClean="0"/>
                        <a:t>All caregivers currently lived with the survivor</a:t>
                      </a:r>
                      <a:endParaRPr lang="en-GB" sz="3200" dirty="0">
                        <a:latin typeface="Corbel" panose="020B0503020204020204" pitchFamily="34" charset="0"/>
                      </a:endParaRPr>
                    </a:p>
                  </a:txBody>
                  <a:tcPr/>
                </a:tc>
              </a:tr>
              <a:tr h="370840">
                <a:tc>
                  <a:txBody>
                    <a:bodyPr/>
                    <a:lstStyle/>
                    <a:p>
                      <a:pPr marL="0" marR="0" lvl="0" indent="0" algn="ctr" defTabSz="3027487" rtl="0" eaLnBrk="1" fontAlgn="auto" latinLnBrk="0" hangingPunct="1">
                        <a:lnSpc>
                          <a:spcPct val="100000"/>
                        </a:lnSpc>
                        <a:spcBef>
                          <a:spcPts val="0"/>
                        </a:spcBef>
                        <a:spcAft>
                          <a:spcPts val="0"/>
                        </a:spcAft>
                        <a:buClrTx/>
                        <a:buSzTx/>
                        <a:buFontTx/>
                        <a:buNone/>
                        <a:tabLst/>
                        <a:defRPr/>
                      </a:pPr>
                      <a:r>
                        <a:rPr lang="en-GB" sz="3200" dirty="0" smtClean="0"/>
                        <a:t>Tumour</a:t>
                      </a:r>
                      <a:r>
                        <a:rPr lang="en-GB" sz="3200" baseline="0" dirty="0" smtClean="0"/>
                        <a:t> types varied. </a:t>
                      </a:r>
                      <a:r>
                        <a:rPr lang="en-GB" sz="3200" dirty="0" smtClean="0"/>
                        <a:t>Most common tumour: astrocytoma (36%)</a:t>
                      </a:r>
                      <a:endParaRPr lang="en-GB" sz="3200" dirty="0" smtClean="0">
                        <a:latin typeface="Corbel" panose="020B0503020204020204" pitchFamily="34" charset="0"/>
                        <a:ea typeface="SimSun" panose="02010600030101010101" pitchFamily="2" charset="-122"/>
                        <a:cs typeface="Arial" panose="020B0604020202020204" pitchFamily="34" charset="0"/>
                      </a:endParaRPr>
                    </a:p>
                  </a:txBody>
                  <a:tcPr/>
                </a:tc>
                <a:tc>
                  <a:txBody>
                    <a:bodyPr/>
                    <a:lstStyle/>
                    <a:p>
                      <a:pPr marL="0" marR="0" lvl="0" indent="0" algn="ctr" defTabSz="3027487" rtl="0" eaLnBrk="1" fontAlgn="auto" latinLnBrk="0" hangingPunct="1">
                        <a:lnSpc>
                          <a:spcPct val="100000"/>
                        </a:lnSpc>
                        <a:spcBef>
                          <a:spcPts val="0"/>
                        </a:spcBef>
                        <a:spcAft>
                          <a:spcPts val="0"/>
                        </a:spcAft>
                        <a:buClrTx/>
                        <a:buSzTx/>
                        <a:buFontTx/>
                        <a:buNone/>
                        <a:tabLst/>
                        <a:defRPr/>
                      </a:pPr>
                      <a:r>
                        <a:rPr lang="en-GB" sz="3200" dirty="0" smtClean="0"/>
                        <a:t>Most commonly caring for a child who had been diagnosed with a </a:t>
                      </a:r>
                      <a:r>
                        <a:rPr lang="en-GB" sz="3200" dirty="0" err="1" smtClean="0"/>
                        <a:t>Medulloblastoma</a:t>
                      </a:r>
                      <a:r>
                        <a:rPr lang="en-GB" sz="3200" dirty="0" smtClean="0"/>
                        <a:t> (36%)</a:t>
                      </a:r>
                      <a:endParaRPr lang="en-GB" sz="3200" dirty="0" smtClean="0">
                        <a:latin typeface="Corbel" panose="020B0503020204020204" pitchFamily="34" charset="0"/>
                      </a:endParaRPr>
                    </a:p>
                  </a:txBody>
                  <a:tcPr/>
                </a:tc>
              </a:tr>
            </a:tbl>
          </a:graphicData>
        </a:graphic>
      </p:graphicFrame>
      <p:grpSp>
        <p:nvGrpSpPr>
          <p:cNvPr id="54" name="Group 53"/>
          <p:cNvGrpSpPr/>
          <p:nvPr/>
        </p:nvGrpSpPr>
        <p:grpSpPr>
          <a:xfrm>
            <a:off x="399283" y="18429472"/>
            <a:ext cx="29522736" cy="20957223"/>
            <a:chOff x="233826" y="17313542"/>
            <a:chExt cx="29711689" cy="21010162"/>
          </a:xfrm>
        </p:grpSpPr>
        <p:sp>
          <p:nvSpPr>
            <p:cNvPr id="39" name="Rounded Rectangle 38"/>
            <p:cNvSpPr/>
            <p:nvPr/>
          </p:nvSpPr>
          <p:spPr>
            <a:xfrm>
              <a:off x="233826" y="17313542"/>
              <a:ext cx="14940000" cy="701565"/>
            </a:xfrm>
            <a:prstGeom prst="roundRect">
              <a:avLst/>
            </a:prstGeom>
            <a:solidFill>
              <a:srgbClr val="00206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4800" b="1" dirty="0" smtClean="0">
                  <a:ln>
                    <a:solidFill>
                      <a:schemeClr val="tx1"/>
                    </a:solidFill>
                    <a:prstDash val="solid"/>
                  </a:ln>
                  <a:solidFill>
                    <a:schemeClr val="bg1"/>
                  </a:solidFill>
                  <a:latin typeface="Corbel" panose="020B0503020204020204" pitchFamily="34" charset="0"/>
                </a:rPr>
                <a:t>RESULTS – THEMES AND SUBTHEMES  </a:t>
              </a:r>
              <a:endParaRPr lang="en-GB" sz="4800" b="1" dirty="0">
                <a:ln>
                  <a:solidFill>
                    <a:schemeClr val="tx1"/>
                  </a:solidFill>
                  <a:prstDash val="solid"/>
                </a:ln>
                <a:solidFill>
                  <a:schemeClr val="bg1"/>
                </a:solidFill>
                <a:latin typeface="Corbel" panose="020B0503020204020204" pitchFamily="34" charset="0"/>
              </a:endParaRPr>
            </a:p>
          </p:txBody>
        </p:sp>
        <p:pic>
          <p:nvPicPr>
            <p:cNvPr id="32" name="Picture 31"/>
            <p:cNvPicPr>
              <a:picLocks noChangeAspect="1"/>
            </p:cNvPicPr>
            <p:nvPr/>
          </p:nvPicPr>
          <p:blipFill rotWithShape="1">
            <a:blip r:embed="rId6"/>
            <a:srcRect l="13590" t="20509" r="36289" b="19456"/>
            <a:stretch/>
          </p:blipFill>
          <p:spPr>
            <a:xfrm>
              <a:off x="10898961" y="24049218"/>
              <a:ext cx="8712332" cy="8782593"/>
            </a:xfrm>
            <a:prstGeom prst="rect">
              <a:avLst/>
            </a:prstGeom>
          </p:spPr>
        </p:pic>
        <p:sp>
          <p:nvSpPr>
            <p:cNvPr id="27" name="Rectangular Callout 26"/>
            <p:cNvSpPr/>
            <p:nvPr/>
          </p:nvSpPr>
          <p:spPr>
            <a:xfrm>
              <a:off x="253292" y="25501731"/>
              <a:ext cx="10433318" cy="2599851"/>
            </a:xfrm>
            <a:prstGeom prst="wedgeRectCallout">
              <a:avLst>
                <a:gd name="adj1" fmla="val 65637"/>
                <a:gd name="adj2" fmla="val -62543"/>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3200" b="1" dirty="0">
                  <a:solidFill>
                    <a:schemeClr val="tx1"/>
                  </a:solidFill>
                  <a:latin typeface="Corbel" panose="020B0503020204020204" pitchFamily="34" charset="0"/>
                </a:rPr>
                <a:t>Navigating the </a:t>
              </a:r>
              <a:r>
                <a:rPr lang="en-GB" sz="3200" b="1" dirty="0" smtClean="0">
                  <a:solidFill>
                    <a:schemeClr val="tx1"/>
                  </a:solidFill>
                  <a:latin typeface="Corbel" panose="020B0503020204020204" pitchFamily="34" charset="0"/>
                </a:rPr>
                <a:t>future</a:t>
              </a:r>
            </a:p>
            <a:p>
              <a:pPr algn="ctr"/>
              <a:r>
                <a:rPr lang="en-GB" sz="2800" i="1" dirty="0" smtClean="0">
                  <a:solidFill>
                    <a:schemeClr val="tx1"/>
                  </a:solidFill>
                  <a:latin typeface="Corbel" panose="020B0503020204020204" pitchFamily="34" charset="0"/>
                </a:rPr>
                <a:t>“I </a:t>
              </a:r>
              <a:r>
                <a:rPr lang="en-GB" sz="2800" i="1" dirty="0">
                  <a:solidFill>
                    <a:schemeClr val="tx1"/>
                  </a:solidFill>
                  <a:latin typeface="Corbel" panose="020B0503020204020204" pitchFamily="34" charset="0"/>
                </a:rPr>
                <a:t>just wish someone would have outlined future problems that could occur…The issues that arise in the future…you’re left with it.…the long-term side effects are to do with you and so where’s the help? That’s the help that you need!” </a:t>
              </a:r>
              <a:r>
                <a:rPr lang="en-GB" sz="2800" i="1" dirty="0" smtClean="0">
                  <a:solidFill>
                    <a:schemeClr val="tx1"/>
                  </a:solidFill>
                  <a:latin typeface="Corbel" panose="020B0503020204020204" pitchFamily="34" charset="0"/>
                </a:rPr>
                <a:t> </a:t>
              </a:r>
              <a:r>
                <a:rPr lang="en-GB" sz="2800" dirty="0" smtClean="0">
                  <a:solidFill>
                    <a:schemeClr val="tx1"/>
                  </a:solidFill>
                  <a:latin typeface="Corbel" panose="020B0503020204020204" pitchFamily="34" charset="0"/>
                </a:rPr>
                <a:t>[C]</a:t>
              </a:r>
              <a:endParaRPr lang="en-GB" sz="2800" dirty="0">
                <a:solidFill>
                  <a:schemeClr val="tx1"/>
                </a:solidFill>
                <a:latin typeface="Corbel" panose="020B0503020204020204" pitchFamily="34" charset="0"/>
              </a:endParaRPr>
            </a:p>
          </p:txBody>
        </p:sp>
        <p:sp>
          <p:nvSpPr>
            <p:cNvPr id="25" name="Rectangular Callout 24"/>
            <p:cNvSpPr/>
            <p:nvPr/>
          </p:nvSpPr>
          <p:spPr>
            <a:xfrm>
              <a:off x="276787" y="23500138"/>
              <a:ext cx="9516917" cy="1762802"/>
            </a:xfrm>
            <a:prstGeom prst="wedgeRectCallout">
              <a:avLst>
                <a:gd name="adj1" fmla="val 84816"/>
                <a:gd name="adj2" fmla="val 16290"/>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GB" sz="3200" b="1" dirty="0" smtClean="0">
                <a:solidFill>
                  <a:schemeClr val="tx1"/>
                </a:solidFill>
              </a:endParaRPr>
            </a:p>
            <a:p>
              <a:pPr algn="ctr"/>
              <a:r>
                <a:rPr lang="en-GB" sz="3200" b="1" dirty="0" smtClean="0">
                  <a:solidFill>
                    <a:schemeClr val="tx1"/>
                  </a:solidFill>
                  <a:latin typeface="Corbel" panose="020B0503020204020204" pitchFamily="34" charset="0"/>
                </a:rPr>
                <a:t>Developing </a:t>
              </a:r>
              <a:r>
                <a:rPr lang="en-GB" sz="3200" b="1" dirty="0">
                  <a:solidFill>
                    <a:schemeClr val="tx1"/>
                  </a:solidFill>
                  <a:latin typeface="Corbel" panose="020B0503020204020204" pitchFamily="34" charset="0"/>
                </a:rPr>
                <a:t>a social </a:t>
              </a:r>
              <a:r>
                <a:rPr lang="en-GB" sz="3200" b="1" dirty="0" smtClean="0">
                  <a:solidFill>
                    <a:schemeClr val="tx1"/>
                  </a:solidFill>
                  <a:latin typeface="Corbel" panose="020B0503020204020204" pitchFamily="34" charset="0"/>
                </a:rPr>
                <a:t>network</a:t>
              </a:r>
            </a:p>
            <a:p>
              <a:pPr algn="ctr"/>
              <a:r>
                <a:rPr lang="en-GB" sz="2800" i="1" dirty="0">
                  <a:solidFill>
                    <a:schemeClr val="tx1"/>
                  </a:solidFill>
                  <a:latin typeface="Corbel" panose="020B0503020204020204" pitchFamily="34" charset="0"/>
                </a:rPr>
                <a:t>“I think one of my main issues is probably friendships and relationships more than anything, it’s like – I kind of don’t know…I don’t know much about them to be honest</a:t>
              </a:r>
              <a:r>
                <a:rPr lang="en-GB" sz="2800" i="1" dirty="0" smtClean="0">
                  <a:solidFill>
                    <a:schemeClr val="tx1"/>
                  </a:solidFill>
                  <a:latin typeface="Corbel" panose="020B0503020204020204" pitchFamily="34" charset="0"/>
                </a:rPr>
                <a:t>.” </a:t>
              </a:r>
              <a:r>
                <a:rPr lang="en-GB" sz="2800" dirty="0" smtClean="0">
                  <a:solidFill>
                    <a:schemeClr val="tx1"/>
                  </a:solidFill>
                  <a:latin typeface="Corbel" panose="020B0503020204020204" pitchFamily="34" charset="0"/>
                </a:rPr>
                <a:t>[S]</a:t>
              </a:r>
              <a:endParaRPr lang="en-GB" sz="2800" dirty="0">
                <a:solidFill>
                  <a:schemeClr val="tx1"/>
                </a:solidFill>
                <a:latin typeface="Corbel" panose="020B0503020204020204" pitchFamily="34" charset="0"/>
              </a:endParaRPr>
            </a:p>
            <a:p>
              <a:endParaRPr lang="en-GB" sz="3200" b="1" dirty="0">
                <a:solidFill>
                  <a:schemeClr val="tx1"/>
                </a:solidFill>
              </a:endParaRPr>
            </a:p>
          </p:txBody>
        </p:sp>
        <p:sp>
          <p:nvSpPr>
            <p:cNvPr id="21" name="Rectangular Callout 20"/>
            <p:cNvSpPr/>
            <p:nvPr/>
          </p:nvSpPr>
          <p:spPr>
            <a:xfrm>
              <a:off x="256970" y="18148284"/>
              <a:ext cx="14469684" cy="2043345"/>
            </a:xfrm>
            <a:prstGeom prst="wedgeRectCallout">
              <a:avLst>
                <a:gd name="adj1" fmla="val 49300"/>
                <a:gd name="adj2" fmla="val 24865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3200" b="1" dirty="0">
                  <a:solidFill>
                    <a:schemeClr val="tx1"/>
                  </a:solidFill>
                  <a:latin typeface="Corbel" panose="020B0503020204020204" pitchFamily="34" charset="0"/>
                </a:rPr>
                <a:t>Personalised, individualised </a:t>
              </a:r>
              <a:r>
                <a:rPr lang="en-GB" sz="3200" b="1" dirty="0" smtClean="0">
                  <a:solidFill>
                    <a:schemeClr val="tx1"/>
                  </a:solidFill>
                  <a:latin typeface="Corbel" panose="020B0503020204020204" pitchFamily="34" charset="0"/>
                </a:rPr>
                <a:t>support</a:t>
              </a:r>
            </a:p>
            <a:p>
              <a:pPr algn="ctr"/>
              <a:r>
                <a:rPr lang="en-GB" sz="2800" i="1" dirty="0">
                  <a:solidFill>
                    <a:schemeClr val="tx1"/>
                  </a:solidFill>
                  <a:latin typeface="Corbel" panose="020B0503020204020204" pitchFamily="34" charset="0"/>
                </a:rPr>
                <a:t>“I would like there to be like a mentor or a person who you could ring…somebody that you could contact to talk to about that certain thing that you want information on. Yeah, yes that would be really useful</a:t>
              </a:r>
              <a:r>
                <a:rPr lang="en-GB" sz="2800" i="1" dirty="0" smtClean="0">
                  <a:solidFill>
                    <a:schemeClr val="tx1"/>
                  </a:solidFill>
                  <a:latin typeface="Corbel" panose="020B0503020204020204" pitchFamily="34" charset="0"/>
                </a:rPr>
                <a:t>” </a:t>
              </a:r>
              <a:r>
                <a:rPr lang="en-GB" sz="2800" dirty="0" smtClean="0">
                  <a:solidFill>
                    <a:schemeClr val="tx1"/>
                  </a:solidFill>
                  <a:latin typeface="Corbel" panose="020B0503020204020204" pitchFamily="34" charset="0"/>
                </a:rPr>
                <a:t>[S}</a:t>
              </a:r>
              <a:endParaRPr lang="en-GB" sz="2800" b="1" dirty="0">
                <a:solidFill>
                  <a:schemeClr val="tx1"/>
                </a:solidFill>
                <a:latin typeface="Corbel" panose="020B0503020204020204" pitchFamily="34" charset="0"/>
              </a:endParaRPr>
            </a:p>
          </p:txBody>
        </p:sp>
        <p:sp>
          <p:nvSpPr>
            <p:cNvPr id="22" name="Rectangular Callout 21"/>
            <p:cNvSpPr/>
            <p:nvPr/>
          </p:nvSpPr>
          <p:spPr>
            <a:xfrm>
              <a:off x="253291" y="20546038"/>
              <a:ext cx="8646399" cy="2050918"/>
            </a:xfrm>
            <a:prstGeom prst="wedgeRectCallout">
              <a:avLst>
                <a:gd name="adj1" fmla="val 112325"/>
                <a:gd name="adj2" fmla="val 132044"/>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3200" b="1" dirty="0">
                  <a:solidFill>
                    <a:schemeClr val="tx1"/>
                  </a:solidFill>
                  <a:latin typeface="Corbel" panose="020B0503020204020204" pitchFamily="34" charset="0"/>
                </a:rPr>
                <a:t>Achieving key life </a:t>
              </a:r>
              <a:r>
                <a:rPr lang="en-GB" sz="3200" b="1" dirty="0" smtClean="0">
                  <a:solidFill>
                    <a:schemeClr val="tx1"/>
                  </a:solidFill>
                  <a:latin typeface="Corbel" panose="020B0503020204020204" pitchFamily="34" charset="0"/>
                </a:rPr>
                <a:t>events</a:t>
              </a:r>
            </a:p>
            <a:p>
              <a:pPr algn="ctr"/>
              <a:r>
                <a:rPr lang="en-GB" sz="2800" i="1" dirty="0" smtClean="0">
                  <a:solidFill>
                    <a:schemeClr val="tx1"/>
                  </a:solidFill>
                  <a:latin typeface="Corbel" panose="020B0503020204020204" pitchFamily="34" charset="0"/>
                </a:rPr>
                <a:t>“</a:t>
              </a:r>
              <a:r>
                <a:rPr lang="en-GB" sz="2800" i="1" dirty="0">
                  <a:solidFill>
                    <a:schemeClr val="tx1"/>
                  </a:solidFill>
                  <a:latin typeface="Corbel" panose="020B0503020204020204" pitchFamily="34" charset="0"/>
                </a:rPr>
                <a:t>I think what they usually expect once you’ve been to College is for you to go straight into work but for people like me…it’s not as easy as that” </a:t>
              </a:r>
              <a:r>
                <a:rPr lang="en-GB" sz="2800" i="1" dirty="0" smtClean="0">
                  <a:solidFill>
                    <a:schemeClr val="tx1"/>
                  </a:solidFill>
                  <a:latin typeface="Corbel" panose="020B0503020204020204" pitchFamily="34" charset="0"/>
                </a:rPr>
                <a:t> </a:t>
              </a:r>
              <a:r>
                <a:rPr lang="en-GB" sz="2800" dirty="0" smtClean="0">
                  <a:solidFill>
                    <a:schemeClr val="tx1"/>
                  </a:solidFill>
                  <a:latin typeface="Corbel" panose="020B0503020204020204" pitchFamily="34" charset="0"/>
                </a:rPr>
                <a:t>[S}</a:t>
              </a:r>
              <a:endParaRPr lang="en-GB" sz="2800" dirty="0">
                <a:solidFill>
                  <a:schemeClr val="tx1"/>
                </a:solidFill>
                <a:latin typeface="Corbel" panose="020B0503020204020204" pitchFamily="34" charset="0"/>
              </a:endParaRPr>
            </a:p>
          </p:txBody>
        </p:sp>
        <p:sp>
          <p:nvSpPr>
            <p:cNvPr id="58" name="TextBox 57"/>
            <p:cNvSpPr txBox="1"/>
            <p:nvPr/>
          </p:nvSpPr>
          <p:spPr>
            <a:xfrm>
              <a:off x="11791867" y="25355849"/>
              <a:ext cx="2971972" cy="2314155"/>
            </a:xfrm>
            <a:prstGeom prst="rect">
              <a:avLst/>
            </a:prstGeom>
            <a:noFill/>
          </p:spPr>
          <p:txBody>
            <a:bodyPr wrap="square" rtlCol="0">
              <a:spAutoFit/>
            </a:bodyPr>
            <a:lstStyle/>
            <a:p>
              <a:pPr algn="ctr"/>
              <a:r>
                <a:rPr lang="en-GB" sz="3600" b="1" u="sng" dirty="0" smtClean="0">
                  <a:solidFill>
                    <a:schemeClr val="bg1"/>
                  </a:solidFill>
                </a:rPr>
                <a:t>1.</a:t>
              </a:r>
            </a:p>
            <a:p>
              <a:pPr algn="ctr"/>
              <a:r>
                <a:rPr lang="en-GB" sz="3600" b="1" u="sng" dirty="0" smtClean="0">
                  <a:solidFill>
                    <a:schemeClr val="bg1"/>
                  </a:solidFill>
                </a:rPr>
                <a:t>Preferences </a:t>
              </a:r>
              <a:r>
                <a:rPr lang="en-GB" sz="3600" b="1" u="sng" dirty="0">
                  <a:solidFill>
                    <a:schemeClr val="bg1"/>
                  </a:solidFill>
                </a:rPr>
                <a:t>for support and </a:t>
              </a:r>
              <a:r>
                <a:rPr lang="en-GB" sz="3600" b="1" u="sng" dirty="0" smtClean="0">
                  <a:solidFill>
                    <a:schemeClr val="bg1"/>
                  </a:solidFill>
                </a:rPr>
                <a:t>services </a:t>
              </a:r>
              <a:endParaRPr lang="en-GB" sz="3600" u="sng" dirty="0">
                <a:solidFill>
                  <a:schemeClr val="bg1"/>
                </a:solidFill>
              </a:endParaRPr>
            </a:p>
          </p:txBody>
        </p:sp>
        <p:sp>
          <p:nvSpPr>
            <p:cNvPr id="29" name="Rectangular Callout 28"/>
            <p:cNvSpPr/>
            <p:nvPr/>
          </p:nvSpPr>
          <p:spPr>
            <a:xfrm>
              <a:off x="15363036" y="18148719"/>
              <a:ext cx="14582479" cy="2741721"/>
            </a:xfrm>
            <a:prstGeom prst="wedgeRectCallout">
              <a:avLst>
                <a:gd name="adj1" fmla="val -36234"/>
                <a:gd name="adj2" fmla="val 190194"/>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sz="3200" b="1" dirty="0" smtClean="0">
                <a:solidFill>
                  <a:schemeClr val="tx1"/>
                </a:solidFill>
                <a:latin typeface="Corbel" panose="020B0503020204020204" pitchFamily="34" charset="0"/>
              </a:endParaRPr>
            </a:p>
            <a:p>
              <a:pPr algn="ctr"/>
              <a:r>
                <a:rPr lang="en-GB" sz="3200" b="1" dirty="0" smtClean="0">
                  <a:solidFill>
                    <a:schemeClr val="tx1"/>
                  </a:solidFill>
                  <a:latin typeface="Corbel" panose="020B0503020204020204" pitchFamily="34" charset="0"/>
                </a:rPr>
                <a:t>Life after education</a:t>
              </a:r>
            </a:p>
            <a:p>
              <a:pPr algn="ctr"/>
              <a:r>
                <a:rPr lang="en-GB" sz="2800" i="1" dirty="0" smtClean="0">
                  <a:solidFill>
                    <a:schemeClr val="tx1"/>
                  </a:solidFill>
                  <a:latin typeface="Corbel" panose="020B0503020204020204" pitchFamily="34" charset="0"/>
                </a:rPr>
                <a:t>“After </a:t>
              </a:r>
              <a:r>
                <a:rPr lang="en-GB" sz="2800" i="1" dirty="0" err="1">
                  <a:solidFill>
                    <a:schemeClr val="tx1"/>
                  </a:solidFill>
                  <a:latin typeface="Corbel" panose="020B0503020204020204" pitchFamily="34" charset="0"/>
                </a:rPr>
                <a:t>Uni</a:t>
              </a:r>
              <a:r>
                <a:rPr lang="en-GB" sz="2800" i="1" dirty="0">
                  <a:solidFill>
                    <a:schemeClr val="tx1"/>
                  </a:solidFill>
                  <a:latin typeface="Corbel" panose="020B0503020204020204" pitchFamily="34" charset="0"/>
                </a:rPr>
                <a:t> I just felt left…I felt that I didn’t have any support at all really” </a:t>
              </a:r>
              <a:r>
                <a:rPr lang="en-GB" sz="2800" i="1" dirty="0" smtClean="0">
                  <a:solidFill>
                    <a:schemeClr val="tx1"/>
                  </a:solidFill>
                  <a:latin typeface="Corbel" panose="020B0503020204020204" pitchFamily="34" charset="0"/>
                </a:rPr>
                <a:t> </a:t>
              </a:r>
              <a:r>
                <a:rPr lang="en-GB" sz="2800" dirty="0" smtClean="0">
                  <a:solidFill>
                    <a:schemeClr val="tx1"/>
                  </a:solidFill>
                  <a:latin typeface="Corbel" panose="020B0503020204020204" pitchFamily="34" charset="0"/>
                </a:rPr>
                <a:t>[S]</a:t>
              </a:r>
            </a:p>
            <a:p>
              <a:pPr algn="ctr"/>
              <a:endParaRPr lang="en-GB" sz="3200" i="1" dirty="0">
                <a:solidFill>
                  <a:schemeClr val="tx1"/>
                </a:solidFill>
                <a:latin typeface="Corbel" panose="020B0503020204020204" pitchFamily="34" charset="0"/>
              </a:endParaRPr>
            </a:p>
            <a:p>
              <a:pPr algn="ctr"/>
              <a:r>
                <a:rPr lang="en-GB" sz="2800" i="1" dirty="0">
                  <a:solidFill>
                    <a:schemeClr val="tx1"/>
                  </a:solidFill>
                  <a:latin typeface="Corbel" panose="020B0503020204020204" pitchFamily="34" charset="0"/>
                </a:rPr>
                <a:t>“When I finished college its like – what am I supposed to do after that? So it was like weeks and weeks and weeks that I didn’t have anything to do.” </a:t>
              </a:r>
              <a:r>
                <a:rPr lang="en-GB" sz="2800" i="1" dirty="0" smtClean="0">
                  <a:solidFill>
                    <a:schemeClr val="tx1"/>
                  </a:solidFill>
                  <a:latin typeface="Corbel" panose="020B0503020204020204" pitchFamily="34" charset="0"/>
                </a:rPr>
                <a:t> </a:t>
              </a:r>
              <a:r>
                <a:rPr lang="en-GB" sz="2800" dirty="0" smtClean="0">
                  <a:solidFill>
                    <a:schemeClr val="tx1"/>
                  </a:solidFill>
                  <a:latin typeface="Corbel" panose="020B0503020204020204" pitchFamily="34" charset="0"/>
                </a:rPr>
                <a:t>[S]</a:t>
              </a:r>
              <a:endParaRPr lang="en-GB" sz="2800" i="1" dirty="0" smtClean="0">
                <a:solidFill>
                  <a:schemeClr val="tx1"/>
                </a:solidFill>
                <a:latin typeface="Corbel" panose="020B0503020204020204" pitchFamily="34" charset="0"/>
              </a:endParaRPr>
            </a:p>
            <a:p>
              <a:pPr algn="ctr"/>
              <a:endParaRPr lang="en-GB" sz="3200" dirty="0">
                <a:solidFill>
                  <a:schemeClr val="tx1"/>
                </a:solidFill>
                <a:latin typeface="Corbel" panose="020B0503020204020204" pitchFamily="34" charset="0"/>
              </a:endParaRPr>
            </a:p>
          </p:txBody>
        </p:sp>
        <p:sp>
          <p:nvSpPr>
            <p:cNvPr id="62" name="TextBox 61"/>
            <p:cNvSpPr txBox="1"/>
            <p:nvPr/>
          </p:nvSpPr>
          <p:spPr>
            <a:xfrm>
              <a:off x="15488145" y="25355849"/>
              <a:ext cx="3140573" cy="1754326"/>
            </a:xfrm>
            <a:prstGeom prst="rect">
              <a:avLst/>
            </a:prstGeom>
            <a:noFill/>
          </p:spPr>
          <p:txBody>
            <a:bodyPr wrap="square" rtlCol="0">
              <a:spAutoFit/>
            </a:bodyPr>
            <a:lstStyle/>
            <a:p>
              <a:pPr algn="ctr"/>
              <a:r>
                <a:rPr lang="en-GB" sz="3600" b="1" u="sng" dirty="0" smtClean="0">
                  <a:solidFill>
                    <a:schemeClr val="bg1"/>
                  </a:solidFill>
                </a:rPr>
                <a:t>2. </a:t>
              </a:r>
            </a:p>
            <a:p>
              <a:pPr algn="ctr"/>
              <a:r>
                <a:rPr lang="en-GB" sz="3600" b="1" u="sng" dirty="0" smtClean="0">
                  <a:solidFill>
                    <a:schemeClr val="bg1"/>
                  </a:solidFill>
                </a:rPr>
                <a:t>Decline in support</a:t>
              </a:r>
              <a:endParaRPr lang="en-GB" sz="3600" u="sng" dirty="0">
                <a:solidFill>
                  <a:schemeClr val="bg1"/>
                </a:solidFill>
              </a:endParaRPr>
            </a:p>
          </p:txBody>
        </p:sp>
        <p:sp>
          <p:nvSpPr>
            <p:cNvPr id="63" name="TextBox 62"/>
            <p:cNvSpPr txBox="1"/>
            <p:nvPr/>
          </p:nvSpPr>
          <p:spPr>
            <a:xfrm>
              <a:off x="11523443" y="28852916"/>
              <a:ext cx="3568617" cy="2869552"/>
            </a:xfrm>
            <a:prstGeom prst="rect">
              <a:avLst/>
            </a:prstGeom>
            <a:noFill/>
          </p:spPr>
          <p:txBody>
            <a:bodyPr wrap="square" rtlCol="0">
              <a:spAutoFit/>
            </a:bodyPr>
            <a:lstStyle/>
            <a:p>
              <a:pPr algn="ctr"/>
              <a:r>
                <a:rPr lang="en-GB" sz="3600" b="1" u="sng" dirty="0" smtClean="0">
                  <a:solidFill>
                    <a:schemeClr val="bg1"/>
                  </a:solidFill>
                </a:rPr>
                <a:t>3.</a:t>
              </a:r>
            </a:p>
            <a:p>
              <a:pPr algn="ctr"/>
              <a:r>
                <a:rPr lang="en-GB" sz="3600" b="1" u="sng" dirty="0" smtClean="0">
                  <a:solidFill>
                    <a:schemeClr val="bg1"/>
                  </a:solidFill>
                </a:rPr>
                <a:t>Barriers to not obtaining </a:t>
              </a:r>
              <a:r>
                <a:rPr lang="en-GB" sz="3600" b="1" u="sng" dirty="0">
                  <a:solidFill>
                    <a:schemeClr val="bg1"/>
                  </a:solidFill>
                </a:rPr>
                <a:t>adequate support</a:t>
              </a:r>
              <a:endParaRPr lang="en-GB" sz="3600" u="sng" dirty="0">
                <a:solidFill>
                  <a:schemeClr val="bg1"/>
                </a:solidFill>
              </a:endParaRPr>
            </a:p>
          </p:txBody>
        </p:sp>
        <p:sp>
          <p:nvSpPr>
            <p:cNvPr id="65" name="TextBox 64"/>
            <p:cNvSpPr txBox="1"/>
            <p:nvPr/>
          </p:nvSpPr>
          <p:spPr>
            <a:xfrm>
              <a:off x="15363036" y="28902924"/>
              <a:ext cx="3140573" cy="2308324"/>
            </a:xfrm>
            <a:prstGeom prst="rect">
              <a:avLst/>
            </a:prstGeom>
            <a:noFill/>
          </p:spPr>
          <p:txBody>
            <a:bodyPr wrap="square" rtlCol="0">
              <a:spAutoFit/>
            </a:bodyPr>
            <a:lstStyle/>
            <a:p>
              <a:pPr algn="ctr"/>
              <a:r>
                <a:rPr lang="en-GB" sz="3600" b="1" u="sng" dirty="0" smtClean="0">
                  <a:solidFill>
                    <a:schemeClr val="bg1"/>
                  </a:solidFill>
                </a:rPr>
                <a:t>4.</a:t>
              </a:r>
            </a:p>
            <a:p>
              <a:pPr algn="ctr"/>
              <a:r>
                <a:rPr lang="en-GB" sz="3600" b="1" u="sng" dirty="0" smtClean="0">
                  <a:solidFill>
                    <a:schemeClr val="bg1"/>
                  </a:solidFill>
                </a:rPr>
                <a:t>The role of long-term follow up care</a:t>
              </a:r>
              <a:endParaRPr lang="en-GB" sz="3600" b="1" u="sng" dirty="0">
                <a:solidFill>
                  <a:schemeClr val="bg1"/>
                </a:solidFill>
              </a:endParaRPr>
            </a:p>
          </p:txBody>
        </p:sp>
        <p:sp>
          <p:nvSpPr>
            <p:cNvPr id="33" name="Rectangular Callout 32"/>
            <p:cNvSpPr/>
            <p:nvPr/>
          </p:nvSpPr>
          <p:spPr>
            <a:xfrm>
              <a:off x="22730912" y="21420536"/>
              <a:ext cx="7191106" cy="6681046"/>
            </a:xfrm>
            <a:prstGeom prst="wedgeRectCallout">
              <a:avLst>
                <a:gd name="adj1" fmla="val -100848"/>
                <a:gd name="adj2" fmla="val 29664"/>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3200" b="1" dirty="0">
                  <a:solidFill>
                    <a:schemeClr val="tx1"/>
                  </a:solidFill>
                  <a:latin typeface="Corbel" panose="020B0503020204020204" pitchFamily="34" charset="0"/>
                </a:rPr>
                <a:t>Diminishing support </a:t>
              </a:r>
              <a:r>
                <a:rPr lang="en-GB" sz="3200" b="1" dirty="0" smtClean="0">
                  <a:solidFill>
                    <a:schemeClr val="tx1"/>
                  </a:solidFill>
                  <a:latin typeface="Corbel" panose="020B0503020204020204" pitchFamily="34" charset="0"/>
                </a:rPr>
                <a:t>getting further </a:t>
              </a:r>
              <a:r>
                <a:rPr lang="en-GB" sz="3200" b="1" dirty="0">
                  <a:solidFill>
                    <a:schemeClr val="tx1"/>
                  </a:solidFill>
                  <a:latin typeface="Corbel" panose="020B0503020204020204" pitchFamily="34" charset="0"/>
                </a:rPr>
                <a:t>away from </a:t>
              </a:r>
              <a:r>
                <a:rPr lang="en-GB" sz="3200" b="1" dirty="0" smtClean="0">
                  <a:solidFill>
                    <a:schemeClr val="tx1"/>
                  </a:solidFill>
                  <a:latin typeface="Corbel" panose="020B0503020204020204" pitchFamily="34" charset="0"/>
                </a:rPr>
                <a:t>treatment</a:t>
              </a:r>
            </a:p>
            <a:p>
              <a:pPr algn="ctr"/>
              <a:r>
                <a:rPr lang="en-GB" sz="2800" i="1" dirty="0">
                  <a:solidFill>
                    <a:schemeClr val="tx1"/>
                  </a:solidFill>
                  <a:latin typeface="Corbel" panose="020B0503020204020204" pitchFamily="34" charset="0"/>
                </a:rPr>
                <a:t>“I think the last time he saw a speech therapist he was 13, the last time he saw an occupational therapist he was 16, the last time he saw a physiotherapist </a:t>
              </a:r>
              <a:r>
                <a:rPr lang="en-GB" sz="2800" i="1" dirty="0" smtClean="0">
                  <a:solidFill>
                    <a:schemeClr val="tx1"/>
                  </a:solidFill>
                  <a:latin typeface="Corbel" panose="020B0503020204020204" pitchFamily="34" charset="0"/>
                </a:rPr>
                <a:t>possibly </a:t>
              </a:r>
              <a:r>
                <a:rPr lang="en-GB" sz="2800" i="1" dirty="0">
                  <a:solidFill>
                    <a:schemeClr val="tx1"/>
                  </a:solidFill>
                  <a:latin typeface="Corbel" panose="020B0503020204020204" pitchFamily="34" charset="0"/>
                </a:rPr>
                <a:t>18... I mean he used to get hydrotherapy – that got stopped…once he turned 18.” </a:t>
              </a:r>
              <a:r>
                <a:rPr lang="en-GB" sz="2800" i="1" dirty="0" smtClean="0">
                  <a:solidFill>
                    <a:schemeClr val="tx1"/>
                  </a:solidFill>
                  <a:latin typeface="Corbel" panose="020B0503020204020204" pitchFamily="34" charset="0"/>
                </a:rPr>
                <a:t>  </a:t>
              </a:r>
              <a:r>
                <a:rPr lang="en-GB" sz="2800" dirty="0" smtClean="0">
                  <a:solidFill>
                    <a:schemeClr val="tx1"/>
                  </a:solidFill>
                  <a:latin typeface="Corbel" panose="020B0503020204020204" pitchFamily="34" charset="0"/>
                </a:rPr>
                <a:t>[C]</a:t>
              </a:r>
            </a:p>
            <a:p>
              <a:pPr algn="ctr"/>
              <a:endParaRPr lang="en-GB" sz="2800" dirty="0">
                <a:solidFill>
                  <a:schemeClr val="tx1"/>
                </a:solidFill>
                <a:latin typeface="Corbel" panose="020B0503020204020204" pitchFamily="34" charset="0"/>
              </a:endParaRPr>
            </a:p>
            <a:p>
              <a:pPr algn="ctr"/>
              <a:r>
                <a:rPr lang="en-GB" sz="2800" i="1" dirty="0"/>
                <a:t>“At the time it was just hospitals all the time. And I think [survivor] felt quite safe and I think it sounds quite a strange thing to say but we both felt quite safe but when you come out of hospital…you feel really </a:t>
              </a:r>
              <a:r>
                <a:rPr lang="en-GB" sz="2800" i="1" dirty="0" smtClean="0"/>
                <a:t>lost”  </a:t>
              </a:r>
              <a:r>
                <a:rPr lang="en-GB" sz="2800" dirty="0" smtClean="0"/>
                <a:t>[C]</a:t>
              </a:r>
              <a:endParaRPr lang="en-GB" sz="2800" dirty="0" smtClean="0">
                <a:solidFill>
                  <a:schemeClr val="tx1"/>
                </a:solidFill>
                <a:latin typeface="Corbel" panose="020B0503020204020204" pitchFamily="34" charset="0"/>
              </a:endParaRPr>
            </a:p>
          </p:txBody>
        </p:sp>
        <p:sp>
          <p:nvSpPr>
            <p:cNvPr id="35" name="Rectangular Callout 34"/>
            <p:cNvSpPr/>
            <p:nvPr/>
          </p:nvSpPr>
          <p:spPr>
            <a:xfrm>
              <a:off x="253291" y="28702862"/>
              <a:ext cx="10442664" cy="1930018"/>
            </a:xfrm>
            <a:prstGeom prst="wedgeRectCallout">
              <a:avLst>
                <a:gd name="adj1" fmla="val 57648"/>
                <a:gd name="adj2" fmla="val 41030"/>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GB" sz="3200" b="1" dirty="0" smtClean="0">
                <a:solidFill>
                  <a:schemeClr val="tx1"/>
                </a:solidFill>
                <a:latin typeface="Corbel" panose="020B0503020204020204" pitchFamily="34" charset="0"/>
              </a:endParaRPr>
            </a:p>
            <a:p>
              <a:pPr algn="ctr"/>
              <a:r>
                <a:rPr lang="en-GB" sz="3200" b="1" dirty="0" smtClean="0">
                  <a:solidFill>
                    <a:schemeClr val="tx1"/>
                  </a:solidFill>
                  <a:latin typeface="Corbel" panose="020B0503020204020204" pitchFamily="34" charset="0"/>
                </a:rPr>
                <a:t>Accessibility </a:t>
              </a:r>
              <a:r>
                <a:rPr lang="en-GB" sz="3200" b="1" dirty="0">
                  <a:solidFill>
                    <a:schemeClr val="tx1"/>
                  </a:solidFill>
                  <a:latin typeface="Corbel" panose="020B0503020204020204" pitchFamily="34" charset="0"/>
                </a:rPr>
                <a:t>of </a:t>
              </a:r>
              <a:r>
                <a:rPr lang="en-GB" sz="3200" b="1" dirty="0" smtClean="0">
                  <a:solidFill>
                    <a:schemeClr val="tx1"/>
                  </a:solidFill>
                  <a:latin typeface="Corbel" panose="020B0503020204020204" pitchFamily="34" charset="0"/>
                </a:rPr>
                <a:t>support</a:t>
              </a:r>
            </a:p>
            <a:p>
              <a:pPr algn="ctr"/>
              <a:r>
                <a:rPr lang="en-GB" sz="2800" i="1" dirty="0">
                  <a:solidFill>
                    <a:schemeClr val="tx1"/>
                  </a:solidFill>
                  <a:latin typeface="Corbel" panose="020B0503020204020204" pitchFamily="34" charset="0"/>
                </a:rPr>
                <a:t>“The waiting lists for everything are just immense…one thing we’ve been trying to get help with is </a:t>
              </a:r>
              <a:r>
                <a:rPr lang="en-GB" sz="2800" i="1" dirty="0" smtClean="0">
                  <a:solidFill>
                    <a:schemeClr val="tx1"/>
                  </a:solidFill>
                  <a:latin typeface="Corbel" panose="020B0503020204020204" pitchFamily="34" charset="0"/>
                </a:rPr>
                <a:t>for [survivor] to </a:t>
              </a:r>
              <a:r>
                <a:rPr lang="en-GB" sz="2800" i="1" dirty="0">
                  <a:solidFill>
                    <a:schemeClr val="tx1"/>
                  </a:solidFill>
                  <a:latin typeface="Corbel" panose="020B0503020204020204" pitchFamily="34" charset="0"/>
                </a:rPr>
                <a:t>see a psychologist…we’ve still not seen a psychologist and this is 2 years on” </a:t>
              </a:r>
              <a:r>
                <a:rPr lang="en-GB" sz="2800" dirty="0" smtClean="0">
                  <a:solidFill>
                    <a:schemeClr val="tx1"/>
                  </a:solidFill>
                  <a:latin typeface="Corbel" panose="020B0503020204020204" pitchFamily="34" charset="0"/>
                </a:rPr>
                <a:t> [C]</a:t>
              </a:r>
            </a:p>
            <a:p>
              <a:pPr algn="ctr"/>
              <a:endParaRPr lang="en-GB" sz="3200" b="1" dirty="0">
                <a:latin typeface="Corbel" panose="020B0503020204020204" pitchFamily="34" charset="0"/>
              </a:endParaRPr>
            </a:p>
          </p:txBody>
        </p:sp>
        <p:sp>
          <p:nvSpPr>
            <p:cNvPr id="36" name="Rectangular Callout 35"/>
            <p:cNvSpPr/>
            <p:nvPr/>
          </p:nvSpPr>
          <p:spPr>
            <a:xfrm>
              <a:off x="276787" y="30883255"/>
              <a:ext cx="5065234" cy="3637760"/>
            </a:xfrm>
            <a:prstGeom prst="wedgeRectCallout">
              <a:avLst>
                <a:gd name="adj1" fmla="val 170989"/>
                <a:gd name="adj2" fmla="val -49132"/>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3200" b="1" dirty="0">
                  <a:solidFill>
                    <a:schemeClr val="tx1"/>
                  </a:solidFill>
                  <a:latin typeface="Corbel" panose="020B0503020204020204" pitchFamily="34" charset="0"/>
                </a:rPr>
                <a:t>“Getting on with it</a:t>
              </a:r>
              <a:r>
                <a:rPr lang="en-GB" sz="3200" b="1" dirty="0" smtClean="0">
                  <a:solidFill>
                    <a:schemeClr val="tx1"/>
                  </a:solidFill>
                  <a:latin typeface="Corbel" panose="020B0503020204020204" pitchFamily="34" charset="0"/>
                </a:rPr>
                <a:t>”</a:t>
              </a:r>
            </a:p>
            <a:p>
              <a:pPr algn="ctr"/>
              <a:r>
                <a:rPr lang="en-GB" sz="2800" b="1" dirty="0" smtClean="0">
                  <a:solidFill>
                    <a:schemeClr val="tx1"/>
                  </a:solidFill>
                  <a:latin typeface="Corbel" panose="020B0503020204020204" pitchFamily="34" charset="0"/>
                </a:rPr>
                <a:t> </a:t>
              </a:r>
              <a:r>
                <a:rPr lang="en-GB" sz="2800" i="1" dirty="0">
                  <a:solidFill>
                    <a:schemeClr val="tx1"/>
                  </a:solidFill>
                  <a:latin typeface="Corbel" panose="020B0503020204020204" pitchFamily="34" charset="0"/>
                </a:rPr>
                <a:t>“You try and kind of get on with it yourself and battle it yourself, I don’t know you just feel that you should be able to sort these things”</a:t>
              </a:r>
              <a:r>
                <a:rPr lang="en-GB" sz="2800" dirty="0">
                  <a:solidFill>
                    <a:schemeClr val="tx1"/>
                  </a:solidFill>
                  <a:latin typeface="Corbel" panose="020B0503020204020204" pitchFamily="34" charset="0"/>
                </a:rPr>
                <a:t> </a:t>
              </a:r>
              <a:r>
                <a:rPr lang="en-GB" sz="2800" dirty="0" smtClean="0">
                  <a:solidFill>
                    <a:schemeClr val="tx1"/>
                  </a:solidFill>
                  <a:latin typeface="Corbel" panose="020B0503020204020204" pitchFamily="34" charset="0"/>
                </a:rPr>
                <a:t> [C]</a:t>
              </a:r>
              <a:r>
                <a:rPr lang="en-GB" sz="3200" dirty="0"/>
                <a:t>	</a:t>
              </a:r>
              <a:endParaRPr lang="en-GB" sz="3200" b="1" dirty="0">
                <a:solidFill>
                  <a:schemeClr val="tx1"/>
                </a:solidFill>
                <a:latin typeface="Corbel" panose="020B0503020204020204" pitchFamily="34" charset="0"/>
              </a:endParaRPr>
            </a:p>
          </p:txBody>
        </p:sp>
        <p:sp>
          <p:nvSpPr>
            <p:cNvPr id="40" name="Rectangular Callout 39"/>
            <p:cNvSpPr/>
            <p:nvPr/>
          </p:nvSpPr>
          <p:spPr>
            <a:xfrm>
              <a:off x="7914193" y="34288495"/>
              <a:ext cx="7078273" cy="4035209"/>
            </a:xfrm>
            <a:prstGeom prst="wedgeRectCallout">
              <a:avLst>
                <a:gd name="adj1" fmla="val 31650"/>
                <a:gd name="adj2" fmla="val -96851"/>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3200" b="1" dirty="0">
                  <a:solidFill>
                    <a:schemeClr val="tx1"/>
                  </a:solidFill>
                  <a:latin typeface="Corbel" panose="020B0503020204020204" pitchFamily="34" charset="0"/>
                </a:rPr>
                <a:t>Reliance on family and </a:t>
              </a:r>
              <a:r>
                <a:rPr lang="en-GB" sz="3200" b="1" dirty="0" smtClean="0">
                  <a:solidFill>
                    <a:schemeClr val="tx1"/>
                  </a:solidFill>
                  <a:latin typeface="Corbel" panose="020B0503020204020204" pitchFamily="34" charset="0"/>
                </a:rPr>
                <a:t>friends</a:t>
              </a:r>
            </a:p>
            <a:p>
              <a:pPr algn="ctr"/>
              <a:r>
                <a:rPr lang="en-GB" sz="2800" i="1" dirty="0">
                  <a:solidFill>
                    <a:schemeClr val="tx1"/>
                  </a:solidFill>
                </a:rPr>
                <a:t>“She’s got lots of support from my friends and family – you know they all love her, they all know [survivors name]  situation and they all treat her fantastically but her going out or doing things isn’t the same with them as it is with people on her level”</a:t>
              </a:r>
              <a:r>
                <a:rPr lang="en-GB" sz="2800" dirty="0">
                  <a:solidFill>
                    <a:schemeClr val="tx1"/>
                  </a:solidFill>
                </a:rPr>
                <a:t> </a:t>
              </a:r>
              <a:r>
                <a:rPr lang="en-GB" sz="2800" dirty="0" smtClean="0">
                  <a:solidFill>
                    <a:schemeClr val="tx1"/>
                  </a:solidFill>
                </a:rPr>
                <a:t> </a:t>
              </a:r>
              <a:r>
                <a:rPr lang="en-GB" sz="3200" dirty="0" smtClean="0">
                  <a:solidFill>
                    <a:schemeClr val="tx1"/>
                  </a:solidFill>
                </a:rPr>
                <a:t>[C]</a:t>
              </a:r>
              <a:r>
                <a:rPr lang="en-GB" sz="3200" b="1" dirty="0" smtClean="0">
                  <a:solidFill>
                    <a:schemeClr val="tx1"/>
                  </a:solidFill>
                  <a:latin typeface="Corbel" panose="020B0503020204020204" pitchFamily="34" charset="0"/>
                </a:rPr>
                <a:t> </a:t>
              </a:r>
              <a:endParaRPr lang="en-GB" sz="3200" b="1" dirty="0">
                <a:solidFill>
                  <a:schemeClr val="tx1"/>
                </a:solidFill>
                <a:latin typeface="Corbel" panose="020B0503020204020204" pitchFamily="34" charset="0"/>
              </a:endParaRPr>
            </a:p>
          </p:txBody>
        </p:sp>
        <p:sp>
          <p:nvSpPr>
            <p:cNvPr id="41" name="Rectangular Callout 40"/>
            <p:cNvSpPr/>
            <p:nvPr/>
          </p:nvSpPr>
          <p:spPr>
            <a:xfrm>
              <a:off x="253291" y="35029883"/>
              <a:ext cx="7206288" cy="3270868"/>
            </a:xfrm>
            <a:prstGeom prst="wedgeRectCallout">
              <a:avLst>
                <a:gd name="adj1" fmla="val 110415"/>
                <a:gd name="adj2" fmla="val -162240"/>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3200" b="1" dirty="0" smtClean="0">
                  <a:solidFill>
                    <a:schemeClr val="tx1"/>
                  </a:solidFill>
                  <a:latin typeface="Corbel" panose="020B0503020204020204" pitchFamily="34" charset="0"/>
                </a:rPr>
                <a:t>No confidence in support</a:t>
              </a:r>
            </a:p>
            <a:p>
              <a:pPr algn="ctr"/>
              <a:r>
                <a:rPr lang="en-GB" sz="2800" i="1" dirty="0" smtClean="0">
                  <a:solidFill>
                    <a:schemeClr val="tx1"/>
                  </a:solidFill>
                  <a:latin typeface="Corbel" panose="020B0503020204020204" pitchFamily="34" charset="0"/>
                </a:rPr>
                <a:t>“She [social worker] promised to come take him bowling and things like that and then she never even came to the house once let alone took him out.” </a:t>
              </a:r>
              <a:r>
                <a:rPr lang="en-GB" sz="2800" dirty="0" smtClean="0">
                  <a:solidFill>
                    <a:schemeClr val="tx1"/>
                  </a:solidFill>
                  <a:latin typeface="Corbel" panose="020B0503020204020204" pitchFamily="34" charset="0"/>
                </a:rPr>
                <a:t>[C]</a:t>
              </a:r>
              <a:endParaRPr lang="en-GB" sz="2800" dirty="0">
                <a:solidFill>
                  <a:schemeClr val="tx1"/>
                </a:solidFill>
                <a:latin typeface="Corbel" panose="020B0503020204020204" pitchFamily="34" charset="0"/>
              </a:endParaRPr>
            </a:p>
          </p:txBody>
        </p:sp>
        <p:sp>
          <p:nvSpPr>
            <p:cNvPr id="42" name="Rectangular Callout 41"/>
            <p:cNvSpPr/>
            <p:nvPr/>
          </p:nvSpPr>
          <p:spPr>
            <a:xfrm>
              <a:off x="22629871" y="31964315"/>
              <a:ext cx="7292148" cy="6336435"/>
            </a:xfrm>
            <a:prstGeom prst="wedgeRectCallout">
              <a:avLst>
                <a:gd name="adj1" fmla="val -106506"/>
                <a:gd name="adj2" fmla="val -64224"/>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3200" b="1" dirty="0">
                  <a:solidFill>
                    <a:schemeClr val="tx1"/>
                  </a:solidFill>
                  <a:latin typeface="Corbel" panose="020B0503020204020204" pitchFamily="34" charset="0"/>
                </a:rPr>
                <a:t>The transition from children’s to adults </a:t>
              </a:r>
              <a:r>
                <a:rPr lang="en-GB" sz="3200" b="1" dirty="0" smtClean="0">
                  <a:solidFill>
                    <a:schemeClr val="tx1"/>
                  </a:solidFill>
                  <a:latin typeface="Corbel" panose="020B0503020204020204" pitchFamily="34" charset="0"/>
                </a:rPr>
                <a:t>service</a:t>
              </a:r>
            </a:p>
            <a:p>
              <a:pPr algn="ctr"/>
              <a:r>
                <a:rPr lang="en-GB" sz="2800" i="1" dirty="0">
                  <a:solidFill>
                    <a:schemeClr val="tx1"/>
                  </a:solidFill>
                </a:rPr>
                <a:t>“They put [</a:t>
              </a:r>
              <a:r>
                <a:rPr lang="en-GB" sz="2800" i="1" dirty="0" smtClean="0">
                  <a:solidFill>
                    <a:schemeClr val="tx1"/>
                  </a:solidFill>
                </a:rPr>
                <a:t>survivor] </a:t>
              </a:r>
              <a:r>
                <a:rPr lang="en-GB" sz="2800" i="1" dirty="0">
                  <a:solidFill>
                    <a:schemeClr val="tx1"/>
                  </a:solidFill>
                </a:rPr>
                <a:t>with a consultant at the [adult hospital] who actually did the surgery on [</a:t>
              </a:r>
              <a:r>
                <a:rPr lang="en-GB" sz="2800" i="1" dirty="0" smtClean="0">
                  <a:solidFill>
                    <a:schemeClr val="tx1"/>
                  </a:solidFill>
                </a:rPr>
                <a:t>survivor] </a:t>
              </a:r>
              <a:r>
                <a:rPr lang="en-GB" sz="2800" i="1" dirty="0">
                  <a:solidFill>
                    <a:schemeClr val="tx1"/>
                  </a:solidFill>
                </a:rPr>
                <a:t>because he worked between the adult and children’s hospital. So I don’t know if that was coincidence but we’ve known him for a long </a:t>
              </a:r>
              <a:r>
                <a:rPr lang="en-GB" sz="2800" i="1" dirty="0" err="1">
                  <a:solidFill>
                    <a:schemeClr val="tx1"/>
                  </a:solidFill>
                </a:rPr>
                <a:t>long</a:t>
              </a:r>
              <a:r>
                <a:rPr lang="en-GB" sz="2800" i="1" dirty="0">
                  <a:solidFill>
                    <a:schemeClr val="tx1"/>
                  </a:solidFill>
                </a:rPr>
                <a:t> time and I think [survivor] feels quite comfortable with him, so that was nice</a:t>
              </a:r>
              <a:r>
                <a:rPr lang="en-GB" sz="2800" i="1" dirty="0" smtClean="0">
                  <a:solidFill>
                    <a:schemeClr val="tx1"/>
                  </a:solidFill>
                </a:rPr>
                <a:t>.” </a:t>
              </a:r>
              <a:r>
                <a:rPr lang="en-GB" sz="2800" dirty="0" smtClean="0">
                  <a:solidFill>
                    <a:schemeClr val="tx1"/>
                  </a:solidFill>
                </a:rPr>
                <a:t>[C]</a:t>
              </a:r>
              <a:endParaRPr lang="en-GB" sz="2800" b="1" dirty="0">
                <a:solidFill>
                  <a:schemeClr val="tx1"/>
                </a:solidFill>
                <a:latin typeface="Corbel" panose="020B0503020204020204" pitchFamily="34" charset="0"/>
              </a:endParaRPr>
            </a:p>
          </p:txBody>
        </p:sp>
        <p:sp>
          <p:nvSpPr>
            <p:cNvPr id="47" name="Rectangular Callout 46"/>
            <p:cNvSpPr/>
            <p:nvPr/>
          </p:nvSpPr>
          <p:spPr>
            <a:xfrm>
              <a:off x="21034006" y="28663568"/>
              <a:ext cx="8888012" cy="3071570"/>
            </a:xfrm>
            <a:prstGeom prst="wedgeRectCallout">
              <a:avLst>
                <a:gd name="adj1" fmla="val -72087"/>
                <a:gd name="adj2" fmla="val -3841"/>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3200" b="1" dirty="0">
                  <a:solidFill>
                    <a:schemeClr val="tx1"/>
                  </a:solidFill>
                </a:rPr>
                <a:t>The importance of </a:t>
              </a:r>
              <a:r>
                <a:rPr lang="en-GB" sz="3200" b="1" dirty="0" smtClean="0">
                  <a:solidFill>
                    <a:schemeClr val="tx1"/>
                  </a:solidFill>
                </a:rPr>
                <a:t>follow-up</a:t>
              </a:r>
            </a:p>
            <a:p>
              <a:pPr algn="ctr"/>
              <a:r>
                <a:rPr lang="en-GB" sz="3200" i="1" dirty="0"/>
                <a:t>“</a:t>
              </a:r>
              <a:r>
                <a:rPr lang="en-GB" sz="2800" i="1" dirty="0"/>
                <a:t>For me it’s like going over there talking to them and then coming back…it is nice to like feel as though people are looking after me knowing, you know checking me over to make sure that things haven’t come back and that I’m healthy and stuff.”</a:t>
              </a:r>
              <a:r>
                <a:rPr lang="en-GB" sz="2800" b="1" i="1" dirty="0"/>
                <a:t> </a:t>
              </a:r>
              <a:r>
                <a:rPr lang="en-GB" sz="2800" b="1" i="1" dirty="0" smtClean="0"/>
                <a:t> </a:t>
              </a:r>
              <a:r>
                <a:rPr lang="en-GB" sz="2800" dirty="0" smtClean="0"/>
                <a:t>[S]</a:t>
              </a:r>
              <a:endParaRPr lang="en-GB" sz="2800" dirty="0" smtClean="0">
                <a:solidFill>
                  <a:schemeClr val="tx1"/>
                </a:solidFill>
              </a:endParaRPr>
            </a:p>
          </p:txBody>
        </p:sp>
        <p:sp>
          <p:nvSpPr>
            <p:cNvPr id="48" name="Rectangular Callout 47"/>
            <p:cNvSpPr/>
            <p:nvPr/>
          </p:nvSpPr>
          <p:spPr>
            <a:xfrm>
              <a:off x="15447080" y="33208058"/>
              <a:ext cx="4930977" cy="5115646"/>
            </a:xfrm>
            <a:prstGeom prst="wedgeRectCallout">
              <a:avLst>
                <a:gd name="adj1" fmla="val -1316"/>
                <a:gd name="adj2" fmla="val -80268"/>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3200" b="1" dirty="0">
                  <a:solidFill>
                    <a:schemeClr val="tx1"/>
                  </a:solidFill>
                  <a:latin typeface="Corbel" panose="020B0503020204020204" pitchFamily="34" charset="0"/>
                </a:rPr>
                <a:t>How follow-up care could be made </a:t>
              </a:r>
              <a:r>
                <a:rPr lang="en-GB" sz="3200" b="1" dirty="0" smtClean="0">
                  <a:solidFill>
                    <a:schemeClr val="tx1"/>
                  </a:solidFill>
                  <a:latin typeface="Corbel" panose="020B0503020204020204" pitchFamily="34" charset="0"/>
                </a:rPr>
                <a:t>better</a:t>
              </a:r>
            </a:p>
            <a:p>
              <a:pPr algn="ctr"/>
              <a:r>
                <a:rPr lang="en-GB" sz="2800" i="1" dirty="0" smtClean="0">
                  <a:solidFill>
                    <a:schemeClr val="tx1"/>
                  </a:solidFill>
                  <a:latin typeface="Corbel" panose="020B0503020204020204" pitchFamily="34" charset="0"/>
                </a:rPr>
                <a:t>“They’re </a:t>
              </a:r>
              <a:r>
                <a:rPr lang="en-GB" sz="2800" i="1" dirty="0">
                  <a:solidFill>
                    <a:schemeClr val="tx1"/>
                  </a:solidFill>
                  <a:latin typeface="Corbel" panose="020B0503020204020204" pitchFamily="34" charset="0"/>
                </a:rPr>
                <a:t>brilliant in their own right but as a person you want it all linked up don’t you… you want the social side of it linking – how do you apply for jobs and all of that.” </a:t>
              </a:r>
              <a:r>
                <a:rPr lang="en-GB" sz="2800" i="1" dirty="0" smtClean="0">
                  <a:solidFill>
                    <a:schemeClr val="tx1"/>
                  </a:solidFill>
                  <a:latin typeface="Corbel" panose="020B0503020204020204" pitchFamily="34" charset="0"/>
                </a:rPr>
                <a:t> </a:t>
              </a:r>
              <a:r>
                <a:rPr lang="en-GB" sz="2800" dirty="0" smtClean="0">
                  <a:solidFill>
                    <a:schemeClr val="tx1"/>
                  </a:solidFill>
                  <a:latin typeface="Corbel" panose="020B0503020204020204" pitchFamily="34" charset="0"/>
                </a:rPr>
                <a:t>[C]</a:t>
              </a:r>
              <a:endParaRPr lang="en-GB" sz="2800" dirty="0">
                <a:solidFill>
                  <a:schemeClr val="tx1"/>
                </a:solidFill>
                <a:latin typeface="Corbel" panose="020B0503020204020204" pitchFamily="34" charset="0"/>
              </a:endParaRPr>
            </a:p>
          </p:txBody>
        </p:sp>
      </p:grpSp>
      <p:sp>
        <p:nvSpPr>
          <p:cNvPr id="73" name="Rounded Rectangle 72"/>
          <p:cNvSpPr/>
          <p:nvPr/>
        </p:nvSpPr>
        <p:spPr>
          <a:xfrm>
            <a:off x="358926" y="39764067"/>
            <a:ext cx="29608201" cy="702000"/>
          </a:xfrm>
          <a:prstGeom prst="roundRect">
            <a:avLst/>
          </a:prstGeom>
          <a:solidFill>
            <a:srgbClr val="00206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4800" b="1" dirty="0" smtClean="0">
                <a:ln>
                  <a:solidFill>
                    <a:schemeClr val="tx1"/>
                  </a:solidFill>
                  <a:prstDash val="solid"/>
                </a:ln>
                <a:solidFill>
                  <a:schemeClr val="bg1"/>
                </a:solidFill>
                <a:latin typeface="Corbel" panose="020B0503020204020204" pitchFamily="34" charset="0"/>
              </a:rPr>
              <a:t>CONCLUSIONS</a:t>
            </a:r>
            <a:endParaRPr lang="en-GB" sz="4800" b="1" dirty="0">
              <a:ln>
                <a:solidFill>
                  <a:schemeClr val="tx1"/>
                </a:solidFill>
                <a:prstDash val="solid"/>
              </a:ln>
              <a:solidFill>
                <a:schemeClr val="bg1"/>
              </a:solidFill>
              <a:latin typeface="Corbel" panose="020B0503020204020204" pitchFamily="34" charset="0"/>
            </a:endParaRPr>
          </a:p>
        </p:txBody>
      </p:sp>
      <p:pic>
        <p:nvPicPr>
          <p:cNvPr id="80" name="Picture 79">
            <a:extLst>
              <a:ext uri="{FF2B5EF4-FFF2-40B4-BE49-F238E27FC236}">
                <a16:creationId xmlns:a16="http://schemas.microsoft.com/office/drawing/2014/main" xmlns="" id="{8AD1B381-67B1-4826-8E4D-EA39A5EA523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6609" y="12212975"/>
            <a:ext cx="671855" cy="671855"/>
          </a:xfrm>
          <a:prstGeom prst="rect">
            <a:avLst/>
          </a:prstGeom>
        </p:spPr>
      </p:pic>
      <p:pic>
        <p:nvPicPr>
          <p:cNvPr id="81" name="Picture 80">
            <a:extLst>
              <a:ext uri="{FF2B5EF4-FFF2-40B4-BE49-F238E27FC236}">
                <a16:creationId xmlns:a16="http://schemas.microsoft.com/office/drawing/2014/main" xmlns="" id="{5EC1CF02-7139-4654-B4D1-B0861102B2A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55127" y="11606759"/>
            <a:ext cx="671855" cy="671855"/>
          </a:xfrm>
          <a:prstGeom prst="rect">
            <a:avLst/>
          </a:prstGeom>
        </p:spPr>
      </p:pic>
      <p:pic>
        <p:nvPicPr>
          <p:cNvPr id="1031" name="Picture 7" descr="University of Leeds"/>
          <p:cNvPicPr>
            <a:picLocks noChangeAspect="1" noChangeArrowheads="1"/>
          </p:cNvPicPr>
          <p:nvPr/>
        </p:nvPicPr>
        <p:blipFill>
          <a:blip r:embed="rId7">
            <a:lum bright="70000" contrast="-70000"/>
            <a:extLst>
              <a:ext uri="{28A0092B-C50C-407E-A947-70E740481C1C}">
                <a14:useLocalDpi xmlns:a14="http://schemas.microsoft.com/office/drawing/2010/main" val="0"/>
              </a:ext>
            </a:extLst>
          </a:blip>
          <a:srcRect/>
          <a:stretch>
            <a:fillRect/>
          </a:stretch>
        </p:blipFill>
        <p:spPr bwMode="auto">
          <a:xfrm>
            <a:off x="155575" y="-195251"/>
            <a:ext cx="5715000" cy="238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065222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1987</TotalTime>
  <Words>1089</Words>
  <Application>Microsoft Office PowerPoint</Application>
  <PresentationFormat>Custom</PresentationFormat>
  <Paragraphs>77</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SimSun</vt:lpstr>
      <vt:lpstr>Arial</vt:lpstr>
      <vt:lpstr>Calibri</vt:lpstr>
      <vt:lpstr>Calibri Light</vt:lpstr>
      <vt:lpstr>Corbel</vt:lpstr>
      <vt:lpstr>Office Theme</vt:lpstr>
      <vt:lpstr>      Unmet support needs in childhood brain tumour survivors and their caregivers: “It’s all the aftermath, and then you’re forgotten about then, basically in the long-term you’re left with it”  Emma Nicklin1, Galina Velikova1 and Florien Boele1,2  Leeds Institute of Medical Research at St James’s, St James’s University Hospital, Leeds, UK 1 Leeds Institute of Health Sciences, University of Leeds, Leeds, UK 2</vt:lpstr>
    </vt:vector>
  </TitlesOfParts>
  <Company>University of Leeds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Childhood brain tumour survivors - issues and needs in adolescence and young adulthood</dc:title>
  <dc:creator>Emma Nicklin [RPG]</dc:creator>
  <cp:lastModifiedBy>Emma Nicklin [RPG]</cp:lastModifiedBy>
  <cp:revision>153</cp:revision>
  <cp:lastPrinted>2020-02-20T12:44:19Z</cp:lastPrinted>
  <dcterms:created xsi:type="dcterms:W3CDTF">2018-02-20T09:17:14Z</dcterms:created>
  <dcterms:modified xsi:type="dcterms:W3CDTF">2020-02-20T12:59:56Z</dcterms:modified>
</cp:coreProperties>
</file>