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2" r:id="rId4"/>
  </p:sldMasterIdLst>
  <p:notesMasterIdLst>
    <p:notesMasterId r:id="rId38"/>
  </p:notesMasterIdLst>
  <p:handoutMasterIdLst>
    <p:handoutMasterId r:id="rId39"/>
  </p:handoutMasterIdLst>
  <p:sldIdLst>
    <p:sldId id="682" r:id="rId5"/>
    <p:sldId id="740" r:id="rId6"/>
    <p:sldId id="702" r:id="rId7"/>
    <p:sldId id="704" r:id="rId8"/>
    <p:sldId id="684" r:id="rId9"/>
    <p:sldId id="685" r:id="rId10"/>
    <p:sldId id="686" r:id="rId11"/>
    <p:sldId id="572" r:id="rId12"/>
    <p:sldId id="634" r:id="rId13"/>
    <p:sldId id="705" r:id="rId14"/>
    <p:sldId id="706" r:id="rId15"/>
    <p:sldId id="707" r:id="rId16"/>
    <p:sldId id="710" r:id="rId17"/>
    <p:sldId id="722" r:id="rId18"/>
    <p:sldId id="723" r:id="rId19"/>
    <p:sldId id="739" r:id="rId20"/>
    <p:sldId id="712" r:id="rId21"/>
    <p:sldId id="713" r:id="rId22"/>
    <p:sldId id="714" r:id="rId23"/>
    <p:sldId id="715" r:id="rId24"/>
    <p:sldId id="726" r:id="rId25"/>
    <p:sldId id="716" r:id="rId26"/>
    <p:sldId id="717" r:id="rId27"/>
    <p:sldId id="718" r:id="rId28"/>
    <p:sldId id="719" r:id="rId29"/>
    <p:sldId id="727" r:id="rId30"/>
    <p:sldId id="729" r:id="rId31"/>
    <p:sldId id="728" r:id="rId32"/>
    <p:sldId id="720" r:id="rId33"/>
    <p:sldId id="734" r:id="rId34"/>
    <p:sldId id="735" r:id="rId35"/>
    <p:sldId id="732" r:id="rId36"/>
    <p:sldId id="733" r:id="rId37"/>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4">
          <p15:clr>
            <a:srgbClr val="A4A3A4"/>
          </p15:clr>
        </p15:guide>
        <p15:guide id="2" pos="88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son Smith [AUHE]" initials="AS[" lastIdx="0" clrIdx="0">
    <p:extLst>
      <p:ext uri="{19B8F6BF-5375-455C-9EA6-DF929625EA0E}">
        <p15:presenceInfo xmlns:p15="http://schemas.microsoft.com/office/powerpoint/2012/main" userId="S-1-5-21-1390067357-1993962763-725345543-4524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2"/>
    <a:srgbClr val="0072C6"/>
    <a:srgbClr val="FFFFCC"/>
    <a:srgbClr val="004F8A"/>
    <a:srgbClr val="5BBF21"/>
    <a:srgbClr val="E28C05"/>
    <a:srgbClr val="009E49"/>
    <a:srgbClr val="006B54"/>
    <a:srgbClr val="00AA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2153" autoAdjust="0"/>
  </p:normalViewPr>
  <p:slideViewPr>
    <p:cSldViewPr>
      <p:cViewPr varScale="1">
        <p:scale>
          <a:sx n="102" d="100"/>
          <a:sy n="102" d="100"/>
        </p:scale>
        <p:origin x="1800" y="114"/>
      </p:cViewPr>
      <p:guideLst>
        <p:guide orient="horz" pos="164"/>
        <p:guide pos="884"/>
      </p:guideLst>
    </p:cSldViewPr>
  </p:slideViewPr>
  <p:outlineViewPr>
    <p:cViewPr>
      <p:scale>
        <a:sx n="33" d="100"/>
        <a:sy n="33" d="100"/>
      </p:scale>
      <p:origin x="0" y="-861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5F1CA74-D439-4069-B61D-5ACB611BC181}" type="datetimeFigureOut">
              <a:rPr lang="en-GB" smtClean="0"/>
              <a:t>05/05/2020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A285C27-F002-4A08-B689-7FB8A60CA639}" type="slidenum">
              <a:rPr lang="en-GB" smtClean="0"/>
              <a:t>‹#›</a:t>
            </a:fld>
            <a:endParaRPr lang="en-GB"/>
          </a:p>
        </p:txBody>
      </p:sp>
    </p:spTree>
    <p:extLst>
      <p:ext uri="{BB962C8B-B14F-4D97-AF65-F5344CB8AC3E}">
        <p14:creationId xmlns:p14="http://schemas.microsoft.com/office/powerpoint/2010/main" val="3247143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0243"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024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6"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0247"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F3C1F45-14E1-44A4-9AE0-020F0DE47F15}" type="slidenum">
              <a:rPr lang="en-GB"/>
              <a:pPr/>
              <a:t>‹#›</a:t>
            </a:fld>
            <a:endParaRPr lang="en-GB"/>
          </a:p>
        </p:txBody>
      </p:sp>
    </p:spTree>
    <p:extLst>
      <p:ext uri="{BB962C8B-B14F-4D97-AF65-F5344CB8AC3E}">
        <p14:creationId xmlns:p14="http://schemas.microsoft.com/office/powerpoint/2010/main" val="9816653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3C1F45-14E1-44A4-9AE0-020F0DE47F15}" type="slidenum">
              <a:rPr lang="en-GB" smtClean="0">
                <a:solidFill>
                  <a:srgbClr val="000000"/>
                </a:solidFill>
              </a:rPr>
              <a:pPr/>
              <a:t>1</a:t>
            </a:fld>
            <a:endParaRPr lang="en-GB">
              <a:solidFill>
                <a:srgbClr val="000000"/>
              </a:solidFill>
            </a:endParaRPr>
          </a:p>
        </p:txBody>
      </p:sp>
    </p:spTree>
    <p:extLst>
      <p:ext uri="{BB962C8B-B14F-4D97-AF65-F5344CB8AC3E}">
        <p14:creationId xmlns:p14="http://schemas.microsoft.com/office/powerpoint/2010/main" val="1838566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E1977C4-27B6-5441-92A0-5D80C719CE44}" type="slidenum">
              <a:rPr lang="en-GB" smtClean="0"/>
              <a:pPr>
                <a:defRPr/>
              </a:pPr>
              <a:t>11</a:t>
            </a:fld>
            <a:endParaRPr lang="en-GB"/>
          </a:p>
        </p:txBody>
      </p:sp>
    </p:spTree>
    <p:extLst>
      <p:ext uri="{BB962C8B-B14F-4D97-AF65-F5344CB8AC3E}">
        <p14:creationId xmlns:p14="http://schemas.microsoft.com/office/powerpoint/2010/main" val="503922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E1977C4-27B6-5441-92A0-5D80C719CE44}" type="slidenum">
              <a:rPr lang="en-GB" smtClean="0"/>
              <a:pPr>
                <a:defRPr/>
              </a:pPr>
              <a:t>12</a:t>
            </a:fld>
            <a:endParaRPr lang="en-GB"/>
          </a:p>
        </p:txBody>
      </p:sp>
    </p:spTree>
    <p:extLst>
      <p:ext uri="{BB962C8B-B14F-4D97-AF65-F5344CB8AC3E}">
        <p14:creationId xmlns:p14="http://schemas.microsoft.com/office/powerpoint/2010/main" val="1794350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E1977C4-27B6-5441-92A0-5D80C719CE44}" type="slidenum">
              <a:rPr lang="en-GB" smtClean="0"/>
              <a:pPr>
                <a:defRPr/>
              </a:pPr>
              <a:t>13</a:t>
            </a:fld>
            <a:endParaRPr lang="en-GB"/>
          </a:p>
        </p:txBody>
      </p:sp>
    </p:spTree>
    <p:extLst>
      <p:ext uri="{BB962C8B-B14F-4D97-AF65-F5344CB8AC3E}">
        <p14:creationId xmlns:p14="http://schemas.microsoft.com/office/powerpoint/2010/main" val="2930397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Two</a:t>
            </a:r>
            <a:r>
              <a:rPr lang="en-GB" baseline="0" dirty="0" smtClean="0"/>
              <a:t> complicat</a:t>
            </a:r>
            <a:r>
              <a:rPr lang="en-GB" dirty="0" smtClean="0"/>
              <a:t>ing</a:t>
            </a:r>
            <a:r>
              <a:rPr lang="en-GB" baseline="0" dirty="0" smtClean="0"/>
              <a:t> </a:t>
            </a:r>
            <a:r>
              <a:rPr lang="en-GB" baseline="0" dirty="0"/>
              <a:t>Issues in this case study – limits of quantification and repeat testing</a:t>
            </a:r>
            <a:endParaRPr lang="en-GB" dirty="0"/>
          </a:p>
        </p:txBody>
      </p:sp>
      <p:sp>
        <p:nvSpPr>
          <p:cNvPr id="4" name="Slide Number Placeholder 3"/>
          <p:cNvSpPr>
            <a:spLocks noGrp="1"/>
          </p:cNvSpPr>
          <p:nvPr>
            <p:ph type="sldNum" sz="quarter" idx="10"/>
          </p:nvPr>
        </p:nvSpPr>
        <p:spPr/>
        <p:txBody>
          <a:bodyPr/>
          <a:lstStyle/>
          <a:p>
            <a:fld id="{8F3C1F45-14E1-44A4-9AE0-020F0DE47F15}" type="slidenum">
              <a:rPr lang="en-GB" smtClean="0"/>
              <a:pPr/>
              <a:t>15</a:t>
            </a:fld>
            <a:endParaRPr lang="en-GB"/>
          </a:p>
        </p:txBody>
      </p:sp>
    </p:spTree>
    <p:extLst>
      <p:ext uri="{BB962C8B-B14F-4D97-AF65-F5344CB8AC3E}">
        <p14:creationId xmlns:p14="http://schemas.microsoft.com/office/powerpoint/2010/main" val="3193300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3C1F45-14E1-44A4-9AE0-020F0DE47F15}" type="slidenum">
              <a:rPr lang="en-GB" smtClean="0"/>
              <a:pPr/>
              <a:t>17</a:t>
            </a:fld>
            <a:endParaRPr lang="en-GB"/>
          </a:p>
        </p:txBody>
      </p:sp>
    </p:spTree>
    <p:extLst>
      <p:ext uri="{BB962C8B-B14F-4D97-AF65-F5344CB8AC3E}">
        <p14:creationId xmlns:p14="http://schemas.microsoft.com/office/powerpoint/2010/main" val="2092163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3C1F45-14E1-44A4-9AE0-020F0DE47F15}" type="slidenum">
              <a:rPr lang="en-GB" smtClean="0"/>
              <a:pPr/>
              <a:t>18</a:t>
            </a:fld>
            <a:endParaRPr lang="en-GB"/>
          </a:p>
        </p:txBody>
      </p:sp>
    </p:spTree>
    <p:extLst>
      <p:ext uri="{BB962C8B-B14F-4D97-AF65-F5344CB8AC3E}">
        <p14:creationId xmlns:p14="http://schemas.microsoft.com/office/powerpoint/2010/main" val="1473546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3C1F45-14E1-44A4-9AE0-020F0DE47F15}" type="slidenum">
              <a:rPr lang="en-GB" smtClean="0"/>
              <a:pPr/>
              <a:t>19</a:t>
            </a:fld>
            <a:endParaRPr lang="en-GB"/>
          </a:p>
        </p:txBody>
      </p:sp>
    </p:spTree>
    <p:extLst>
      <p:ext uri="{BB962C8B-B14F-4D97-AF65-F5344CB8AC3E}">
        <p14:creationId xmlns:p14="http://schemas.microsoft.com/office/powerpoint/2010/main" val="1001227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3C1F45-14E1-44A4-9AE0-020F0DE47F15}" type="slidenum">
              <a:rPr lang="en-GB" smtClean="0"/>
              <a:pPr/>
              <a:t>20</a:t>
            </a:fld>
            <a:endParaRPr lang="en-GB"/>
          </a:p>
        </p:txBody>
      </p:sp>
    </p:spTree>
    <p:extLst>
      <p:ext uri="{BB962C8B-B14F-4D97-AF65-F5344CB8AC3E}">
        <p14:creationId xmlns:p14="http://schemas.microsoft.com/office/powerpoint/2010/main" val="3508434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1200"/>
              </a:spcAft>
            </a:pPr>
            <a:r>
              <a:rPr lang="en-GB" sz="1200" b="1" dirty="0" smtClean="0"/>
              <a:t>YFCCP vs. NICE FC pathway:</a:t>
            </a:r>
          </a:p>
          <a:p>
            <a:pPr marL="171450" indent="-171450">
              <a:spcAft>
                <a:spcPts val="1200"/>
              </a:spcAft>
              <a:buFont typeface="Arial" panose="020B0604020202020204" pitchFamily="34" charset="0"/>
              <a:buChar char="•"/>
            </a:pPr>
            <a:r>
              <a:rPr lang="en-GB" sz="1200" dirty="0" smtClean="0"/>
              <a:t>Same overall “shape” of contour plots</a:t>
            </a:r>
          </a:p>
          <a:p>
            <a:pPr marL="171450" indent="-171450">
              <a:spcAft>
                <a:spcPts val="1200"/>
              </a:spcAft>
              <a:buFont typeface="Arial" panose="020B0604020202020204" pitchFamily="34" charset="0"/>
              <a:buChar char="•"/>
            </a:pPr>
            <a:r>
              <a:rPr lang="en-GB" sz="1200" dirty="0" smtClean="0"/>
              <a:t>YFCCP associated with higher baseline specificity, lower sensitivity</a:t>
            </a:r>
          </a:p>
          <a:p>
            <a:pPr marL="171450" indent="-171450">
              <a:spcAft>
                <a:spcPts val="1200"/>
              </a:spcAft>
              <a:buFont typeface="Arial" panose="020B0604020202020204" pitchFamily="34" charset="0"/>
              <a:buChar char="•"/>
            </a:pPr>
            <a:r>
              <a:rPr lang="en-GB" sz="1200" b="1" dirty="0" smtClean="0"/>
              <a:t>YFCCP specificity more robust to bias</a:t>
            </a:r>
          </a:p>
          <a:p>
            <a:pPr marL="171450" indent="-171450">
              <a:spcAft>
                <a:spcPts val="1200"/>
              </a:spcAft>
              <a:buFont typeface="Arial" panose="020B0604020202020204" pitchFamily="34" charset="0"/>
              <a:buChar char="•"/>
            </a:pPr>
            <a:r>
              <a:rPr lang="en-GB" sz="1200" b="1" dirty="0" smtClean="0"/>
              <a:t>YFCCP sensitivity less robust bias &amp; CV</a:t>
            </a:r>
            <a:endParaRPr lang="en-GB" sz="1200" dirty="0" smtClean="0"/>
          </a:p>
          <a:p>
            <a:endParaRPr lang="en-GB" alt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AFC1DD2-5771-4289-AD66-3B03CCB6B649}" type="slidenum">
              <a:rPr lang="en-GB" altLang="en-US"/>
              <a:pPr/>
              <a:t>21</a:t>
            </a:fld>
            <a:endParaRPr lang="en-GB" altLang="en-US"/>
          </a:p>
        </p:txBody>
      </p:sp>
    </p:spTree>
    <p:extLst>
      <p:ext uri="{BB962C8B-B14F-4D97-AF65-F5344CB8AC3E}">
        <p14:creationId xmlns:p14="http://schemas.microsoft.com/office/powerpoint/2010/main" val="160273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3C1F45-14E1-44A4-9AE0-020F0DE47F15}" type="slidenum">
              <a:rPr lang="en-GB" smtClean="0"/>
              <a:pPr/>
              <a:t>22</a:t>
            </a:fld>
            <a:endParaRPr lang="en-GB"/>
          </a:p>
        </p:txBody>
      </p:sp>
    </p:spTree>
    <p:extLst>
      <p:ext uri="{BB962C8B-B14F-4D97-AF65-F5344CB8AC3E}">
        <p14:creationId xmlns:p14="http://schemas.microsoft.com/office/powerpoint/2010/main" val="219740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E1977C4-27B6-5441-92A0-5D80C719CE44}" type="slidenum">
              <a:rPr lang="en-GB" smtClean="0"/>
              <a:pPr>
                <a:defRPr/>
              </a:pPr>
              <a:t>3</a:t>
            </a:fld>
            <a:endParaRPr lang="en-GB"/>
          </a:p>
        </p:txBody>
      </p:sp>
    </p:spTree>
    <p:extLst>
      <p:ext uri="{BB962C8B-B14F-4D97-AF65-F5344CB8AC3E}">
        <p14:creationId xmlns:p14="http://schemas.microsoft.com/office/powerpoint/2010/main" val="2112850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3C1F45-14E1-44A4-9AE0-020F0DE47F15}" type="slidenum">
              <a:rPr lang="en-GB" smtClean="0"/>
              <a:pPr/>
              <a:t>23</a:t>
            </a:fld>
            <a:endParaRPr lang="en-GB"/>
          </a:p>
        </p:txBody>
      </p:sp>
    </p:spTree>
    <p:extLst>
      <p:ext uri="{BB962C8B-B14F-4D97-AF65-F5344CB8AC3E}">
        <p14:creationId xmlns:p14="http://schemas.microsoft.com/office/powerpoint/2010/main" val="4084753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3C1F45-14E1-44A4-9AE0-020F0DE47F15}" type="slidenum">
              <a:rPr lang="en-GB" smtClean="0"/>
              <a:pPr/>
              <a:t>24</a:t>
            </a:fld>
            <a:endParaRPr lang="en-GB"/>
          </a:p>
        </p:txBody>
      </p:sp>
    </p:spTree>
    <p:extLst>
      <p:ext uri="{BB962C8B-B14F-4D97-AF65-F5344CB8AC3E}">
        <p14:creationId xmlns:p14="http://schemas.microsoft.com/office/powerpoint/2010/main" val="142608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3C1F45-14E1-44A4-9AE0-020F0DE47F15}" type="slidenum">
              <a:rPr lang="en-GB" smtClean="0"/>
              <a:pPr/>
              <a:t>25</a:t>
            </a:fld>
            <a:endParaRPr lang="en-GB"/>
          </a:p>
        </p:txBody>
      </p:sp>
    </p:spTree>
    <p:extLst>
      <p:ext uri="{BB962C8B-B14F-4D97-AF65-F5344CB8AC3E}">
        <p14:creationId xmlns:p14="http://schemas.microsoft.com/office/powerpoint/2010/main" val="1073883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E1977C4-27B6-5441-92A0-5D80C719CE44}" type="slidenum">
              <a:rPr lang="en-GB" smtClean="0"/>
              <a:pPr>
                <a:defRPr/>
              </a:pPr>
              <a:t>4</a:t>
            </a:fld>
            <a:endParaRPr lang="en-GB"/>
          </a:p>
        </p:txBody>
      </p:sp>
    </p:spTree>
    <p:extLst>
      <p:ext uri="{BB962C8B-B14F-4D97-AF65-F5344CB8AC3E}">
        <p14:creationId xmlns:p14="http://schemas.microsoft.com/office/powerpoint/2010/main" val="3214574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a:p>
          <a:p>
            <a:endParaRPr lang="en-GB" dirty="0"/>
          </a:p>
        </p:txBody>
      </p:sp>
      <p:sp>
        <p:nvSpPr>
          <p:cNvPr id="4" name="Slide Number Placeholder 3"/>
          <p:cNvSpPr>
            <a:spLocks noGrp="1"/>
          </p:cNvSpPr>
          <p:nvPr>
            <p:ph type="sldNum" sz="quarter" idx="10"/>
          </p:nvPr>
        </p:nvSpPr>
        <p:spPr/>
        <p:txBody>
          <a:bodyPr/>
          <a:lstStyle/>
          <a:p>
            <a:pPr>
              <a:defRPr/>
            </a:pPr>
            <a:fld id="{CE1977C4-27B6-5441-92A0-5D80C719CE44}" type="slidenum">
              <a:rPr lang="en-GB" smtClean="0"/>
              <a:pPr>
                <a:defRPr/>
              </a:pPr>
              <a:t>5</a:t>
            </a:fld>
            <a:endParaRPr lang="en-GB"/>
          </a:p>
        </p:txBody>
      </p:sp>
    </p:spTree>
    <p:extLst>
      <p:ext uri="{BB962C8B-B14F-4D97-AF65-F5344CB8AC3E}">
        <p14:creationId xmlns:p14="http://schemas.microsoft.com/office/powerpoint/2010/main" val="875589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Arial" charset="0"/>
                <a:ea typeface="ＭＳ Ｐゴシック" pitchFamily="-102" charset="-128"/>
                <a:cs typeface="ＭＳ Ｐゴシック" charset="0"/>
              </a:rPr>
              <a:t>CV = the ratio of the SD to the mean, multiplied by 100. </a:t>
            </a:r>
          </a:p>
          <a:p>
            <a:r>
              <a:rPr lang="en-GB" sz="1200" b="0" i="0" u="none" strike="noStrike" kern="1200" baseline="0" dirty="0">
                <a:solidFill>
                  <a:schemeClr val="tx1"/>
                </a:solidFill>
                <a:latin typeface="Arial" charset="0"/>
                <a:ea typeface="ＭＳ Ｐゴシック" pitchFamily="-102" charset="-128"/>
                <a:cs typeface="ＭＳ Ｐゴシック" charset="0"/>
              </a:rPr>
              <a:t>Use CV as precision is often dependent on the </a:t>
            </a:r>
            <a:r>
              <a:rPr lang="en-GB" sz="1200" b="0" i="0" u="none" strike="noStrike" kern="1200" baseline="0" dirty="0" err="1">
                <a:solidFill>
                  <a:schemeClr val="tx1"/>
                </a:solidFill>
                <a:latin typeface="Arial" charset="0"/>
                <a:ea typeface="ＭＳ Ｐゴシック" pitchFamily="-102" charset="-128"/>
                <a:cs typeface="ＭＳ Ｐゴシック" charset="0"/>
              </a:rPr>
              <a:t>measurand</a:t>
            </a:r>
            <a:r>
              <a:rPr lang="en-GB" sz="1200" b="0" i="0" u="none" strike="noStrike" kern="1200" baseline="0" dirty="0">
                <a:solidFill>
                  <a:schemeClr val="tx1"/>
                </a:solidFill>
                <a:latin typeface="Arial" charset="0"/>
                <a:ea typeface="ＭＳ Ｐゴシック" pitchFamily="-102" charset="-128"/>
                <a:cs typeface="ＭＳ Ｐゴシック" charset="0"/>
              </a:rPr>
              <a:t> concentration. This is illustrated by the characteristic U-shaped curve tests typically display in their precision profile. The precision profile shows the precision of a test over the complete range of </a:t>
            </a:r>
            <a:r>
              <a:rPr lang="en-GB" sz="1200" b="0" i="0" u="none" strike="noStrike" kern="1200" baseline="0" dirty="0" err="1">
                <a:solidFill>
                  <a:schemeClr val="tx1"/>
                </a:solidFill>
                <a:latin typeface="Arial" charset="0"/>
                <a:ea typeface="ＭＳ Ｐゴシック" pitchFamily="-102" charset="-128"/>
                <a:cs typeface="ＭＳ Ｐゴシック" charset="0"/>
              </a:rPr>
              <a:t>measurand</a:t>
            </a:r>
            <a:r>
              <a:rPr lang="en-GB" sz="1200" b="0" i="0" u="none" strike="noStrike" kern="1200" baseline="0" dirty="0">
                <a:solidFill>
                  <a:schemeClr val="tx1"/>
                </a:solidFill>
                <a:latin typeface="Arial" charset="0"/>
                <a:ea typeface="ＭＳ Ｐゴシック" pitchFamily="-102" charset="-128"/>
                <a:cs typeface="ＭＳ Ｐゴシック" charset="0"/>
              </a:rPr>
              <a:t> values expected in practice. </a:t>
            </a:r>
          </a:p>
          <a:p>
            <a:endParaRPr lang="en-GB" sz="1200" b="0" i="0" u="none" strike="noStrike" kern="1200" baseline="0" dirty="0">
              <a:solidFill>
                <a:schemeClr val="tx1"/>
              </a:solidFill>
              <a:latin typeface="Arial" charset="0"/>
              <a:ea typeface="ＭＳ Ｐゴシック" pitchFamily="-102" charset="-128"/>
              <a:cs typeface="ＭＳ Ｐゴシック" charset="0"/>
            </a:endParaRPr>
          </a:p>
          <a:p>
            <a:r>
              <a:rPr lang="en-GB" sz="1200" b="0" i="0" u="none" strike="noStrike" kern="1200" baseline="0" dirty="0">
                <a:solidFill>
                  <a:schemeClr val="tx1"/>
                </a:solidFill>
                <a:latin typeface="Arial" charset="0"/>
                <a:ea typeface="ＭＳ Ｐゴシック" pitchFamily="-102" charset="-128"/>
                <a:cs typeface="ＭＳ Ｐゴシック" charset="0"/>
              </a:rPr>
              <a:t>Typically a U-shaped curve: higher imprecision at low and high concentrations. </a:t>
            </a:r>
          </a:p>
          <a:p>
            <a:endParaRPr lang="en-GB" baseline="0" dirty="0"/>
          </a:p>
        </p:txBody>
      </p:sp>
      <p:sp>
        <p:nvSpPr>
          <p:cNvPr id="4" name="Slide Number Placeholder 3"/>
          <p:cNvSpPr>
            <a:spLocks noGrp="1"/>
          </p:cNvSpPr>
          <p:nvPr>
            <p:ph type="sldNum" sz="quarter" idx="10"/>
          </p:nvPr>
        </p:nvSpPr>
        <p:spPr/>
        <p:txBody>
          <a:bodyPr/>
          <a:lstStyle/>
          <a:p>
            <a:pPr>
              <a:defRPr/>
            </a:pPr>
            <a:fld id="{CE1977C4-27B6-5441-92A0-5D80C719CE44}" type="slidenum">
              <a:rPr lang="en-GB" smtClean="0"/>
              <a:pPr>
                <a:defRPr/>
              </a:pPr>
              <a:t>6</a:t>
            </a:fld>
            <a:endParaRPr lang="en-GB"/>
          </a:p>
        </p:txBody>
      </p:sp>
    </p:spTree>
    <p:extLst>
      <p:ext uri="{BB962C8B-B14F-4D97-AF65-F5344CB8AC3E}">
        <p14:creationId xmlns:p14="http://schemas.microsoft.com/office/powerpoint/2010/main" val="1558892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Plot of fixed, proportional, and non-linear bias – TO DO</a:t>
            </a:r>
          </a:p>
          <a:p>
            <a:endParaRPr lang="en-GB" baseline="0" dirty="0"/>
          </a:p>
          <a:p>
            <a:r>
              <a:rPr lang="en-GB" baseline="0" dirty="0"/>
              <a:t>Bland </a:t>
            </a:r>
            <a:r>
              <a:rPr lang="en-GB" baseline="0" dirty="0" err="1"/>
              <a:t>altman</a:t>
            </a:r>
            <a:r>
              <a:rPr lang="en-GB" baseline="0" dirty="0"/>
              <a:t> plot – can identify outliers, assess if bias is proportional or fixed. </a:t>
            </a:r>
          </a:p>
          <a:p>
            <a:r>
              <a:rPr lang="en-GB" baseline="0" dirty="0"/>
              <a:t>Levy Jennings – assessed using Westgard rules. </a:t>
            </a:r>
          </a:p>
          <a:p>
            <a:r>
              <a:rPr lang="en-GB" baseline="0" dirty="0"/>
              <a:t>Levey Jennings- have a control value that is known. Run using test over time. </a:t>
            </a:r>
          </a:p>
          <a:p>
            <a:endParaRPr lang="en-GB" baseline="0" dirty="0"/>
          </a:p>
          <a:p>
            <a:r>
              <a:rPr lang="en-GB" baseline="0" dirty="0"/>
              <a:t>Westgard rules: </a:t>
            </a:r>
          </a:p>
          <a:p>
            <a:r>
              <a:rPr lang="en-GB" sz="1200" b="0" i="0" kern="1200" dirty="0">
                <a:solidFill>
                  <a:schemeClr val="tx1"/>
                </a:solidFill>
                <a:effectLst/>
                <a:latin typeface="Arial" charset="0"/>
                <a:ea typeface="ＭＳ Ｐゴシック" pitchFamily="-102" charset="-128"/>
                <a:cs typeface="ＭＳ Ｐゴシック" charset="0"/>
              </a:rPr>
              <a:t>1</a:t>
            </a:r>
            <a:r>
              <a:rPr lang="en-GB" sz="1200" b="0" i="0" kern="1200" baseline="-25000" dirty="0">
                <a:solidFill>
                  <a:schemeClr val="tx1"/>
                </a:solidFill>
                <a:effectLst/>
                <a:latin typeface="Arial" charset="0"/>
                <a:ea typeface="ＭＳ Ｐゴシック" pitchFamily="-102" charset="-128"/>
                <a:cs typeface="ＭＳ Ｐゴシック" charset="0"/>
              </a:rPr>
              <a:t>2s</a:t>
            </a:r>
            <a:r>
              <a:rPr lang="en-GB" sz="1200" b="0" i="0" kern="1200" dirty="0">
                <a:solidFill>
                  <a:schemeClr val="tx1"/>
                </a:solidFill>
                <a:effectLst/>
                <a:latin typeface="Arial" charset="0"/>
                <a:ea typeface="ＭＳ Ｐゴシック" pitchFamily="-102" charset="-128"/>
                <a:cs typeface="ＭＳ Ｐゴシック" charset="0"/>
              </a:rPr>
              <a:t>: This test sends a signal if there is a point beyond +/- 2 standard deviations.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effectLst/>
                <a:latin typeface="Arial" charset="0"/>
                <a:ea typeface="ＭＳ Ｐゴシック" pitchFamily="-102" charset="-128"/>
                <a:cs typeface="ＭＳ Ｐゴシック" charset="0"/>
              </a:rPr>
              <a:t>1</a:t>
            </a:r>
            <a:r>
              <a:rPr lang="en-GB" sz="1200" b="0" i="0" kern="1200" baseline="-25000" dirty="0">
                <a:solidFill>
                  <a:schemeClr val="tx1"/>
                </a:solidFill>
                <a:effectLst/>
                <a:latin typeface="Arial" charset="0"/>
                <a:ea typeface="ＭＳ Ｐゴシック" pitchFamily="-102" charset="-128"/>
                <a:cs typeface="ＭＳ Ｐゴシック" charset="0"/>
              </a:rPr>
              <a:t>3s</a:t>
            </a:r>
            <a:r>
              <a:rPr lang="en-GB" sz="1200" b="0" i="0" kern="1200" dirty="0">
                <a:solidFill>
                  <a:schemeClr val="tx1"/>
                </a:solidFill>
                <a:effectLst/>
                <a:latin typeface="Arial" charset="0"/>
                <a:ea typeface="ＭＳ Ｐゴシック" pitchFamily="-102" charset="-128"/>
                <a:cs typeface="ＭＳ Ｐゴシック" charset="0"/>
              </a:rPr>
              <a:t>: This test sends a signal when a point exceeds +/- three standard deviations.</a:t>
            </a:r>
          </a:p>
          <a:p>
            <a:r>
              <a:rPr lang="en-GB" sz="1200" b="0" i="0" kern="1200" dirty="0">
                <a:solidFill>
                  <a:schemeClr val="tx1"/>
                </a:solidFill>
                <a:effectLst/>
                <a:latin typeface="Arial" charset="0"/>
                <a:ea typeface="ＭＳ Ｐゴシック" pitchFamily="-102" charset="-128"/>
                <a:cs typeface="ＭＳ Ｐゴシック" charset="0"/>
              </a:rPr>
              <a:t>2</a:t>
            </a:r>
            <a:r>
              <a:rPr lang="en-GB" sz="1200" b="0" i="0" kern="1200" baseline="-25000" dirty="0">
                <a:solidFill>
                  <a:schemeClr val="tx1"/>
                </a:solidFill>
                <a:effectLst/>
                <a:latin typeface="Arial" charset="0"/>
                <a:ea typeface="ＭＳ Ｐゴシック" pitchFamily="-102" charset="-128"/>
                <a:cs typeface="ＭＳ Ｐゴシック" charset="0"/>
              </a:rPr>
              <a:t>2s</a:t>
            </a:r>
            <a:r>
              <a:rPr lang="en-GB" sz="1200" b="0" i="0" kern="1200" dirty="0">
                <a:solidFill>
                  <a:schemeClr val="tx1"/>
                </a:solidFill>
                <a:effectLst/>
                <a:latin typeface="Arial" charset="0"/>
                <a:ea typeface="ＭＳ Ｐゴシック" pitchFamily="-102" charset="-128"/>
                <a:cs typeface="ＭＳ Ｐゴシック" charset="0"/>
              </a:rPr>
              <a:t>: </a:t>
            </a:r>
            <a:r>
              <a:rPr lang="en-GB" sz="1200" b="1" i="0" kern="1200" dirty="0">
                <a:solidFill>
                  <a:schemeClr val="tx1"/>
                </a:solidFill>
                <a:effectLst/>
                <a:latin typeface="Arial" charset="0"/>
                <a:ea typeface="ＭＳ Ｐゴシック" pitchFamily="-102" charset="-128"/>
                <a:cs typeface="ＭＳ Ｐゴシック" charset="0"/>
              </a:rPr>
              <a:t>This test sends a signal if two consecutive points are beyond + 2 standard deviations from the mean or beyond -2 standard deviations from the mean</a:t>
            </a:r>
            <a:r>
              <a:rPr lang="en-GB" sz="1200" b="0" i="0" kern="1200" dirty="0">
                <a:solidFill>
                  <a:schemeClr val="tx1"/>
                </a:solidFill>
                <a:effectLst/>
                <a:latin typeface="Arial" charset="0"/>
                <a:ea typeface="ＭＳ Ｐゴシック" pitchFamily="-102" charset="-128"/>
                <a:cs typeface="ＭＳ Ｐゴシック" charset="0"/>
              </a:rPr>
              <a:t>.</a:t>
            </a:r>
          </a:p>
          <a:p>
            <a:r>
              <a:rPr lang="en-GB" sz="1200" b="0" i="0" kern="1200" dirty="0">
                <a:solidFill>
                  <a:schemeClr val="tx1"/>
                </a:solidFill>
                <a:effectLst/>
                <a:latin typeface="Arial" charset="0"/>
                <a:ea typeface="ＭＳ Ｐゴシック" pitchFamily="-102" charset="-128"/>
                <a:cs typeface="ＭＳ Ｐゴシック" charset="0"/>
              </a:rPr>
              <a:t>R</a:t>
            </a:r>
            <a:r>
              <a:rPr lang="en-GB" sz="1200" b="0" i="0" kern="1200" baseline="-25000" dirty="0">
                <a:solidFill>
                  <a:schemeClr val="tx1"/>
                </a:solidFill>
                <a:effectLst/>
                <a:latin typeface="Arial" charset="0"/>
                <a:ea typeface="ＭＳ Ｐゴシック" pitchFamily="-102" charset="-128"/>
                <a:cs typeface="ＭＳ Ｐゴシック" charset="0"/>
              </a:rPr>
              <a:t>4s</a:t>
            </a:r>
            <a:r>
              <a:rPr lang="en-GB" sz="1200" b="0" i="0" kern="1200" dirty="0">
                <a:solidFill>
                  <a:schemeClr val="tx1"/>
                </a:solidFill>
                <a:effectLst/>
                <a:latin typeface="Arial" charset="0"/>
                <a:ea typeface="ＭＳ Ｐゴシック" pitchFamily="-102" charset="-128"/>
                <a:cs typeface="ＭＳ Ｐゴシック" charset="0"/>
              </a:rPr>
              <a:t>: This test sends a signal when one point is beyond +2 standard deviations and the following point is beyond -2 standard deviations or vice-versa.</a:t>
            </a:r>
          </a:p>
          <a:p>
            <a:r>
              <a:rPr lang="en-GB" sz="1200" b="0" i="0" kern="1200" dirty="0">
                <a:solidFill>
                  <a:schemeClr val="tx1"/>
                </a:solidFill>
                <a:effectLst/>
                <a:latin typeface="Arial" charset="0"/>
                <a:ea typeface="ＭＳ Ｐゴシック" pitchFamily="-102" charset="-128"/>
                <a:cs typeface="ＭＳ Ｐゴシック" charset="0"/>
              </a:rPr>
              <a:t>4</a:t>
            </a:r>
            <a:r>
              <a:rPr lang="en-GB" sz="1200" b="0" i="0" kern="1200" baseline="-25000" dirty="0">
                <a:solidFill>
                  <a:schemeClr val="tx1"/>
                </a:solidFill>
                <a:effectLst/>
                <a:latin typeface="Arial" charset="0"/>
                <a:ea typeface="ＭＳ Ｐゴシック" pitchFamily="-102" charset="-128"/>
                <a:cs typeface="ＭＳ Ｐゴシック" charset="0"/>
              </a:rPr>
              <a:t>1s</a:t>
            </a:r>
            <a:r>
              <a:rPr lang="en-GB" sz="1200" b="0" i="0" kern="1200" dirty="0">
                <a:solidFill>
                  <a:schemeClr val="tx1"/>
                </a:solidFill>
                <a:effectLst/>
                <a:latin typeface="Arial" charset="0"/>
                <a:ea typeface="ＭＳ Ｐゴシック" pitchFamily="-102" charset="-128"/>
                <a:cs typeface="ＭＳ Ｐゴシック" charset="0"/>
              </a:rPr>
              <a:t>: This test sends a signal when 4 consecutive points exceed +1 standard deviation or 4 consecutive points exceed -1 standard deviation.</a:t>
            </a:r>
          </a:p>
          <a:p>
            <a:r>
              <a:rPr lang="en-GB" sz="1200" b="0" i="0" kern="1200" dirty="0">
                <a:solidFill>
                  <a:schemeClr val="tx1"/>
                </a:solidFill>
                <a:effectLst/>
                <a:latin typeface="Arial" charset="0"/>
                <a:ea typeface="ＭＳ Ｐゴシック" pitchFamily="-102" charset="-128"/>
                <a:cs typeface="ＭＳ Ｐゴシック" charset="0"/>
              </a:rPr>
              <a:t>10</a:t>
            </a:r>
            <a:r>
              <a:rPr lang="en-GB" sz="1200" b="0" i="0" kern="1200" baseline="-25000" dirty="0">
                <a:solidFill>
                  <a:schemeClr val="tx1"/>
                </a:solidFill>
                <a:effectLst/>
                <a:latin typeface="Arial" charset="0"/>
                <a:ea typeface="ＭＳ Ｐゴシック" pitchFamily="-102" charset="-128"/>
                <a:cs typeface="ＭＳ Ｐゴシック" charset="0"/>
              </a:rPr>
              <a:t>x</a:t>
            </a:r>
            <a:r>
              <a:rPr lang="en-GB" sz="1200" b="0" i="0" kern="1200" dirty="0">
                <a:solidFill>
                  <a:schemeClr val="tx1"/>
                </a:solidFill>
                <a:effectLst/>
                <a:latin typeface="Arial" charset="0"/>
                <a:ea typeface="ＭＳ Ｐゴシック" pitchFamily="-102" charset="-128"/>
                <a:cs typeface="ＭＳ Ｐゴシック" charset="0"/>
              </a:rPr>
              <a:t>: </a:t>
            </a:r>
            <a:r>
              <a:rPr lang="en-GB" sz="1200" b="1" i="0" kern="1200" dirty="0">
                <a:solidFill>
                  <a:schemeClr val="tx1"/>
                </a:solidFill>
                <a:effectLst/>
                <a:latin typeface="Arial" charset="0"/>
                <a:ea typeface="ＭＳ Ｐゴシック" pitchFamily="-102" charset="-128"/>
                <a:cs typeface="ＭＳ Ｐゴシック" charset="0"/>
              </a:rPr>
              <a:t>This test sends a signal when 10 consecutive control measurements fall on one side of the </a:t>
            </a:r>
            <a:r>
              <a:rPr lang="en-GB" sz="1200" b="1" i="0" kern="1200" dirty="0" err="1">
                <a:solidFill>
                  <a:schemeClr val="tx1"/>
                </a:solidFill>
                <a:effectLst/>
                <a:latin typeface="Arial" charset="0"/>
                <a:ea typeface="ＭＳ Ｐゴシック" pitchFamily="-102" charset="-128"/>
                <a:cs typeface="ＭＳ Ｐゴシック" charset="0"/>
              </a:rPr>
              <a:t>centerline</a:t>
            </a:r>
            <a:r>
              <a:rPr lang="en-GB" sz="1200" b="1" i="0" kern="1200" dirty="0">
                <a:solidFill>
                  <a:schemeClr val="tx1"/>
                </a:solidFill>
                <a:effectLst/>
                <a:latin typeface="Arial" charset="0"/>
                <a:ea typeface="ＭＳ Ｐゴシック" pitchFamily="-102" charset="-128"/>
                <a:cs typeface="ＭＳ Ｐゴシック" charset="0"/>
              </a:rPr>
              <a:t>. Other common values used include 8 and 12</a:t>
            </a:r>
            <a:r>
              <a:rPr lang="en-GB" b="1" dirty="0"/>
              <a:t/>
            </a:r>
            <a:br>
              <a:rPr lang="en-GB" b="1" dirty="0"/>
            </a:br>
            <a:endParaRPr lang="en-GB" b="1" baseline="0" dirty="0"/>
          </a:p>
        </p:txBody>
      </p:sp>
      <p:sp>
        <p:nvSpPr>
          <p:cNvPr id="4" name="Slide Number Placeholder 3"/>
          <p:cNvSpPr>
            <a:spLocks noGrp="1"/>
          </p:cNvSpPr>
          <p:nvPr>
            <p:ph type="sldNum" sz="quarter" idx="10"/>
          </p:nvPr>
        </p:nvSpPr>
        <p:spPr/>
        <p:txBody>
          <a:bodyPr/>
          <a:lstStyle/>
          <a:p>
            <a:pPr>
              <a:defRPr/>
            </a:pPr>
            <a:fld id="{CE1977C4-27B6-5441-92A0-5D80C719CE44}" type="slidenum">
              <a:rPr lang="en-GB" smtClean="0"/>
              <a:pPr>
                <a:defRPr/>
              </a:pPr>
              <a:t>7</a:t>
            </a:fld>
            <a:endParaRPr lang="en-GB"/>
          </a:p>
        </p:txBody>
      </p:sp>
    </p:spTree>
    <p:extLst>
      <p:ext uri="{BB962C8B-B14F-4D97-AF65-F5344CB8AC3E}">
        <p14:creationId xmlns:p14="http://schemas.microsoft.com/office/powerpoint/2010/main" val="1866198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Lots of things can have an impact – mainly by altering the concentration of substances in the test sample, or by affecting the ability of a test to correctly identify what’s in the sample. </a:t>
            </a:r>
          </a:p>
          <a:p>
            <a:r>
              <a:rPr lang="en-GB" baseline="0" dirty="0"/>
              <a:t>Before you’ve even</a:t>
            </a:r>
            <a:r>
              <a:rPr lang="en-GB" dirty="0"/>
              <a:t> got to the laboratory</a:t>
            </a:r>
            <a:r>
              <a:rPr lang="en-GB" baseline="0" dirty="0"/>
              <a:t> there’s lots of things that can affect a tests measurement performance which are labelled pre-analytical factors, as well as biological variation in patients. </a:t>
            </a:r>
          </a:p>
          <a:p>
            <a:r>
              <a:rPr lang="en-GB" baseline="0" dirty="0"/>
              <a:t>In the lab we have the analytical phase, which concerns all processes involved at the point of test sample analysis. Factors affecting the measurement performance here include things like the process of test calibration, the time of day, the equipment.. There also may be issues to do with other substances in the test sample which might interfere with the measurement process. </a:t>
            </a:r>
          </a:p>
          <a:p>
            <a:r>
              <a:rPr lang="en-GB" baseline="0" dirty="0"/>
              <a:t>All of these factors can contribute to uncertainty in the test measurement. We can think about the value of measurement uncertainty as telling us how much we might expect the test result to differ from the underlying ‘true’ value. </a:t>
            </a:r>
          </a:p>
        </p:txBody>
      </p:sp>
      <p:sp>
        <p:nvSpPr>
          <p:cNvPr id="4" name="Slide Number Placeholder 3"/>
          <p:cNvSpPr>
            <a:spLocks noGrp="1"/>
          </p:cNvSpPr>
          <p:nvPr>
            <p:ph type="sldNum" sz="quarter" idx="10"/>
          </p:nvPr>
        </p:nvSpPr>
        <p:spPr/>
        <p:txBody>
          <a:bodyPr/>
          <a:lstStyle/>
          <a:p>
            <a:pPr>
              <a:defRPr/>
            </a:pPr>
            <a:fld id="{CE1977C4-27B6-5441-92A0-5D80C719CE44}" type="slidenum">
              <a:rPr lang="en-GB" smtClean="0"/>
              <a:pPr>
                <a:defRPr/>
              </a:pPr>
              <a:t>8</a:t>
            </a:fld>
            <a:endParaRPr lang="en-GB"/>
          </a:p>
        </p:txBody>
      </p:sp>
    </p:spTree>
    <p:extLst>
      <p:ext uri="{BB962C8B-B14F-4D97-AF65-F5344CB8AC3E}">
        <p14:creationId xmlns:p14="http://schemas.microsoft.com/office/powerpoint/2010/main" val="3583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COULD</a:t>
            </a:r>
            <a:r>
              <a:rPr lang="en-GB" baseline="0" dirty="0" smtClean="0"/>
              <a:t> EXPAND HERE </a:t>
            </a:r>
            <a:endParaRPr lang="en-GB" dirty="0"/>
          </a:p>
        </p:txBody>
      </p:sp>
      <p:sp>
        <p:nvSpPr>
          <p:cNvPr id="4" name="Slide Number Placeholder 3"/>
          <p:cNvSpPr>
            <a:spLocks noGrp="1"/>
          </p:cNvSpPr>
          <p:nvPr>
            <p:ph type="sldNum" sz="quarter" idx="10"/>
          </p:nvPr>
        </p:nvSpPr>
        <p:spPr/>
        <p:txBody>
          <a:bodyPr/>
          <a:lstStyle/>
          <a:p>
            <a:fld id="{8F3C1F45-14E1-44A4-9AE0-020F0DE47F15}" type="slidenum">
              <a:rPr lang="en-GB" smtClean="0"/>
              <a:pPr/>
              <a:t>9</a:t>
            </a:fld>
            <a:endParaRPr lang="en-GB"/>
          </a:p>
        </p:txBody>
      </p:sp>
    </p:spTree>
    <p:extLst>
      <p:ext uri="{BB962C8B-B14F-4D97-AF65-F5344CB8AC3E}">
        <p14:creationId xmlns:p14="http://schemas.microsoft.com/office/powerpoint/2010/main" val="3244247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baseline="0" dirty="0" smtClean="0"/>
              <a:t>NOTE SOMETHING AOUT REGULATION AND </a:t>
            </a:r>
          </a:p>
        </p:txBody>
      </p:sp>
      <p:sp>
        <p:nvSpPr>
          <p:cNvPr id="4" name="Slide Number Placeholder 3"/>
          <p:cNvSpPr>
            <a:spLocks noGrp="1"/>
          </p:cNvSpPr>
          <p:nvPr>
            <p:ph type="sldNum" sz="quarter" idx="10"/>
          </p:nvPr>
        </p:nvSpPr>
        <p:spPr/>
        <p:txBody>
          <a:bodyPr/>
          <a:lstStyle/>
          <a:p>
            <a:pPr>
              <a:defRPr/>
            </a:pPr>
            <a:fld id="{CE1977C4-27B6-5441-92A0-5D80C719CE44}" type="slidenum">
              <a:rPr lang="en-GB" smtClean="0"/>
              <a:pPr>
                <a:defRPr/>
              </a:pPr>
              <a:t>10</a:t>
            </a:fld>
            <a:endParaRPr lang="en-GB"/>
          </a:p>
        </p:txBody>
      </p:sp>
    </p:spTree>
    <p:extLst>
      <p:ext uri="{BB962C8B-B14F-4D97-AF65-F5344CB8AC3E}">
        <p14:creationId xmlns:p14="http://schemas.microsoft.com/office/powerpoint/2010/main" val="650715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08113" y="1700213"/>
            <a:ext cx="6480175" cy="1152525"/>
          </a:xfrm>
        </p:spPr>
        <p:txBody>
          <a:bodyPr anchor="t"/>
          <a:lstStyle>
            <a:lvl1pPr>
              <a:defRPr/>
            </a:lvl1pPr>
          </a:lstStyle>
          <a:p>
            <a:r>
              <a:rPr lang="en-GB"/>
              <a:t>Click to edit Master title style</a:t>
            </a:r>
          </a:p>
        </p:txBody>
      </p:sp>
      <p:sp>
        <p:nvSpPr>
          <p:cNvPr id="3075" name="Rectangle 3"/>
          <p:cNvSpPr>
            <a:spLocks noGrp="1" noChangeArrowheads="1"/>
          </p:cNvSpPr>
          <p:nvPr>
            <p:ph type="subTitle" idx="1"/>
          </p:nvPr>
        </p:nvSpPr>
        <p:spPr>
          <a:xfrm>
            <a:off x="1403350" y="2852738"/>
            <a:ext cx="6400800" cy="1020762"/>
          </a:xfrm>
        </p:spPr>
        <p:txBody>
          <a:bodyPr/>
          <a:lstStyle>
            <a:lvl1pPr marL="0" indent="0">
              <a:buFontTx/>
              <a:buNone/>
              <a:defRPr sz="2400"/>
            </a:lvl1pPr>
          </a:lstStyle>
          <a:p>
            <a:r>
              <a:rPr lang="en-GB"/>
              <a:t>Click to edit Master subtitle style</a:t>
            </a:r>
          </a:p>
        </p:txBody>
      </p:sp>
      <p:sp>
        <p:nvSpPr>
          <p:cNvPr id="3076" name="Rectangle 4"/>
          <p:cNvSpPr>
            <a:spLocks noGrp="1" noChangeArrowheads="1"/>
          </p:cNvSpPr>
          <p:nvPr>
            <p:ph type="dt" sz="half" idx="2"/>
          </p:nvPr>
        </p:nvSpPr>
        <p:spPr>
          <a:xfrm>
            <a:off x="250825" y="6481763"/>
            <a:ext cx="2133600" cy="376237"/>
          </a:xfrm>
        </p:spPr>
        <p:txBody>
          <a:bodyPr/>
          <a:lstStyle>
            <a:lvl1pPr>
              <a:defRPr>
                <a:solidFill>
                  <a:schemeClr val="bg1"/>
                </a:solidFill>
              </a:defRPr>
            </a:lvl1pPr>
          </a:lstStyle>
          <a:p>
            <a:r>
              <a:rPr lang="en-GB">
                <a:solidFill>
                  <a:srgbClr val="FFFFFF"/>
                </a:solidFill>
              </a:rPr>
              <a:t>13/02/2015</a:t>
            </a:r>
          </a:p>
        </p:txBody>
      </p:sp>
      <p:pic>
        <p:nvPicPr>
          <p:cNvPr id="1026" name="Picture 2" descr="C:\Users\fenny.gkiafi\Downloads\NIHR_colour_bar.png"/>
          <p:cNvPicPr>
            <a:picLocks noChangeAspect="1" noChangeArrowheads="1"/>
          </p:cNvPicPr>
          <p:nvPr userDrawn="1"/>
        </p:nvPicPr>
        <p:blipFill>
          <a:blip r:embed="rId2" cstate="print"/>
          <a:srcRect l="4669" t="30636" r="4613" b="30059"/>
          <a:stretch>
            <a:fillRect/>
          </a:stretch>
        </p:blipFill>
        <p:spPr bwMode="auto">
          <a:xfrm>
            <a:off x="0" y="-27384"/>
            <a:ext cx="9144000" cy="476672"/>
          </a:xfrm>
          <a:prstGeom prst="rect">
            <a:avLst/>
          </a:prstGeom>
          <a:noFill/>
        </p:spPr>
      </p:pic>
      <p:pic>
        <p:nvPicPr>
          <p:cNvPr id="7" name="Picture 9" descr="nihrcolb_logo"/>
          <p:cNvPicPr>
            <a:picLocks noChangeAspect="1" noChangeArrowheads="1"/>
          </p:cNvPicPr>
          <p:nvPr userDrawn="1"/>
        </p:nvPicPr>
        <p:blipFill>
          <a:blip r:embed="rId3" cstate="print"/>
          <a:srcRect/>
          <a:stretch>
            <a:fillRect/>
          </a:stretch>
        </p:blipFill>
        <p:spPr bwMode="auto">
          <a:xfrm>
            <a:off x="6660232" y="689440"/>
            <a:ext cx="1871440" cy="651328"/>
          </a:xfrm>
          <a:prstGeom prst="rect">
            <a:avLst/>
          </a:prstGeom>
          <a:noFill/>
        </p:spPr>
      </p:pic>
    </p:spTree>
    <p:extLst>
      <p:ext uri="{BB962C8B-B14F-4D97-AF65-F5344CB8AC3E}">
        <p14:creationId xmlns:p14="http://schemas.microsoft.com/office/powerpoint/2010/main" val="3636615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r>
              <a:rPr lang="en-GB">
                <a:solidFill>
                  <a:srgbClr val="000000"/>
                </a:solidFill>
              </a:rPr>
              <a:t>13/02/2015</a:t>
            </a: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101A455-2E6C-4E9B-B700-18FF9634E4B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41214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r>
              <a:rPr lang="en-GB">
                <a:solidFill>
                  <a:srgbClr val="000000"/>
                </a:solidFill>
              </a:rPr>
              <a:t>13/02/2015</a:t>
            </a: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43DE17-01BC-4C44-A5DF-CB57B4CA377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10752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Rectangle 16"/>
          <p:cNvSpPr/>
          <p:nvPr userDrawn="1"/>
        </p:nvSpPr>
        <p:spPr>
          <a:xfrm>
            <a:off x="0" y="6309320"/>
            <a:ext cx="9144000" cy="535980"/>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a:solidFill>
                  <a:srgbClr val="FFFFFF"/>
                </a:solidFill>
              </a:rPr>
              <a:t> NIHR Leeds Diagnostic Evidence Co-operative</a:t>
            </a:r>
          </a:p>
        </p:txBody>
      </p:sp>
      <p:sp>
        <p:nvSpPr>
          <p:cNvPr id="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 name="Rectangle 3"/>
          <p:cNvSpPr>
            <a:spLocks noGrp="1" noChangeArrowheads="1"/>
          </p:cNvSpPr>
          <p:nvPr>
            <p:ph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6" name="Picture 2" descr="C:\Users\fenny.gkiafi\Downloads\NIHR_colour_bar.png"/>
          <p:cNvPicPr>
            <a:picLocks noChangeAspect="1" noChangeArrowheads="1"/>
          </p:cNvPicPr>
          <p:nvPr userDrawn="1"/>
        </p:nvPicPr>
        <p:blipFill>
          <a:blip r:embed="rId2" cstate="print"/>
          <a:srcRect l="4669" t="30636" r="4613" b="30059"/>
          <a:stretch>
            <a:fillRect/>
          </a:stretch>
        </p:blipFill>
        <p:spPr bwMode="auto">
          <a:xfrm>
            <a:off x="35496" y="1268760"/>
            <a:ext cx="6912768" cy="74312"/>
          </a:xfrm>
          <a:prstGeom prst="rect">
            <a:avLst/>
          </a:prstGeom>
          <a:noFill/>
        </p:spPr>
      </p:pic>
    </p:spTree>
    <p:extLst>
      <p:ext uri="{BB962C8B-B14F-4D97-AF65-F5344CB8AC3E}">
        <p14:creationId xmlns:p14="http://schemas.microsoft.com/office/powerpoint/2010/main" val="2912469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GB">
                <a:solidFill>
                  <a:srgbClr val="000000"/>
                </a:solidFill>
              </a:rPr>
              <a:t>13/02/2015</a:t>
            </a: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2D3108F-A058-4C43-AC29-FCA6ABCF093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46107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r>
              <a:rPr lang="en-GB">
                <a:solidFill>
                  <a:srgbClr val="000000"/>
                </a:solidFill>
              </a:rPr>
              <a:t>13/02/2015</a:t>
            </a: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6628FAB-2957-4DB7-B2C9-57415A6ABF3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2947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r>
              <a:rPr lang="en-GB">
                <a:solidFill>
                  <a:srgbClr val="000000"/>
                </a:solidFill>
              </a:rPr>
              <a:t>13/02/2015</a:t>
            </a: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FD962B5-68D3-4A1E-9115-292E841C79E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05361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GB">
                <a:solidFill>
                  <a:srgbClr val="000000"/>
                </a:solidFill>
              </a:rPr>
              <a:t>13/02/2015</a:t>
            </a: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C1C55C70-8CFB-4C00-ADD0-3264D3B13FF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23021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GB">
                <a:solidFill>
                  <a:srgbClr val="000000"/>
                </a:solidFill>
              </a:rPr>
              <a:t>13/02/2015</a:t>
            </a: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758BA62-5E2B-41B1-AD91-6F02A6540D7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94147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GB">
                <a:solidFill>
                  <a:srgbClr val="000000"/>
                </a:solidFill>
              </a:rPr>
              <a:t>13/02/2015</a:t>
            </a: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C127081-22CF-4F07-AE9F-CA8C8A78D2F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22743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GB">
                <a:solidFill>
                  <a:srgbClr val="000000"/>
                </a:solidFill>
              </a:rPr>
              <a:t>13/02/2015</a:t>
            </a: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ADC0669-0403-42B3-8D85-D98F4DC3248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51016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n-GB">
                <a:solidFill>
                  <a:srgbClr val="000000"/>
                </a:solidFill>
              </a:rPr>
              <a:t>13/02/2015</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endParaRPr>
          </a:p>
        </p:txBody>
      </p:sp>
      <p:pic>
        <p:nvPicPr>
          <p:cNvPr id="9" name="Picture 9" descr="nihrcolb_logo"/>
          <p:cNvPicPr>
            <a:picLocks noChangeAspect="1" noChangeArrowheads="1"/>
          </p:cNvPicPr>
          <p:nvPr userDrawn="1"/>
        </p:nvPicPr>
        <p:blipFill>
          <a:blip r:embed="rId13" cstate="print"/>
          <a:srcRect/>
          <a:stretch>
            <a:fillRect/>
          </a:stretch>
        </p:blipFill>
        <p:spPr bwMode="auto">
          <a:xfrm>
            <a:off x="6877024" y="260648"/>
            <a:ext cx="1871440" cy="651328"/>
          </a:xfrm>
          <a:prstGeom prst="rect">
            <a:avLst/>
          </a:prstGeom>
          <a:noFill/>
        </p:spPr>
      </p:pic>
    </p:spTree>
    <p:extLst>
      <p:ext uri="{BB962C8B-B14F-4D97-AF65-F5344CB8AC3E}">
        <p14:creationId xmlns:p14="http://schemas.microsoft.com/office/powerpoint/2010/main" val="10616933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hyperlink" Target="mailto:a.f.c.smith@leeds.ac.uk"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flm.eu/site/page/a/139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3" y="2253176"/>
            <a:ext cx="8784975" cy="1136362"/>
          </a:xfrm>
        </p:spPr>
        <p:txBody>
          <a:bodyPr/>
          <a:lstStyle/>
          <a:p>
            <a:pPr algn="ctr">
              <a:spcBef>
                <a:spcPts val="1200"/>
              </a:spcBef>
              <a:spcAft>
                <a:spcPts val="1800"/>
              </a:spcAft>
            </a:pPr>
            <a:r>
              <a:rPr lang="en-GB" sz="2400" dirty="0" smtClean="0"/>
              <a:t>Assessing the impact of test measurement uncertainty on clinical and health-economic outcomes</a:t>
            </a:r>
            <a:endParaRPr lang="en-GB" sz="1800" dirty="0"/>
          </a:p>
        </p:txBody>
      </p:sp>
      <p:sp>
        <p:nvSpPr>
          <p:cNvPr id="3" name="Subtitle 2"/>
          <p:cNvSpPr>
            <a:spLocks noGrp="1"/>
          </p:cNvSpPr>
          <p:nvPr>
            <p:ph type="subTitle" idx="1"/>
          </p:nvPr>
        </p:nvSpPr>
        <p:spPr>
          <a:xfrm>
            <a:off x="650646" y="4077072"/>
            <a:ext cx="7992888" cy="1728192"/>
          </a:xfrm>
        </p:spPr>
        <p:txBody>
          <a:bodyPr/>
          <a:lstStyle/>
          <a:p>
            <a:pPr algn="ctr"/>
            <a:r>
              <a:rPr lang="en-GB" sz="1800" dirty="0" smtClean="0"/>
              <a:t>5</a:t>
            </a:r>
            <a:r>
              <a:rPr lang="en-GB" sz="1800" baseline="30000" dirty="0" smtClean="0"/>
              <a:t>th</a:t>
            </a:r>
            <a:r>
              <a:rPr lang="en-GB" sz="1800" dirty="0" smtClean="0"/>
              <a:t> March 2020</a:t>
            </a:r>
          </a:p>
          <a:p>
            <a:pPr algn="ctr"/>
            <a:r>
              <a:rPr lang="en-GB" sz="1800" dirty="0" smtClean="0"/>
              <a:t>The University of Exeter </a:t>
            </a:r>
          </a:p>
          <a:p>
            <a:pPr algn="ctr"/>
            <a:endParaRPr lang="en-GB" sz="1800" dirty="0" smtClean="0"/>
          </a:p>
          <a:p>
            <a:pPr algn="ctr"/>
            <a:r>
              <a:rPr lang="en-GB" sz="1800" dirty="0" smtClean="0"/>
              <a:t>Alison </a:t>
            </a:r>
            <a:r>
              <a:rPr lang="en-GB" sz="1800" dirty="0"/>
              <a:t>Smith</a:t>
            </a:r>
            <a:endParaRPr lang="en-GB" sz="1200" dirty="0"/>
          </a:p>
          <a:p>
            <a:pPr algn="ctr"/>
            <a:r>
              <a:rPr lang="en-GB" sz="1400" dirty="0"/>
              <a:t>NIHR Doctoral Fellow, University of </a:t>
            </a:r>
            <a:r>
              <a:rPr lang="en-GB" sz="1400" dirty="0" smtClean="0"/>
              <a:t>Leeds</a:t>
            </a:r>
          </a:p>
          <a:p>
            <a:pPr algn="ctr"/>
            <a:r>
              <a:rPr lang="en-GB" sz="1400" dirty="0" smtClean="0"/>
              <a:t>Academic Unit of Health Economics (AUHE)</a:t>
            </a:r>
            <a:endParaRPr lang="en-GB" sz="1400" dirty="0"/>
          </a:p>
          <a:p>
            <a:pPr algn="ctr"/>
            <a:r>
              <a:rPr lang="en-GB" sz="1400" dirty="0"/>
              <a:t>NIHR Leeds In Vitro Diagnostics </a:t>
            </a:r>
            <a:r>
              <a:rPr lang="en-GB" sz="1400" dirty="0" smtClean="0"/>
              <a:t>Co-operative (MIC)</a:t>
            </a:r>
            <a:endParaRPr lang="en-GB" sz="1400" dirty="0"/>
          </a:p>
        </p:txBody>
      </p:sp>
      <p:sp>
        <p:nvSpPr>
          <p:cNvPr id="4" name="TextBox 3"/>
          <p:cNvSpPr txBox="1"/>
          <p:nvPr/>
        </p:nvSpPr>
        <p:spPr>
          <a:xfrm>
            <a:off x="395536" y="6525344"/>
            <a:ext cx="8568952" cy="276999"/>
          </a:xfrm>
          <a:prstGeom prst="rect">
            <a:avLst/>
          </a:prstGeom>
          <a:noFill/>
        </p:spPr>
        <p:txBody>
          <a:bodyPr wrap="square" rtlCol="0">
            <a:spAutoFit/>
          </a:bodyPr>
          <a:lstStyle/>
          <a:p>
            <a:pPr algn="ctr"/>
            <a:r>
              <a:rPr lang="en-GB" sz="1200" dirty="0">
                <a:solidFill>
                  <a:srgbClr val="0070C0"/>
                </a:solidFill>
              </a:rPr>
              <a:t>The work presented herein relates to current work in progress. Please treat as confidential and do not disseminate. </a:t>
            </a:r>
          </a:p>
        </p:txBody>
      </p:sp>
    </p:spTree>
    <p:extLst>
      <p:ext uri="{BB962C8B-B14F-4D97-AF65-F5344CB8AC3E}">
        <p14:creationId xmlns:p14="http://schemas.microsoft.com/office/powerpoint/2010/main" val="1421808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17558" y="466540"/>
            <a:ext cx="6172200" cy="584489"/>
          </a:xfrm>
        </p:spPr>
        <p:txBody>
          <a:bodyPr/>
          <a:lstStyle/>
          <a:p>
            <a:r>
              <a:rPr lang="en-GB" sz="2100" dirty="0"/>
              <a:t>Laboratory landscape</a:t>
            </a:r>
          </a:p>
        </p:txBody>
      </p:sp>
      <p:sp>
        <p:nvSpPr>
          <p:cNvPr id="11" name="Rectangle 10"/>
          <p:cNvSpPr/>
          <p:nvPr/>
        </p:nvSpPr>
        <p:spPr>
          <a:xfrm>
            <a:off x="-936612" y="4460716"/>
            <a:ext cx="10531170"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24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350">
              <a:solidFill>
                <a:srgbClr val="FFFFFF"/>
              </a:solidFill>
              <a:cs typeface="Arial" charset="0"/>
            </a:endParaRPr>
          </a:p>
        </p:txBody>
      </p:sp>
      <p:grpSp>
        <p:nvGrpSpPr>
          <p:cNvPr id="7" name="Group 6"/>
          <p:cNvGrpSpPr/>
          <p:nvPr/>
        </p:nvGrpSpPr>
        <p:grpSpPr>
          <a:xfrm>
            <a:off x="418383" y="1880928"/>
            <a:ext cx="3848772" cy="3636243"/>
            <a:chOff x="5664641" y="1206442"/>
            <a:chExt cx="5823700" cy="5509906"/>
          </a:xfrm>
        </p:grpSpPr>
        <p:sp>
          <p:nvSpPr>
            <p:cNvPr id="8" name="Rectangle 7"/>
            <p:cNvSpPr/>
            <p:nvPr/>
          </p:nvSpPr>
          <p:spPr>
            <a:xfrm>
              <a:off x="5664641" y="1358815"/>
              <a:ext cx="5689879" cy="5075616"/>
            </a:xfrm>
            <a:prstGeom prst="rect">
              <a:avLst/>
            </a:prstGeom>
          </p:spPr>
          <p:txBody>
            <a:bodyPr wrap="square">
              <a:spAutoFit/>
            </a:bodyPr>
            <a:lstStyle/>
            <a:p>
              <a:pPr marL="128588" lvl="1" algn="ctr">
                <a:lnSpc>
                  <a:spcPct val="150000"/>
                </a:lnSpc>
                <a:spcAft>
                  <a:spcPts val="1800"/>
                </a:spcAft>
              </a:pPr>
              <a:r>
                <a:rPr lang="en-GB" sz="1500" b="1" dirty="0"/>
                <a:t>MILAN Criteria for Analytical Performance Specifications (APS)</a:t>
              </a:r>
            </a:p>
            <a:p>
              <a:pPr lvl="1" indent="-214313">
                <a:spcAft>
                  <a:spcPts val="450"/>
                </a:spcAft>
                <a:buFont typeface="Wingdings" panose="05000000000000000000" pitchFamily="2" charset="2"/>
                <a:buChar char="§"/>
              </a:pPr>
              <a:r>
                <a:rPr lang="en-GB" sz="1500" b="1" dirty="0"/>
                <a:t>Model 1</a:t>
              </a:r>
              <a:r>
                <a:rPr lang="en-GB" sz="1500" dirty="0"/>
                <a:t>: </a:t>
              </a:r>
              <a:r>
                <a:rPr lang="en-GB" sz="1500" i="1" dirty="0"/>
                <a:t>Based on the effect of analytical performance on clinical outcomes </a:t>
              </a:r>
            </a:p>
            <a:p>
              <a:pPr lvl="2" indent="-214313">
                <a:spcAft>
                  <a:spcPts val="450"/>
                </a:spcAft>
                <a:buFont typeface="Wingdings" panose="05000000000000000000" pitchFamily="2" charset="2"/>
                <a:buChar char="§"/>
              </a:pPr>
              <a:r>
                <a:rPr lang="en-GB" sz="1500" dirty="0"/>
                <a:t>A: direct studies</a:t>
              </a:r>
            </a:p>
            <a:p>
              <a:pPr lvl="2" indent="-214313">
                <a:spcAft>
                  <a:spcPts val="1350"/>
                </a:spcAft>
                <a:buFont typeface="Wingdings" panose="05000000000000000000" pitchFamily="2" charset="2"/>
                <a:buChar char="§"/>
              </a:pPr>
              <a:r>
                <a:rPr lang="en-GB" sz="1500" dirty="0"/>
                <a:t>B: indirect studies</a:t>
              </a:r>
            </a:p>
            <a:p>
              <a:pPr lvl="1" indent="-214313">
                <a:spcAft>
                  <a:spcPts val="1350"/>
                </a:spcAft>
                <a:buFont typeface="Wingdings" panose="05000000000000000000" pitchFamily="2" charset="2"/>
                <a:buChar char="§"/>
              </a:pPr>
              <a:r>
                <a:rPr lang="en-GB" sz="1500" b="1" dirty="0"/>
                <a:t>Model 2</a:t>
              </a:r>
              <a:r>
                <a:rPr lang="en-GB" sz="1500" dirty="0"/>
                <a:t>: </a:t>
              </a:r>
              <a:r>
                <a:rPr lang="en-GB" sz="1500" i="1" dirty="0"/>
                <a:t>Based on components of biological variation of the measurand</a:t>
              </a:r>
            </a:p>
            <a:p>
              <a:pPr lvl="1" indent="-214313">
                <a:spcAft>
                  <a:spcPts val="1350"/>
                </a:spcAft>
                <a:buFont typeface="Wingdings" panose="05000000000000000000" pitchFamily="2" charset="2"/>
                <a:buChar char="§"/>
              </a:pPr>
              <a:r>
                <a:rPr lang="en-GB" sz="1500" b="1" dirty="0"/>
                <a:t>Model 3</a:t>
              </a:r>
              <a:r>
                <a:rPr lang="en-GB" sz="1500" dirty="0"/>
                <a:t>: </a:t>
              </a:r>
              <a:r>
                <a:rPr lang="en-GB" sz="1500" i="1" dirty="0"/>
                <a:t>Based on state-of-the-art </a:t>
              </a:r>
            </a:p>
          </p:txBody>
        </p:sp>
        <p:sp>
          <p:nvSpPr>
            <p:cNvPr id="10" name="Rectangle 9"/>
            <p:cNvSpPr/>
            <p:nvPr/>
          </p:nvSpPr>
          <p:spPr>
            <a:xfrm>
              <a:off x="5784393" y="1206442"/>
              <a:ext cx="5703948" cy="5509906"/>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p:cNvSpPr txBox="1"/>
          <p:nvPr/>
        </p:nvSpPr>
        <p:spPr>
          <a:xfrm>
            <a:off x="4882317" y="2041131"/>
            <a:ext cx="3777590" cy="3139321"/>
          </a:xfrm>
          <a:prstGeom prst="rect">
            <a:avLst/>
          </a:prstGeom>
          <a:noFill/>
        </p:spPr>
        <p:txBody>
          <a:bodyPr wrap="square" rtlCol="0">
            <a:spAutoFit/>
          </a:bodyPr>
          <a:lstStyle/>
          <a:p>
            <a:pPr>
              <a:lnSpc>
                <a:spcPct val="150000"/>
              </a:lnSpc>
            </a:pPr>
            <a:r>
              <a:rPr lang="en-GB" sz="1650" i="1" dirty="0"/>
              <a:t>“Model 1, based on the effect of APS on clinical outcome, is the model of choice for measurands that have a </a:t>
            </a:r>
            <a:r>
              <a:rPr lang="en-GB" sz="1650" b="1" i="1" dirty="0"/>
              <a:t>central role in the decision-making </a:t>
            </a:r>
            <a:r>
              <a:rPr lang="en-GB" sz="1650" i="1" dirty="0"/>
              <a:t>of a specific disease or clinical situation and where </a:t>
            </a:r>
            <a:r>
              <a:rPr lang="en-GB" sz="1650" b="1" i="1" dirty="0"/>
              <a:t>cut-off/ decision limits are established </a:t>
            </a:r>
            <a:r>
              <a:rPr lang="en-GB" sz="1650" i="1" dirty="0"/>
              <a:t>for either diagnosing, screening or monitoring”</a:t>
            </a:r>
          </a:p>
        </p:txBody>
      </p:sp>
      <p:sp>
        <p:nvSpPr>
          <p:cNvPr id="6" name="TextBox 5"/>
          <p:cNvSpPr txBox="1"/>
          <p:nvPr/>
        </p:nvSpPr>
        <p:spPr>
          <a:xfrm>
            <a:off x="467544" y="5572173"/>
            <a:ext cx="3240360" cy="230832"/>
          </a:xfrm>
          <a:prstGeom prst="rect">
            <a:avLst/>
          </a:prstGeom>
          <a:noFill/>
        </p:spPr>
        <p:txBody>
          <a:bodyPr wrap="square" rtlCol="0">
            <a:spAutoFit/>
          </a:bodyPr>
          <a:lstStyle/>
          <a:p>
            <a:r>
              <a:rPr lang="en-GB" sz="900" dirty="0"/>
              <a:t>Sandberg et al. </a:t>
            </a:r>
            <a:r>
              <a:rPr lang="de-DE" sz="900" dirty="0"/>
              <a:t>Clin Chem Lab Med 2015; 53(6): 833–835. </a:t>
            </a:r>
            <a:endParaRPr lang="en-GB" sz="900" dirty="0">
              <a:solidFill>
                <a:srgbClr val="FF0000"/>
              </a:solidFill>
            </a:endParaRPr>
          </a:p>
        </p:txBody>
      </p:sp>
      <p:sp>
        <p:nvSpPr>
          <p:cNvPr id="12" name="TextBox 11"/>
          <p:cNvSpPr txBox="1"/>
          <p:nvPr/>
        </p:nvSpPr>
        <p:spPr>
          <a:xfrm>
            <a:off x="4857546" y="5517171"/>
            <a:ext cx="3240360" cy="230832"/>
          </a:xfrm>
          <a:prstGeom prst="rect">
            <a:avLst/>
          </a:prstGeom>
          <a:noFill/>
        </p:spPr>
        <p:txBody>
          <a:bodyPr wrap="square" rtlCol="0">
            <a:spAutoFit/>
          </a:bodyPr>
          <a:lstStyle/>
          <a:p>
            <a:r>
              <a:rPr lang="en-GB" sz="900" dirty="0" err="1"/>
              <a:t>Ceriotti</a:t>
            </a:r>
            <a:r>
              <a:rPr lang="en-GB" sz="900" dirty="0"/>
              <a:t> et al. </a:t>
            </a:r>
            <a:r>
              <a:rPr lang="de-DE" sz="900" dirty="0"/>
              <a:t>Clin Chem Lab Med 2017; 55(2): 189–194</a:t>
            </a:r>
          </a:p>
        </p:txBody>
      </p:sp>
    </p:spTree>
    <p:extLst>
      <p:ext uri="{BB962C8B-B14F-4D97-AF65-F5344CB8AC3E}">
        <p14:creationId xmlns:p14="http://schemas.microsoft.com/office/powerpoint/2010/main" val="167426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11496" y="433894"/>
            <a:ext cx="6172200" cy="642938"/>
          </a:xfrm>
        </p:spPr>
        <p:txBody>
          <a:bodyPr/>
          <a:lstStyle/>
          <a:p>
            <a:r>
              <a:rPr lang="en-GB" sz="2100" dirty="0"/>
              <a:t>Laboratory landscape</a:t>
            </a:r>
          </a:p>
        </p:txBody>
      </p:sp>
      <p:sp>
        <p:nvSpPr>
          <p:cNvPr id="11" name="Rectangle 10"/>
          <p:cNvSpPr/>
          <p:nvPr/>
        </p:nvSpPr>
        <p:spPr>
          <a:xfrm>
            <a:off x="-996769" y="4350243"/>
            <a:ext cx="10531170" cy="1901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24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350">
              <a:solidFill>
                <a:srgbClr val="FFFFFF"/>
              </a:solidFill>
              <a:cs typeface="Arial" charset="0"/>
            </a:endParaRPr>
          </a:p>
        </p:txBody>
      </p:sp>
      <p:sp>
        <p:nvSpPr>
          <p:cNvPr id="6" name="Rounded Rectangular Callout 5"/>
          <p:cNvSpPr/>
          <p:nvPr/>
        </p:nvSpPr>
        <p:spPr>
          <a:xfrm>
            <a:off x="611560" y="2204864"/>
            <a:ext cx="7848872" cy="2069896"/>
          </a:xfrm>
          <a:prstGeom prst="wedgeRoundRectCallout">
            <a:avLst/>
          </a:prstGeom>
          <a:solidFill>
            <a:schemeClr val="bg1"/>
          </a:solidFill>
          <a:ln w="28575">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5485">
              <a:lnSpc>
                <a:spcPct val="150000"/>
              </a:lnSpc>
            </a:pPr>
            <a:r>
              <a:rPr lang="en-GB" sz="1600" dirty="0">
                <a:solidFill>
                  <a:schemeClr val="tx1"/>
                </a:solidFill>
              </a:rPr>
              <a:t>“</a:t>
            </a:r>
            <a:r>
              <a:rPr lang="en-GB" sz="1600" b="1" dirty="0">
                <a:solidFill>
                  <a:schemeClr val="tx1"/>
                </a:solidFill>
              </a:rPr>
              <a:t>If outcome-based studies do not exist, researchers should be encouraged to perform them</a:t>
            </a:r>
            <a:r>
              <a:rPr lang="en-GB" sz="1600" dirty="0">
                <a:solidFill>
                  <a:schemeClr val="tx1"/>
                </a:solidFill>
              </a:rPr>
              <a:t>, either </a:t>
            </a:r>
            <a:r>
              <a:rPr lang="en-GB" sz="1600" b="1" dirty="0">
                <a:solidFill>
                  <a:schemeClr val="tx1"/>
                </a:solidFill>
              </a:rPr>
              <a:t>direct studies </a:t>
            </a:r>
            <a:r>
              <a:rPr lang="en-GB" sz="1600" dirty="0">
                <a:solidFill>
                  <a:schemeClr val="tx1"/>
                </a:solidFill>
              </a:rPr>
              <a:t>based on </a:t>
            </a:r>
            <a:r>
              <a:rPr lang="en-GB" sz="1600" b="1" dirty="0">
                <a:solidFill>
                  <a:schemeClr val="tx1"/>
                </a:solidFill>
              </a:rPr>
              <a:t>double-blind RCTs </a:t>
            </a:r>
            <a:r>
              <a:rPr lang="en-GB" sz="1600" dirty="0">
                <a:solidFill>
                  <a:schemeClr val="tx1"/>
                </a:solidFill>
              </a:rPr>
              <a:t>or </a:t>
            </a:r>
            <a:r>
              <a:rPr lang="en-GB" sz="1600" b="1" dirty="0">
                <a:solidFill>
                  <a:schemeClr val="tx1"/>
                </a:solidFill>
              </a:rPr>
              <a:t>indirect outcome studies</a:t>
            </a:r>
            <a:r>
              <a:rPr lang="en-GB" sz="1600" dirty="0">
                <a:solidFill>
                  <a:schemeClr val="tx1"/>
                </a:solidFill>
              </a:rPr>
              <a:t> based on the impact of analytical performance of the test on clinical classifications or medical decision and thereby on probability of outcomes (e.g. by </a:t>
            </a:r>
            <a:r>
              <a:rPr lang="en-GB" sz="1600" b="1" dirty="0">
                <a:solidFill>
                  <a:schemeClr val="tx1"/>
                </a:solidFill>
              </a:rPr>
              <a:t>simulation</a:t>
            </a:r>
            <a:r>
              <a:rPr lang="en-GB" sz="1600" dirty="0">
                <a:solidFill>
                  <a:schemeClr val="tx1"/>
                </a:solidFill>
              </a:rPr>
              <a:t> or </a:t>
            </a:r>
            <a:r>
              <a:rPr lang="en-GB" sz="1600" b="1" dirty="0">
                <a:solidFill>
                  <a:schemeClr val="tx1"/>
                </a:solidFill>
              </a:rPr>
              <a:t>decision analysis</a:t>
            </a:r>
            <a:r>
              <a:rPr lang="en-GB" sz="1600" dirty="0">
                <a:solidFill>
                  <a:schemeClr val="tx1"/>
                </a:solidFill>
              </a:rPr>
              <a:t>)”</a:t>
            </a:r>
          </a:p>
        </p:txBody>
      </p:sp>
      <p:sp>
        <p:nvSpPr>
          <p:cNvPr id="7" name="TextBox 6"/>
          <p:cNvSpPr txBox="1"/>
          <p:nvPr/>
        </p:nvSpPr>
        <p:spPr>
          <a:xfrm>
            <a:off x="5580112" y="5028450"/>
            <a:ext cx="3240360" cy="253915"/>
          </a:xfrm>
          <a:prstGeom prst="rect">
            <a:avLst/>
          </a:prstGeom>
          <a:noFill/>
        </p:spPr>
        <p:txBody>
          <a:bodyPr wrap="square" rtlCol="0">
            <a:spAutoFit/>
          </a:bodyPr>
          <a:lstStyle/>
          <a:p>
            <a:r>
              <a:rPr lang="en-GB" sz="900" dirty="0" err="1"/>
              <a:t>Ceriotti</a:t>
            </a:r>
            <a:r>
              <a:rPr lang="en-GB" sz="900" dirty="0"/>
              <a:t> et al. </a:t>
            </a:r>
            <a:r>
              <a:rPr lang="de-DE" sz="900" dirty="0"/>
              <a:t>Clin Chem Lab Med 2017; 55(2): 189–194</a:t>
            </a:r>
          </a:p>
        </p:txBody>
      </p:sp>
    </p:spTree>
    <p:extLst>
      <p:ext uri="{BB962C8B-B14F-4D97-AF65-F5344CB8AC3E}">
        <p14:creationId xmlns:p14="http://schemas.microsoft.com/office/powerpoint/2010/main" val="158899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36612" y="4617132"/>
            <a:ext cx="10531170"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24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350">
              <a:solidFill>
                <a:srgbClr val="FFFFFF"/>
              </a:solidFill>
              <a:cs typeface="Arial" charset="0"/>
            </a:endParaRPr>
          </a:p>
        </p:txBody>
      </p:sp>
      <p:pic>
        <p:nvPicPr>
          <p:cNvPr id="2" name="Picture 1"/>
          <p:cNvPicPr>
            <a:picLocks noChangeAspect="1"/>
          </p:cNvPicPr>
          <p:nvPr/>
        </p:nvPicPr>
        <p:blipFill>
          <a:blip r:embed="rId3"/>
          <a:stretch>
            <a:fillRect/>
          </a:stretch>
        </p:blipFill>
        <p:spPr>
          <a:xfrm>
            <a:off x="1100246" y="1561854"/>
            <a:ext cx="6550943" cy="2880000"/>
          </a:xfrm>
          <a:prstGeom prst="rect">
            <a:avLst/>
          </a:prstGeom>
          <a:ln>
            <a:solidFill>
              <a:schemeClr val="tx1"/>
            </a:solidFill>
          </a:ln>
        </p:spPr>
      </p:pic>
      <p:sp>
        <p:nvSpPr>
          <p:cNvPr id="3" name="TextBox 2"/>
          <p:cNvSpPr txBox="1"/>
          <p:nvPr/>
        </p:nvSpPr>
        <p:spPr>
          <a:xfrm>
            <a:off x="395536" y="4608370"/>
            <a:ext cx="8291264" cy="2026196"/>
          </a:xfrm>
          <a:prstGeom prst="rect">
            <a:avLst/>
          </a:prstGeom>
          <a:noFill/>
        </p:spPr>
        <p:txBody>
          <a:bodyPr wrap="square" rtlCol="0">
            <a:spAutoFit/>
          </a:bodyPr>
          <a:lstStyle/>
          <a:p>
            <a:pPr marL="201216" indent="-201216">
              <a:spcAft>
                <a:spcPts val="600"/>
              </a:spcAft>
              <a:buFont typeface="Arial" panose="020B0604020202020204" pitchFamily="34" charset="0"/>
              <a:buChar char="•"/>
              <a:defRPr/>
            </a:pPr>
            <a:r>
              <a:rPr lang="en-GB" altLang="en-US" sz="1650" b="1" dirty="0">
                <a:latin typeface="+mn-lt"/>
                <a:cs typeface="Arial" charset="0"/>
              </a:rPr>
              <a:t>Indirect studies </a:t>
            </a:r>
            <a:r>
              <a:rPr lang="en-GB" altLang="en-US" sz="1650" dirty="0">
                <a:latin typeface="+mn-lt"/>
                <a:cs typeface="Arial" charset="0"/>
              </a:rPr>
              <a:t>incorporating/ exploring the impact of measurement uncertainty on HTA outcomes </a:t>
            </a:r>
            <a:r>
              <a:rPr lang="en-GB" altLang="en-US" sz="1650" dirty="0" smtClean="0">
                <a:latin typeface="+mn-lt"/>
                <a:cs typeface="Arial" charset="0"/>
              </a:rPr>
              <a:t>(</a:t>
            </a:r>
            <a:r>
              <a:rPr lang="en-GB" altLang="en-US" sz="1650" dirty="0">
                <a:latin typeface="+mn-lt"/>
                <a:cs typeface="Arial" charset="0"/>
              </a:rPr>
              <a:t>clinical </a:t>
            </a:r>
            <a:r>
              <a:rPr lang="en-GB" altLang="en-US" sz="1650" dirty="0" smtClean="0">
                <a:latin typeface="+mn-lt"/>
                <a:cs typeface="Arial" charset="0"/>
              </a:rPr>
              <a:t>performance, </a:t>
            </a:r>
            <a:r>
              <a:rPr lang="en-GB" altLang="en-US" sz="1650" dirty="0">
                <a:latin typeface="+mn-lt"/>
                <a:cs typeface="Arial" charset="0"/>
              </a:rPr>
              <a:t>utility, costs, cost-effectiveness)</a:t>
            </a:r>
          </a:p>
          <a:p>
            <a:pPr marL="201216" indent="-201216">
              <a:spcAft>
                <a:spcPts val="600"/>
              </a:spcAft>
              <a:buFont typeface="Arial" panose="020B0604020202020204" pitchFamily="34" charset="0"/>
              <a:buChar char="•"/>
              <a:defRPr/>
            </a:pPr>
            <a:r>
              <a:rPr lang="en-GB" altLang="en-US" sz="1650" dirty="0" smtClean="0">
                <a:latin typeface="+mn-lt"/>
                <a:cs typeface="Arial" charset="0"/>
              </a:rPr>
              <a:t>In-vitro </a:t>
            </a:r>
            <a:r>
              <a:rPr lang="en-GB" altLang="en-US" sz="1650" dirty="0">
                <a:latin typeface="+mn-lt"/>
                <a:cs typeface="Arial" charset="0"/>
              </a:rPr>
              <a:t>test or medical device</a:t>
            </a:r>
          </a:p>
          <a:p>
            <a:pPr marL="201216" indent="-201216">
              <a:spcAft>
                <a:spcPts val="600"/>
              </a:spcAft>
              <a:buFont typeface="Arial" panose="020B0604020202020204" pitchFamily="34" charset="0"/>
              <a:buChar char="•"/>
              <a:defRPr/>
            </a:pPr>
            <a:r>
              <a:rPr lang="en-GB" altLang="en-US" sz="1650" dirty="0" smtClean="0">
                <a:latin typeface="+mn-lt"/>
                <a:cs typeface="Arial" charset="0"/>
              </a:rPr>
              <a:t>Database </a:t>
            </a:r>
            <a:r>
              <a:rPr lang="en-GB" altLang="en-US" sz="1650" dirty="0">
                <a:latin typeface="+mn-lt"/>
                <a:cs typeface="Arial" charset="0"/>
              </a:rPr>
              <a:t>searches (covering 10-year period + update) + citation tracking (any </a:t>
            </a:r>
            <a:r>
              <a:rPr lang="en-GB" altLang="en-US" sz="1650" dirty="0" smtClean="0">
                <a:latin typeface="+mn-lt"/>
                <a:cs typeface="Arial" charset="0"/>
              </a:rPr>
              <a:t>date)</a:t>
            </a:r>
          </a:p>
          <a:p>
            <a:pPr marL="201216" indent="-201216">
              <a:spcAft>
                <a:spcPts val="1013"/>
              </a:spcAft>
              <a:buFont typeface="Arial" panose="020B0604020202020204" pitchFamily="34" charset="0"/>
              <a:buChar char="•"/>
              <a:defRPr/>
            </a:pPr>
            <a:r>
              <a:rPr lang="en-GB" altLang="en-US" sz="1650" b="1" dirty="0" smtClean="0">
                <a:latin typeface="+mn-lt"/>
                <a:cs typeface="Arial" charset="0"/>
              </a:rPr>
              <a:t>82 </a:t>
            </a:r>
            <a:r>
              <a:rPr lang="en-GB" altLang="en-US" sz="1650" b="1" dirty="0">
                <a:latin typeface="+mn-lt"/>
                <a:cs typeface="Arial" charset="0"/>
              </a:rPr>
              <a:t>studies identified</a:t>
            </a:r>
          </a:p>
          <a:p>
            <a:pPr marL="201216" indent="-201216">
              <a:buFont typeface="Arial" panose="020B0604020202020204" pitchFamily="34" charset="0"/>
              <a:buChar char="•"/>
            </a:pPr>
            <a:endParaRPr lang="en-GB" sz="1650" dirty="0">
              <a:latin typeface="+mn-lt"/>
            </a:endParaRPr>
          </a:p>
        </p:txBody>
      </p:sp>
      <p:sp>
        <p:nvSpPr>
          <p:cNvPr id="7" name="Title 1"/>
          <p:cNvSpPr txBox="1">
            <a:spLocks/>
          </p:cNvSpPr>
          <p:nvPr/>
        </p:nvSpPr>
        <p:spPr bwMode="auto">
          <a:xfrm>
            <a:off x="311496" y="463119"/>
            <a:ext cx="6172200" cy="5844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r>
              <a:rPr lang="en-GB" sz="2100" kern="0" dirty="0" smtClean="0"/>
              <a:t>Methodology review</a:t>
            </a:r>
            <a:endParaRPr lang="en-GB" sz="2100" kern="0" dirty="0"/>
          </a:p>
        </p:txBody>
      </p:sp>
    </p:spTree>
    <p:extLst>
      <p:ext uri="{BB962C8B-B14F-4D97-AF65-F5344CB8AC3E}">
        <p14:creationId xmlns:p14="http://schemas.microsoft.com/office/powerpoint/2010/main" val="54411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DFD9EC47-BA1C-4FC8-BBE6-FC27F525118F}"/>
              </a:ext>
            </a:extLst>
          </p:cNvPr>
          <p:cNvSpPr/>
          <p:nvPr/>
        </p:nvSpPr>
        <p:spPr bwMode="auto">
          <a:xfrm>
            <a:off x="683568" y="2511521"/>
            <a:ext cx="1890210" cy="1398600"/>
          </a:xfrm>
          <a:prstGeom prst="roundRect">
            <a:avLst/>
          </a:prstGeom>
          <a:solidFill>
            <a:srgbClr val="D3EBED"/>
          </a:solidFill>
          <a:ln w="38100">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34291" bIns="34291" anchor="ctr"/>
          <a:lstStyle/>
          <a:p>
            <a:pPr algn="ctr" fontAlgn="auto">
              <a:spcBef>
                <a:spcPts val="0"/>
              </a:spcBef>
              <a:spcAft>
                <a:spcPts val="0"/>
              </a:spcAft>
              <a:defRPr/>
            </a:pPr>
            <a:r>
              <a:rPr lang="en-GB" sz="1500" b="1" dirty="0">
                <a:solidFill>
                  <a:schemeClr val="tx1"/>
                </a:solidFill>
              </a:rPr>
              <a:t>Step 1:</a:t>
            </a:r>
          </a:p>
          <a:p>
            <a:pPr algn="ctr" fontAlgn="auto">
              <a:spcBef>
                <a:spcPts val="0"/>
              </a:spcBef>
              <a:spcAft>
                <a:spcPts val="0"/>
              </a:spcAft>
              <a:defRPr/>
            </a:pPr>
            <a:r>
              <a:rPr lang="en-GB" sz="1500" b="1" dirty="0">
                <a:solidFill>
                  <a:schemeClr val="tx1"/>
                </a:solidFill>
              </a:rPr>
              <a:t>Calculation of “true” test values</a:t>
            </a:r>
          </a:p>
        </p:txBody>
      </p:sp>
      <p:sp>
        <p:nvSpPr>
          <p:cNvPr id="5" name="Rounded Rectangle 4">
            <a:extLst>
              <a:ext uri="{FF2B5EF4-FFF2-40B4-BE49-F238E27FC236}">
                <a16:creationId xmlns:a16="http://schemas.microsoft.com/office/drawing/2014/main" id="{E72DADAF-E55C-4B3C-B46E-A6350BFBC256}"/>
              </a:ext>
            </a:extLst>
          </p:cNvPr>
          <p:cNvSpPr/>
          <p:nvPr/>
        </p:nvSpPr>
        <p:spPr bwMode="auto">
          <a:xfrm>
            <a:off x="3059832" y="2511277"/>
            <a:ext cx="2268252" cy="1399088"/>
          </a:xfrm>
          <a:prstGeom prst="roundRect">
            <a:avLst/>
          </a:prstGeom>
          <a:solidFill>
            <a:srgbClr val="B6DDE0"/>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34291" bIns="34291" anchor="ctr"/>
          <a:lstStyle/>
          <a:p>
            <a:pPr algn="ctr" fontAlgn="auto">
              <a:spcBef>
                <a:spcPts val="0"/>
              </a:spcBef>
              <a:spcAft>
                <a:spcPts val="0"/>
              </a:spcAft>
              <a:defRPr/>
            </a:pPr>
            <a:r>
              <a:rPr lang="en-GB" sz="1500" b="1" dirty="0">
                <a:solidFill>
                  <a:schemeClr val="tx1"/>
                </a:solidFill>
              </a:rPr>
              <a:t>Step 2: </a:t>
            </a:r>
          </a:p>
          <a:p>
            <a:pPr algn="ctr" fontAlgn="auto">
              <a:spcBef>
                <a:spcPts val="0"/>
              </a:spcBef>
              <a:spcAft>
                <a:spcPts val="0"/>
              </a:spcAft>
              <a:defRPr/>
            </a:pPr>
            <a:r>
              <a:rPr lang="en-GB" sz="1500" b="1" dirty="0">
                <a:solidFill>
                  <a:schemeClr val="tx1"/>
                </a:solidFill>
              </a:rPr>
              <a:t>Calculation of measured test values </a:t>
            </a:r>
          </a:p>
          <a:p>
            <a:pPr algn="ctr" fontAlgn="auto">
              <a:spcBef>
                <a:spcPts val="0"/>
              </a:spcBef>
              <a:spcAft>
                <a:spcPts val="0"/>
              </a:spcAft>
              <a:defRPr/>
            </a:pPr>
            <a:r>
              <a:rPr lang="en-GB" sz="1200" b="1" dirty="0">
                <a:solidFill>
                  <a:schemeClr val="tx1"/>
                </a:solidFill>
              </a:rPr>
              <a:t>(incorporating MU)</a:t>
            </a:r>
          </a:p>
        </p:txBody>
      </p:sp>
      <p:sp>
        <p:nvSpPr>
          <p:cNvPr id="6" name="Rounded Rectangle 5">
            <a:extLst>
              <a:ext uri="{FF2B5EF4-FFF2-40B4-BE49-F238E27FC236}">
                <a16:creationId xmlns:a16="http://schemas.microsoft.com/office/drawing/2014/main" id="{091057ED-88CA-4FC3-A0AE-7BB93AC07541}"/>
              </a:ext>
            </a:extLst>
          </p:cNvPr>
          <p:cNvSpPr/>
          <p:nvPr/>
        </p:nvSpPr>
        <p:spPr bwMode="auto">
          <a:xfrm>
            <a:off x="5841032" y="2511277"/>
            <a:ext cx="2538282" cy="1399088"/>
          </a:xfrm>
          <a:prstGeom prst="roundRect">
            <a:avLst/>
          </a:prstGeom>
          <a:solidFill>
            <a:srgbClr val="8BCAC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34291" bIns="34291" anchor="ctr"/>
          <a:lstStyle/>
          <a:p>
            <a:pPr algn="ctr" fontAlgn="auto">
              <a:spcBef>
                <a:spcPts val="0"/>
              </a:spcBef>
              <a:spcAft>
                <a:spcPts val="0"/>
              </a:spcAft>
              <a:defRPr/>
            </a:pPr>
            <a:r>
              <a:rPr lang="en-GB" sz="1500" b="1" dirty="0">
                <a:solidFill>
                  <a:schemeClr val="tx1"/>
                </a:solidFill>
              </a:rPr>
              <a:t>Step 3: </a:t>
            </a:r>
          </a:p>
          <a:p>
            <a:pPr algn="ctr" fontAlgn="auto">
              <a:spcBef>
                <a:spcPts val="0"/>
              </a:spcBef>
              <a:spcAft>
                <a:spcPts val="0"/>
              </a:spcAft>
              <a:defRPr/>
            </a:pPr>
            <a:r>
              <a:rPr lang="en-GB" sz="1500" b="1" dirty="0">
                <a:solidFill>
                  <a:schemeClr val="tx1"/>
                </a:solidFill>
              </a:rPr>
              <a:t>Calculation of the impact of measurement discrepancies on outcomes</a:t>
            </a:r>
          </a:p>
        </p:txBody>
      </p:sp>
      <p:sp>
        <p:nvSpPr>
          <p:cNvPr id="2" name="TextBox 1"/>
          <p:cNvSpPr txBox="1"/>
          <p:nvPr/>
        </p:nvSpPr>
        <p:spPr>
          <a:xfrm>
            <a:off x="768315" y="4225814"/>
            <a:ext cx="1963855" cy="584775"/>
          </a:xfrm>
          <a:prstGeom prst="rect">
            <a:avLst/>
          </a:prstGeom>
          <a:noFill/>
        </p:spPr>
        <p:txBody>
          <a:bodyPr wrap="square" rtlCol="0">
            <a:spAutoFit/>
          </a:bodyPr>
          <a:lstStyle/>
          <a:p>
            <a:pPr marL="214313" indent="-214313">
              <a:buFont typeface="Arial" panose="020B0604020202020204" pitchFamily="34" charset="0"/>
              <a:buChar char="•"/>
            </a:pPr>
            <a:r>
              <a:rPr lang="en-GB" sz="1600" dirty="0"/>
              <a:t>Empirical data</a:t>
            </a:r>
          </a:p>
          <a:p>
            <a:pPr marL="214313" indent="-214313">
              <a:buFont typeface="Arial" panose="020B0604020202020204" pitchFamily="34" charset="0"/>
              <a:buChar char="•"/>
            </a:pPr>
            <a:r>
              <a:rPr lang="en-GB" sz="1600" dirty="0"/>
              <a:t>Parametric data</a:t>
            </a:r>
          </a:p>
        </p:txBody>
      </p:sp>
      <p:sp>
        <p:nvSpPr>
          <p:cNvPr id="10" name="TextBox 9"/>
          <p:cNvSpPr txBox="1"/>
          <p:nvPr/>
        </p:nvSpPr>
        <p:spPr>
          <a:xfrm>
            <a:off x="5989822" y="4225814"/>
            <a:ext cx="2430270" cy="1077218"/>
          </a:xfrm>
          <a:prstGeom prst="rect">
            <a:avLst/>
          </a:prstGeom>
          <a:noFill/>
        </p:spPr>
        <p:txBody>
          <a:bodyPr wrap="square" rtlCol="0">
            <a:spAutoFit/>
          </a:bodyPr>
          <a:lstStyle/>
          <a:p>
            <a:pPr marL="214313" indent="-214313">
              <a:buFont typeface="Arial" panose="020B0604020202020204" pitchFamily="34" charset="0"/>
              <a:buChar char="•"/>
            </a:pPr>
            <a:r>
              <a:rPr lang="en-GB" sz="1600" dirty="0"/>
              <a:t>Diagnostic accuracy assessment</a:t>
            </a:r>
          </a:p>
          <a:p>
            <a:pPr marL="214313" indent="-214313">
              <a:buFont typeface="Arial" panose="020B0604020202020204" pitchFamily="34" charset="0"/>
              <a:buChar char="•"/>
            </a:pPr>
            <a:r>
              <a:rPr lang="en-GB" sz="1600" dirty="0"/>
              <a:t>Decision modelling </a:t>
            </a:r>
          </a:p>
          <a:p>
            <a:pPr marL="214313" indent="-214313">
              <a:buFont typeface="Arial" panose="020B0604020202020204" pitchFamily="34" charset="0"/>
              <a:buChar char="•"/>
            </a:pPr>
            <a:endParaRPr lang="en-GB" sz="1600" dirty="0"/>
          </a:p>
        </p:txBody>
      </p:sp>
      <p:cxnSp>
        <p:nvCxnSpPr>
          <p:cNvPr id="7" name="Straight Connector 6"/>
          <p:cNvCxnSpPr/>
          <p:nvPr/>
        </p:nvCxnSpPr>
        <p:spPr>
          <a:xfrm>
            <a:off x="2573778" y="2942946"/>
            <a:ext cx="486054" cy="0"/>
          </a:xfrm>
          <a:prstGeom prst="line">
            <a:avLst/>
          </a:prstGeom>
          <a:ln w="28575">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586872" y="3374994"/>
            <a:ext cx="486054" cy="0"/>
          </a:xfrm>
          <a:prstGeom prst="line">
            <a:avLst/>
          </a:prstGeom>
          <a:ln w="28575">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28084" y="2937624"/>
            <a:ext cx="486054" cy="0"/>
          </a:xfrm>
          <a:prstGeom prst="line">
            <a:avLst/>
          </a:prstGeom>
          <a:ln w="28575">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41178" y="3369672"/>
            <a:ext cx="486054" cy="0"/>
          </a:xfrm>
          <a:prstGeom prst="line">
            <a:avLst/>
          </a:prstGeom>
          <a:ln w="28575">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bwMode="auto">
          <a:xfrm>
            <a:off x="311496" y="463119"/>
            <a:ext cx="6172200" cy="5844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r>
              <a:rPr lang="en-GB" sz="2100" kern="0" dirty="0" smtClean="0"/>
              <a:t>Methodology review</a:t>
            </a:r>
            <a:endParaRPr lang="en-GB" sz="2100" kern="0" dirty="0"/>
          </a:p>
        </p:txBody>
      </p:sp>
      <p:grpSp>
        <p:nvGrpSpPr>
          <p:cNvPr id="35" name="Group 34"/>
          <p:cNvGrpSpPr/>
          <p:nvPr/>
        </p:nvGrpSpPr>
        <p:grpSpPr>
          <a:xfrm>
            <a:off x="1355336" y="3910365"/>
            <a:ext cx="5675836" cy="1971592"/>
            <a:chOff x="1355336" y="3910365"/>
            <a:chExt cx="5675836" cy="1971592"/>
          </a:xfrm>
        </p:grpSpPr>
        <p:grpSp>
          <p:nvGrpSpPr>
            <p:cNvPr id="24" name="Group 23"/>
            <p:cNvGrpSpPr/>
            <p:nvPr/>
          </p:nvGrpSpPr>
          <p:grpSpPr>
            <a:xfrm>
              <a:off x="1355336" y="3910365"/>
              <a:ext cx="5675836" cy="1971592"/>
              <a:chOff x="1295179" y="3910365"/>
              <a:chExt cx="5675836" cy="1971592"/>
            </a:xfrm>
          </p:grpSpPr>
          <p:sp>
            <p:nvSpPr>
              <p:cNvPr id="16" name="Rectangle 15"/>
              <p:cNvSpPr/>
              <p:nvPr/>
            </p:nvSpPr>
            <p:spPr>
              <a:xfrm>
                <a:off x="1295179" y="5231028"/>
                <a:ext cx="5675836" cy="650929"/>
              </a:xfrm>
              <a:prstGeom prst="rect">
                <a:avLst/>
              </a:prstGeom>
              <a:solidFill>
                <a:schemeClr val="bg1"/>
              </a:solidFill>
              <a:ln w="28575">
                <a:solidFill>
                  <a:srgbClr val="377F8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FF18B386-9902-475E-9FA2-B601B00B48E2}"/>
                  </a:ext>
                </a:extLst>
              </p:cNvPr>
              <p:cNvSpPr txBox="1"/>
              <p:nvPr/>
            </p:nvSpPr>
            <p:spPr>
              <a:xfrm>
                <a:off x="1555165" y="5381216"/>
                <a:ext cx="5296011" cy="369332"/>
              </a:xfrm>
              <a:prstGeom prst="rect">
                <a:avLst/>
              </a:prstGeom>
              <a:noFill/>
            </p:spPr>
            <p:txBody>
              <a:bodyPr wrap="square" rtlCol="0">
                <a:spAutoFit/>
              </a:bodyPr>
              <a:lstStyle/>
              <a:p>
                <a:pPr>
                  <a:spcAft>
                    <a:spcPts val="1013"/>
                  </a:spcAft>
                  <a:defRPr/>
                </a:pPr>
                <a:r>
                  <a:rPr lang="en-GB" altLang="en-US" b="1" dirty="0" err="1">
                    <a:solidFill>
                      <a:srgbClr val="0072C6"/>
                    </a:solidFill>
                    <a:cs typeface="Arial" charset="0"/>
                  </a:rPr>
                  <a:t>Test</a:t>
                </a:r>
                <a:r>
                  <a:rPr lang="en-GB" altLang="en-US" b="1" i="1" baseline="-25000" dirty="0" err="1">
                    <a:solidFill>
                      <a:srgbClr val="0072C6"/>
                    </a:solidFill>
                    <a:cs typeface="Arial" charset="0"/>
                  </a:rPr>
                  <a:t>sim</a:t>
                </a:r>
                <a:r>
                  <a:rPr lang="en-GB" altLang="en-US" b="1" baseline="-25000" dirty="0">
                    <a:solidFill>
                      <a:srgbClr val="0072C6"/>
                    </a:solidFill>
                    <a:cs typeface="Arial" charset="0"/>
                  </a:rPr>
                  <a:t> </a:t>
                </a:r>
                <a:r>
                  <a:rPr lang="en-GB" altLang="en-US" b="1" dirty="0">
                    <a:solidFill>
                      <a:srgbClr val="0072C6"/>
                    </a:solidFill>
                    <a:cs typeface="Arial" charset="0"/>
                  </a:rPr>
                  <a:t>= </a:t>
                </a:r>
                <a:r>
                  <a:rPr lang="en-GB" altLang="en-US" b="1" dirty="0" err="1">
                    <a:solidFill>
                      <a:srgbClr val="0072C6"/>
                    </a:solidFill>
                    <a:cs typeface="Arial" charset="0"/>
                  </a:rPr>
                  <a:t>Test</a:t>
                </a:r>
                <a:r>
                  <a:rPr lang="en-GB" altLang="en-US" b="1" i="1" baseline="-25000" dirty="0" err="1">
                    <a:solidFill>
                      <a:srgbClr val="0072C6"/>
                    </a:solidFill>
                    <a:cs typeface="Arial" charset="0"/>
                  </a:rPr>
                  <a:t>true</a:t>
                </a:r>
                <a:r>
                  <a:rPr lang="en-GB" altLang="en-US" b="1" dirty="0">
                    <a:solidFill>
                      <a:srgbClr val="0072C6"/>
                    </a:solidFill>
                    <a:cs typeface="Arial" charset="0"/>
                  </a:rPr>
                  <a:t> + [</a:t>
                </a:r>
                <a:r>
                  <a:rPr lang="en-GB" altLang="en-US" b="1" dirty="0" err="1">
                    <a:solidFill>
                      <a:srgbClr val="0072C6"/>
                    </a:solidFill>
                    <a:cs typeface="Arial" charset="0"/>
                  </a:rPr>
                  <a:t>Test</a:t>
                </a:r>
                <a:r>
                  <a:rPr lang="en-GB" altLang="en-US" b="1" i="1" baseline="-25000" dirty="0" err="1">
                    <a:solidFill>
                      <a:srgbClr val="0072C6"/>
                    </a:solidFill>
                    <a:cs typeface="Arial" charset="0"/>
                  </a:rPr>
                  <a:t>true</a:t>
                </a:r>
                <a:r>
                  <a:rPr lang="en-GB" altLang="en-US" b="1" dirty="0">
                    <a:solidFill>
                      <a:srgbClr val="0072C6"/>
                    </a:solidFill>
                    <a:cs typeface="Arial" charset="0"/>
                  </a:rPr>
                  <a:t> x </a:t>
                </a:r>
                <a:r>
                  <a:rPr lang="en-GB" altLang="en-US" b="1" i="1" dirty="0">
                    <a:solidFill>
                      <a:srgbClr val="0072C6"/>
                    </a:solidFill>
                    <a:cs typeface="Arial" charset="0"/>
                  </a:rPr>
                  <a:t>N</a:t>
                </a:r>
                <a:r>
                  <a:rPr lang="en-GB" altLang="en-US" b="1" dirty="0">
                    <a:solidFill>
                      <a:srgbClr val="0072C6"/>
                    </a:solidFill>
                    <a:cs typeface="Arial" charset="0"/>
                  </a:rPr>
                  <a:t>(0,1) x CV] + Bias</a:t>
                </a:r>
                <a:endParaRPr lang="en-GB" altLang="en-US" b="1" dirty="0">
                  <a:solidFill>
                    <a:srgbClr val="0072C6"/>
                  </a:solidFill>
                  <a:latin typeface="Calibri" pitchFamily="34" charset="0"/>
                  <a:cs typeface="Arial" charset="0"/>
                </a:endParaRPr>
              </a:p>
            </p:txBody>
          </p:sp>
          <p:cxnSp>
            <p:nvCxnSpPr>
              <p:cNvPr id="18" name="Straight Connector 17"/>
              <p:cNvCxnSpPr>
                <a:stCxn id="16" idx="0"/>
                <a:endCxn id="5" idx="2"/>
              </p:cNvCxnSpPr>
              <p:nvPr/>
            </p:nvCxnSpPr>
            <p:spPr>
              <a:xfrm flipV="1">
                <a:off x="4133097" y="3910365"/>
                <a:ext cx="704" cy="1320663"/>
              </a:xfrm>
              <a:prstGeom prst="line">
                <a:avLst/>
              </a:prstGeom>
              <a:ln w="28575">
                <a:solidFill>
                  <a:srgbClr val="377F85"/>
                </a:solidFill>
                <a:prstDash val="sysDot"/>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053540" y="4274582"/>
                <a:ext cx="2300966" cy="460689"/>
              </a:xfrm>
              <a:prstGeom prst="rect">
                <a:avLst/>
              </a:prstGeom>
              <a:solidFill>
                <a:schemeClr val="bg1"/>
              </a:solidFill>
              <a:ln w="28575">
                <a:solidFill>
                  <a:srgbClr val="377F8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p:cNvSpPr txBox="1"/>
            <p:nvPr/>
          </p:nvSpPr>
          <p:spPr>
            <a:xfrm>
              <a:off x="3111200" y="4346559"/>
              <a:ext cx="2304256" cy="338554"/>
            </a:xfrm>
            <a:prstGeom prst="rect">
              <a:avLst/>
            </a:prstGeom>
            <a:noFill/>
          </p:spPr>
          <p:txBody>
            <a:bodyPr wrap="square" rtlCol="0">
              <a:spAutoFit/>
            </a:bodyPr>
            <a:lstStyle/>
            <a:p>
              <a:pPr algn="ctr"/>
              <a:r>
                <a:rPr lang="en-GB" sz="1600" dirty="0" smtClean="0">
                  <a:solidFill>
                    <a:srgbClr val="005DA2"/>
                  </a:solidFill>
                </a:rPr>
                <a:t>Error model simulation</a:t>
              </a:r>
              <a:endParaRPr lang="en-GB" sz="1600" dirty="0">
                <a:solidFill>
                  <a:srgbClr val="005DA2"/>
                </a:solidFill>
              </a:endParaRPr>
            </a:p>
          </p:txBody>
        </p:sp>
      </p:grpSp>
    </p:spTree>
    <p:extLst>
      <p:ext uri="{BB962C8B-B14F-4D97-AF65-F5344CB8AC3E}">
        <p14:creationId xmlns:p14="http://schemas.microsoft.com/office/powerpoint/2010/main" val="73762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up)">
                                      <p:cBhvr>
                                        <p:cTn id="11" dur="10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25320"/>
            <a:ext cx="8229600" cy="4525963"/>
          </a:xfrm>
        </p:spPr>
        <p:txBody>
          <a:bodyPr/>
          <a:lstStyle/>
          <a:p>
            <a:pPr>
              <a:spcAft>
                <a:spcPts val="1200"/>
              </a:spcAft>
            </a:pPr>
            <a:r>
              <a:rPr lang="en-GB" dirty="0"/>
              <a:t>Calprotectin: a marker of inflammation in the gut</a:t>
            </a:r>
          </a:p>
          <a:p>
            <a:pPr>
              <a:spcAft>
                <a:spcPts val="1200"/>
              </a:spcAft>
            </a:pPr>
            <a:r>
              <a:rPr lang="en-GB" dirty="0"/>
              <a:t>Faecal Calprotectin (FC): currently recommended </a:t>
            </a:r>
            <a:r>
              <a:rPr lang="en-GB" dirty="0" smtClean="0"/>
              <a:t>in the UK to </a:t>
            </a:r>
            <a:r>
              <a:rPr lang="en-GB" dirty="0"/>
              <a:t>help distinguish between Inflammatory Bowel Disease (IBD) and Irritable Bowel Syndrome (IBS</a:t>
            </a:r>
            <a:r>
              <a:rPr lang="en-GB" dirty="0" smtClean="0"/>
              <a:t>)  [NICE DG11]</a:t>
            </a:r>
            <a:endParaRPr lang="en-GB" dirty="0"/>
          </a:p>
          <a:p>
            <a:pPr>
              <a:spcAft>
                <a:spcPts val="1200"/>
              </a:spcAft>
            </a:pPr>
            <a:r>
              <a:rPr lang="en-GB" dirty="0"/>
              <a:t>BUT.. Some concerns over the reproducibility and accuracy of this test</a:t>
            </a:r>
          </a:p>
          <a:p>
            <a:pPr lvl="1"/>
            <a:r>
              <a:rPr lang="en-GB" dirty="0"/>
              <a:t>Between-lab imprecision (CV%) ≤ 60%</a:t>
            </a:r>
          </a:p>
          <a:p>
            <a:pPr lvl="1"/>
            <a:r>
              <a:rPr lang="en-GB" dirty="0"/>
              <a:t>Between-method bias ≤ +/- 250 micrograms/gram (ug/g)</a:t>
            </a:r>
          </a:p>
        </p:txBody>
      </p:sp>
      <p:sp>
        <p:nvSpPr>
          <p:cNvPr id="5" name="Title 1"/>
          <p:cNvSpPr txBox="1">
            <a:spLocks/>
          </p:cNvSpPr>
          <p:nvPr/>
        </p:nvSpPr>
        <p:spPr bwMode="auto">
          <a:xfrm>
            <a:off x="323528" y="332656"/>
            <a:ext cx="8229600" cy="779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r>
              <a:rPr lang="en-GB" sz="2100" kern="0" dirty="0" smtClean="0"/>
              <a:t>Case study – faecal calprotectin</a:t>
            </a:r>
            <a:endParaRPr lang="en-GB" sz="2100" kern="0" dirty="0"/>
          </a:p>
        </p:txBody>
      </p:sp>
    </p:spTree>
    <p:extLst>
      <p:ext uri="{BB962C8B-B14F-4D97-AF65-F5344CB8AC3E}">
        <p14:creationId xmlns:p14="http://schemas.microsoft.com/office/powerpoint/2010/main" val="199530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79955E6-0FB0-4338-B365-AF7975E90E2F}"/>
              </a:ext>
            </a:extLst>
          </p:cNvPr>
          <p:cNvSpPr txBox="1"/>
          <p:nvPr/>
        </p:nvSpPr>
        <p:spPr>
          <a:xfrm>
            <a:off x="755576" y="2060848"/>
            <a:ext cx="7200800" cy="2662267"/>
          </a:xfrm>
          <a:prstGeom prst="rect">
            <a:avLst/>
          </a:prstGeom>
          <a:noFill/>
          <a:ln>
            <a:solidFill>
              <a:srgbClr val="005DA2"/>
            </a:solidFill>
          </a:ln>
        </p:spPr>
        <p:txBody>
          <a:bodyPr wrap="square" rtlCol="0">
            <a:spAutoFit/>
          </a:bodyPr>
          <a:lstStyle/>
          <a:p>
            <a:pPr>
              <a:spcAft>
                <a:spcPts val="1200"/>
              </a:spcAft>
            </a:pPr>
            <a:r>
              <a:rPr lang="en-GB" sz="1600" b="1" dirty="0" smtClean="0">
                <a:solidFill>
                  <a:srgbClr val="005DA2"/>
                </a:solidFill>
              </a:rPr>
              <a:t>NICE FC pathway: </a:t>
            </a:r>
          </a:p>
          <a:p>
            <a:pPr marL="285750" indent="-285750">
              <a:spcAft>
                <a:spcPts val="1800"/>
              </a:spcAft>
              <a:buFont typeface="Arial" panose="020B0604020202020204" pitchFamily="34" charset="0"/>
              <a:buChar char="•"/>
            </a:pPr>
            <a:r>
              <a:rPr lang="en-GB" sz="1600" dirty="0" smtClean="0"/>
              <a:t>Single-test strategy using the “standard</a:t>
            </a:r>
            <a:r>
              <a:rPr lang="en-GB" sz="1600" dirty="0"/>
              <a:t>” 50 </a:t>
            </a:r>
            <a:r>
              <a:rPr lang="en-GB" sz="1600" dirty="0" err="1" smtClean="0"/>
              <a:t>ug</a:t>
            </a:r>
            <a:r>
              <a:rPr lang="en-GB" sz="1600" dirty="0" smtClean="0"/>
              <a:t>/g faeces cut-off threshold </a:t>
            </a:r>
          </a:p>
          <a:p>
            <a:pPr>
              <a:spcAft>
                <a:spcPts val="1200"/>
              </a:spcAft>
            </a:pPr>
            <a:r>
              <a:rPr lang="en-GB" sz="1600" b="1" dirty="0" smtClean="0">
                <a:solidFill>
                  <a:srgbClr val="005DA2"/>
                </a:solidFill>
              </a:rPr>
              <a:t>York FC Primary </a:t>
            </a:r>
            <a:r>
              <a:rPr lang="en-GB" sz="1600" b="1" dirty="0">
                <a:solidFill>
                  <a:srgbClr val="005DA2"/>
                </a:solidFill>
              </a:rPr>
              <a:t>Care </a:t>
            </a:r>
            <a:r>
              <a:rPr lang="en-GB" sz="1600" b="1" dirty="0" smtClean="0">
                <a:solidFill>
                  <a:srgbClr val="005DA2"/>
                </a:solidFill>
              </a:rPr>
              <a:t>Pathway (YFCCP):</a:t>
            </a:r>
            <a:endParaRPr lang="en-GB" sz="1600" b="1" dirty="0">
              <a:solidFill>
                <a:srgbClr val="005DA2"/>
              </a:solidFill>
            </a:endParaRPr>
          </a:p>
          <a:p>
            <a:pPr marL="285750" indent="-285750">
              <a:spcAft>
                <a:spcPts val="1200"/>
              </a:spcAft>
              <a:buFont typeface="Arial" panose="020B0604020202020204" pitchFamily="34" charset="0"/>
              <a:buChar char="•"/>
            </a:pPr>
            <a:r>
              <a:rPr lang="en-GB" sz="1600" dirty="0"/>
              <a:t>Raised </a:t>
            </a:r>
            <a:r>
              <a:rPr lang="en-GB" sz="1600" dirty="0" smtClean="0"/>
              <a:t>cut-off </a:t>
            </a:r>
            <a:r>
              <a:rPr lang="en-GB" sz="1600" dirty="0"/>
              <a:t>threshold (100 </a:t>
            </a:r>
            <a:r>
              <a:rPr lang="en-GB" sz="1600" dirty="0" err="1" smtClean="0"/>
              <a:t>ug</a:t>
            </a:r>
            <a:r>
              <a:rPr lang="en-GB" sz="1600" dirty="0" smtClean="0"/>
              <a:t>/g)</a:t>
            </a:r>
            <a:endParaRPr lang="en-GB" sz="1600" dirty="0"/>
          </a:p>
          <a:p>
            <a:pPr marL="285750" indent="-285750">
              <a:spcAft>
                <a:spcPts val="1200"/>
              </a:spcAft>
              <a:buFont typeface="Arial" panose="020B0604020202020204" pitchFamily="34" charset="0"/>
              <a:buChar char="•"/>
            </a:pPr>
            <a:r>
              <a:rPr lang="en-GB" sz="1600" dirty="0" smtClean="0"/>
              <a:t>Following an initial FC test (FC1), patients with an elevated result receive a second test (FC2) to confirm elevation before referral </a:t>
            </a:r>
          </a:p>
          <a:p>
            <a:pPr marL="285750" indent="-285750">
              <a:spcAft>
                <a:spcPts val="1200"/>
              </a:spcAft>
              <a:buFont typeface="Wingdings" panose="05000000000000000000" pitchFamily="2" charset="2"/>
              <a:buChar char="Ø"/>
            </a:pPr>
            <a:r>
              <a:rPr lang="en-GB" sz="1600" dirty="0" smtClean="0"/>
              <a:t>Both pathways evaluated using the YFCCP database (n=951)</a:t>
            </a:r>
          </a:p>
        </p:txBody>
      </p:sp>
      <p:sp>
        <p:nvSpPr>
          <p:cNvPr id="9" name="Title 1"/>
          <p:cNvSpPr txBox="1">
            <a:spLocks/>
          </p:cNvSpPr>
          <p:nvPr/>
        </p:nvSpPr>
        <p:spPr bwMode="auto">
          <a:xfrm>
            <a:off x="323528" y="332656"/>
            <a:ext cx="8229600" cy="779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r>
              <a:rPr lang="en-GB" sz="2100" kern="0" dirty="0" smtClean="0"/>
              <a:t>Case study – faecal calprotectin </a:t>
            </a:r>
            <a:endParaRPr lang="en-GB" sz="2100" kern="0" dirty="0"/>
          </a:p>
        </p:txBody>
      </p:sp>
    </p:spTree>
    <p:extLst>
      <p:ext uri="{BB962C8B-B14F-4D97-AF65-F5344CB8AC3E}">
        <p14:creationId xmlns:p14="http://schemas.microsoft.com/office/powerpoint/2010/main" val="412273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8664"/>
            <a:ext cx="8229600" cy="4525963"/>
          </a:xfrm>
        </p:spPr>
        <p:txBody>
          <a:bodyPr/>
          <a:lstStyle/>
          <a:p>
            <a:pPr marL="0" lvl="1" indent="0">
              <a:spcBef>
                <a:spcPct val="0"/>
              </a:spcBef>
              <a:spcAft>
                <a:spcPts val="2400"/>
              </a:spcAft>
              <a:buNone/>
            </a:pPr>
            <a:r>
              <a:rPr lang="en-GB" altLang="en-US" sz="1600" b="1" dirty="0" smtClean="0">
                <a:solidFill>
                  <a:srgbClr val="0070C0"/>
                </a:solidFill>
              </a:rPr>
              <a:t>Single-test error model approach (applied for NICE FC pathway evaluation):</a:t>
            </a:r>
          </a:p>
          <a:p>
            <a:pPr lvl="1">
              <a:spcBef>
                <a:spcPct val="0"/>
              </a:spcBef>
              <a:spcAft>
                <a:spcPts val="1200"/>
              </a:spcAft>
              <a:buFont typeface="Arial" charset="0"/>
              <a:buAutoNum type="arabicParenR"/>
            </a:pPr>
            <a:r>
              <a:rPr lang="en-GB" altLang="en-US" sz="1600" b="1" dirty="0" smtClean="0"/>
              <a:t>Sample </a:t>
            </a:r>
            <a:r>
              <a:rPr lang="en-GB" altLang="en-US" sz="1600" b="1" dirty="0"/>
              <a:t>10,000 </a:t>
            </a:r>
            <a:r>
              <a:rPr lang="en-GB" altLang="en-US" sz="1600" b="1" dirty="0" smtClean="0"/>
              <a:t>baseline FC1 </a:t>
            </a:r>
            <a:r>
              <a:rPr lang="en-GB" altLang="en-US" sz="1600" b="1" dirty="0"/>
              <a:t>values (FC1</a:t>
            </a:r>
            <a:r>
              <a:rPr lang="en-GB" altLang="en-US" sz="1600" b="1" i="1" baseline="-25000" dirty="0"/>
              <a:t>true</a:t>
            </a:r>
            <a:r>
              <a:rPr lang="en-GB" altLang="en-US" sz="1600" b="1" dirty="0"/>
              <a:t>)</a:t>
            </a:r>
            <a:r>
              <a:rPr lang="en-GB" altLang="en-US" sz="1600" dirty="0"/>
              <a:t> for IBD and </a:t>
            </a:r>
            <a:r>
              <a:rPr lang="en-GB" altLang="en-US" sz="1600" dirty="0" smtClean="0"/>
              <a:t>IBS </a:t>
            </a:r>
            <a:r>
              <a:rPr lang="en-GB" altLang="en-US" sz="1600" dirty="0"/>
              <a:t>patients (IBD incidence </a:t>
            </a:r>
            <a:r>
              <a:rPr lang="en-GB" altLang="en-US" sz="1600" dirty="0" smtClean="0"/>
              <a:t>~8</a:t>
            </a:r>
            <a:r>
              <a:rPr lang="en-GB" altLang="en-US" sz="1600" dirty="0"/>
              <a:t>%) </a:t>
            </a:r>
            <a:r>
              <a:rPr lang="en-GB" altLang="en-US" sz="1600" dirty="0" smtClean="0"/>
              <a:t> [</a:t>
            </a:r>
            <a:r>
              <a:rPr lang="en-GB" altLang="en-US" sz="1600" dirty="0" smtClean="0">
                <a:solidFill>
                  <a:srgbClr val="005DA2"/>
                </a:solidFill>
              </a:rPr>
              <a:t>bootstrap sampling or parametric sampling</a:t>
            </a:r>
            <a:r>
              <a:rPr lang="en-GB" altLang="en-US" sz="1600" dirty="0" smtClean="0"/>
              <a:t>]*</a:t>
            </a:r>
            <a:endParaRPr lang="en-GB" altLang="en-US" sz="1600" dirty="0"/>
          </a:p>
          <a:p>
            <a:pPr lvl="1">
              <a:spcBef>
                <a:spcPct val="0"/>
              </a:spcBef>
              <a:spcAft>
                <a:spcPts val="1200"/>
              </a:spcAft>
              <a:buFont typeface="Arial" charset="0"/>
              <a:buAutoNum type="arabicParenR"/>
            </a:pPr>
            <a:r>
              <a:rPr lang="en-GB" altLang="en-US" sz="1600" dirty="0"/>
              <a:t>For each </a:t>
            </a:r>
            <a:r>
              <a:rPr lang="en-GB" altLang="en-US" sz="1600" b="1" dirty="0"/>
              <a:t>FC1</a:t>
            </a:r>
            <a:r>
              <a:rPr lang="en-GB" altLang="en-US" sz="1600" b="1" i="1" baseline="-25000" dirty="0"/>
              <a:t>true</a:t>
            </a:r>
            <a:r>
              <a:rPr lang="en-GB" altLang="en-US" sz="1600" dirty="0"/>
              <a:t> value, simulate a value including additional measurement uncertainty (</a:t>
            </a:r>
            <a:r>
              <a:rPr lang="en-GB" altLang="en-US" sz="1600" b="1" dirty="0"/>
              <a:t>FC1</a:t>
            </a:r>
            <a:r>
              <a:rPr lang="en-GB" altLang="en-US" sz="1600" b="1" i="1" baseline="-25000" dirty="0"/>
              <a:t>sim</a:t>
            </a:r>
            <a:r>
              <a:rPr lang="en-GB" altLang="en-US" sz="1600" dirty="0"/>
              <a:t>) according to the </a:t>
            </a:r>
            <a:r>
              <a:rPr lang="en-GB" altLang="en-US" sz="1600" b="1" dirty="0"/>
              <a:t>error model: </a:t>
            </a:r>
          </a:p>
          <a:p>
            <a:pPr lvl="1">
              <a:spcBef>
                <a:spcPct val="0"/>
              </a:spcBef>
              <a:spcAft>
                <a:spcPts val="600"/>
              </a:spcAft>
              <a:buFont typeface="Arial" charset="0"/>
              <a:buAutoNum type="arabicParenR"/>
            </a:pPr>
            <a:endParaRPr lang="en-GB" altLang="en-US" b="1" dirty="0"/>
          </a:p>
          <a:p>
            <a:pPr lvl="1">
              <a:spcBef>
                <a:spcPct val="0"/>
              </a:spcBef>
              <a:spcAft>
                <a:spcPts val="1200"/>
              </a:spcAft>
              <a:buFont typeface="Arial" charset="0"/>
              <a:buAutoNum type="arabicParenR"/>
            </a:pPr>
            <a:r>
              <a:rPr lang="en-GB" altLang="en-US" sz="1600" dirty="0" smtClean="0"/>
              <a:t>Based </a:t>
            </a:r>
            <a:r>
              <a:rPr lang="en-GB" altLang="en-US" sz="1600" dirty="0"/>
              <a:t>on the 10,000 </a:t>
            </a:r>
            <a:r>
              <a:rPr lang="en-GB" altLang="en-US" sz="1600" dirty="0" smtClean="0"/>
              <a:t>FC1</a:t>
            </a:r>
            <a:r>
              <a:rPr lang="en-GB" altLang="en-US" sz="1600" i="1" baseline="-25000" dirty="0" smtClean="0"/>
              <a:t>sim</a:t>
            </a:r>
            <a:r>
              <a:rPr lang="en-GB" altLang="en-US" sz="1600" b="1" dirty="0"/>
              <a:t> </a:t>
            </a:r>
            <a:r>
              <a:rPr lang="en-GB" altLang="en-US" sz="1600" dirty="0" smtClean="0"/>
              <a:t>values,</a:t>
            </a:r>
            <a:r>
              <a:rPr lang="en-GB" altLang="en-US" sz="1600" b="1" dirty="0" smtClean="0"/>
              <a:t> </a:t>
            </a:r>
            <a:r>
              <a:rPr lang="en-GB" altLang="en-US" sz="1600" b="1" dirty="0"/>
              <a:t>compute summary statistics </a:t>
            </a:r>
            <a:r>
              <a:rPr lang="en-GB" altLang="en-US" sz="1600" dirty="0"/>
              <a:t>for the </a:t>
            </a:r>
            <a:r>
              <a:rPr lang="en-GB" altLang="en-US" sz="1600" dirty="0" smtClean="0"/>
              <a:t>diagnostic </a:t>
            </a:r>
            <a:r>
              <a:rPr lang="en-GB" altLang="en-US" sz="1600" dirty="0"/>
              <a:t>accuracy of FC (i.e. sensitivity, specificity</a:t>
            </a:r>
            <a:r>
              <a:rPr lang="en-GB" altLang="en-US" sz="1600" dirty="0" smtClean="0"/>
              <a:t>)     [</a:t>
            </a:r>
            <a:r>
              <a:rPr lang="en-GB" altLang="en-US" sz="1600" dirty="0" err="1" smtClean="0">
                <a:solidFill>
                  <a:srgbClr val="005DA2"/>
                </a:solidFill>
              </a:rPr>
              <a:t>nb</a:t>
            </a:r>
            <a:r>
              <a:rPr lang="en-GB" altLang="en-US" sz="1600" dirty="0" smtClean="0">
                <a:solidFill>
                  <a:srgbClr val="005DA2"/>
                </a:solidFill>
              </a:rPr>
              <a:t>: this is possible because we know each individual’s final clinical diagnosis</a:t>
            </a:r>
            <a:r>
              <a:rPr lang="en-GB" altLang="en-US" sz="1600" dirty="0" smtClean="0"/>
              <a:t>]</a:t>
            </a:r>
          </a:p>
          <a:p>
            <a:pPr lvl="1">
              <a:spcBef>
                <a:spcPct val="0"/>
              </a:spcBef>
              <a:spcAft>
                <a:spcPts val="1800"/>
              </a:spcAft>
              <a:buFont typeface="Arial" charset="0"/>
              <a:buAutoNum type="arabicParenR"/>
            </a:pPr>
            <a:r>
              <a:rPr lang="en-GB" altLang="en-US" sz="1600" b="1" dirty="0" smtClean="0"/>
              <a:t>Repeat </a:t>
            </a:r>
            <a:r>
              <a:rPr lang="en-GB" altLang="en-US" sz="1600" b="1" dirty="0"/>
              <a:t>steps </a:t>
            </a:r>
            <a:r>
              <a:rPr lang="en-GB" altLang="en-US" sz="1600" b="1" dirty="0" smtClean="0"/>
              <a:t>2-3 </a:t>
            </a:r>
            <a:r>
              <a:rPr lang="en-GB" altLang="en-US" sz="1600" dirty="0"/>
              <a:t>for a range of bias </a:t>
            </a:r>
            <a:r>
              <a:rPr lang="en-GB" altLang="en-US" sz="1600" dirty="0" smtClean="0"/>
              <a:t>(e.g. -100 </a:t>
            </a:r>
            <a:r>
              <a:rPr lang="en-GB" altLang="en-US" sz="1600" dirty="0"/>
              <a:t>to </a:t>
            </a:r>
            <a:r>
              <a:rPr lang="en-GB" altLang="en-US" sz="1600" dirty="0" smtClean="0"/>
              <a:t>100 in 1 unit increments) </a:t>
            </a:r>
            <a:r>
              <a:rPr lang="en-GB" altLang="en-US" sz="1600" dirty="0"/>
              <a:t>&amp; imprecision (0-100</a:t>
            </a:r>
            <a:r>
              <a:rPr lang="en-GB" altLang="en-US" sz="1600" dirty="0" smtClean="0"/>
              <a:t>% in 1% increments) values</a:t>
            </a:r>
            <a:endParaRPr lang="en-GB" altLang="en-US" sz="1600" dirty="0"/>
          </a:p>
          <a:p>
            <a:pPr marL="285750" lvl="1">
              <a:spcBef>
                <a:spcPct val="0"/>
              </a:spcBef>
              <a:spcAft>
                <a:spcPts val="1200"/>
              </a:spcAft>
              <a:buFont typeface="Wingdings" panose="05000000000000000000" pitchFamily="2" charset="2"/>
              <a:buChar char="Ø"/>
            </a:pPr>
            <a:r>
              <a:rPr lang="en-GB" altLang="en-US" sz="1600" dirty="0" smtClean="0"/>
              <a:t>Similar approach for YFCCP, but apply error model twice – first to FC1 data, and second to FC2 data. </a:t>
            </a:r>
          </a:p>
          <a:p>
            <a:pPr marL="0" lvl="1" indent="0">
              <a:spcBef>
                <a:spcPct val="0"/>
              </a:spcBef>
              <a:spcAft>
                <a:spcPts val="1200"/>
              </a:spcAft>
              <a:buNone/>
            </a:pPr>
            <a:r>
              <a:rPr lang="en-GB" altLang="en-US" sz="1400" dirty="0" smtClean="0"/>
              <a:t>*all results shown in following slides are for bootstrap method (which had higher internal validity)</a:t>
            </a:r>
            <a:endParaRPr lang="en-GB" altLang="en-US" sz="1600" dirty="0" smtClean="0"/>
          </a:p>
        </p:txBody>
      </p:sp>
      <p:sp>
        <p:nvSpPr>
          <p:cNvPr id="4" name="TextBox 3">
            <a:extLst>
              <a:ext uri="{FF2B5EF4-FFF2-40B4-BE49-F238E27FC236}">
                <a16:creationId xmlns:a16="http://schemas.microsoft.com/office/drawing/2014/main" id="{3CDA1FE3-266C-4777-AAC1-D36B0C24E83F}"/>
              </a:ext>
            </a:extLst>
          </p:cNvPr>
          <p:cNvSpPr txBox="1"/>
          <p:nvPr/>
        </p:nvSpPr>
        <p:spPr>
          <a:xfrm>
            <a:off x="2123728" y="3332548"/>
            <a:ext cx="5832648" cy="338554"/>
          </a:xfrm>
          <a:prstGeom prst="rect">
            <a:avLst/>
          </a:prstGeom>
          <a:noFill/>
        </p:spPr>
        <p:txBody>
          <a:bodyPr wrap="square" rtlCol="0">
            <a:spAutoFit/>
          </a:bodyPr>
          <a:lstStyle/>
          <a:p>
            <a:r>
              <a:rPr lang="en-GB" altLang="en-US" sz="1600" b="1" dirty="0" smtClean="0">
                <a:solidFill>
                  <a:srgbClr val="0070C0"/>
                </a:solidFill>
                <a:cs typeface="Arial" charset="0"/>
              </a:rPr>
              <a:t>FC1</a:t>
            </a:r>
            <a:r>
              <a:rPr lang="en-GB" altLang="en-US" sz="1600" b="1" i="1" baseline="-25000" dirty="0" smtClean="0">
                <a:solidFill>
                  <a:srgbClr val="0070C0"/>
                </a:solidFill>
                <a:cs typeface="Arial" charset="0"/>
              </a:rPr>
              <a:t>sim</a:t>
            </a:r>
            <a:r>
              <a:rPr lang="en-GB" altLang="en-US" sz="1600" b="1" baseline="-25000" dirty="0" smtClean="0">
                <a:solidFill>
                  <a:srgbClr val="0070C0"/>
                </a:solidFill>
                <a:cs typeface="Arial" charset="0"/>
              </a:rPr>
              <a:t> </a:t>
            </a:r>
            <a:r>
              <a:rPr lang="en-GB" altLang="en-US" sz="1600" b="1" dirty="0">
                <a:solidFill>
                  <a:srgbClr val="0070C0"/>
                </a:solidFill>
                <a:cs typeface="Arial" charset="0"/>
              </a:rPr>
              <a:t>= </a:t>
            </a:r>
            <a:r>
              <a:rPr lang="en-GB" altLang="en-US" sz="1600" b="1" dirty="0" smtClean="0">
                <a:solidFill>
                  <a:srgbClr val="0070C0"/>
                </a:solidFill>
                <a:cs typeface="Arial" charset="0"/>
              </a:rPr>
              <a:t>FC1</a:t>
            </a:r>
            <a:r>
              <a:rPr lang="en-GB" altLang="en-US" sz="1600" b="1" i="1" baseline="-25000" dirty="0" smtClean="0">
                <a:solidFill>
                  <a:srgbClr val="0070C0"/>
                </a:solidFill>
                <a:cs typeface="Arial" charset="0"/>
              </a:rPr>
              <a:t>true</a:t>
            </a:r>
            <a:r>
              <a:rPr lang="en-GB" altLang="en-US" sz="1600" b="1" dirty="0" smtClean="0">
                <a:solidFill>
                  <a:srgbClr val="0070C0"/>
                </a:solidFill>
                <a:cs typeface="Arial" charset="0"/>
              </a:rPr>
              <a:t> </a:t>
            </a:r>
            <a:r>
              <a:rPr lang="en-GB" altLang="en-US" sz="1600" b="1" dirty="0">
                <a:solidFill>
                  <a:srgbClr val="0070C0"/>
                </a:solidFill>
                <a:cs typeface="Arial" charset="0"/>
              </a:rPr>
              <a:t>+ [</a:t>
            </a:r>
            <a:r>
              <a:rPr lang="en-GB" altLang="en-US" sz="1600" b="1" dirty="0" smtClean="0">
                <a:solidFill>
                  <a:srgbClr val="0070C0"/>
                </a:solidFill>
                <a:cs typeface="Arial" charset="0"/>
              </a:rPr>
              <a:t>FC1</a:t>
            </a:r>
            <a:r>
              <a:rPr lang="en-GB" altLang="en-US" sz="1600" b="1" i="1" baseline="-25000" dirty="0" smtClean="0">
                <a:solidFill>
                  <a:srgbClr val="0070C0"/>
                </a:solidFill>
                <a:cs typeface="Arial" charset="0"/>
              </a:rPr>
              <a:t>true</a:t>
            </a:r>
            <a:r>
              <a:rPr lang="en-GB" altLang="en-US" sz="1600" b="1" dirty="0" smtClean="0">
                <a:solidFill>
                  <a:srgbClr val="0070C0"/>
                </a:solidFill>
                <a:cs typeface="Arial" charset="0"/>
              </a:rPr>
              <a:t> </a:t>
            </a:r>
            <a:r>
              <a:rPr lang="en-GB" altLang="en-US" sz="1600" b="1" dirty="0">
                <a:solidFill>
                  <a:srgbClr val="0070C0"/>
                </a:solidFill>
                <a:cs typeface="Arial" charset="0"/>
              </a:rPr>
              <a:t>x </a:t>
            </a:r>
            <a:r>
              <a:rPr lang="en-GB" altLang="en-US" sz="1600" b="1" i="1" dirty="0">
                <a:solidFill>
                  <a:srgbClr val="0070C0"/>
                </a:solidFill>
                <a:cs typeface="Arial" charset="0"/>
              </a:rPr>
              <a:t>N</a:t>
            </a:r>
            <a:r>
              <a:rPr lang="en-GB" altLang="en-US" sz="1600" b="1" dirty="0">
                <a:solidFill>
                  <a:srgbClr val="0070C0"/>
                </a:solidFill>
                <a:cs typeface="Arial" charset="0"/>
              </a:rPr>
              <a:t>(0,1) x CV] + Bias</a:t>
            </a:r>
            <a:endParaRPr lang="en-GB" sz="1600" dirty="0"/>
          </a:p>
        </p:txBody>
      </p:sp>
      <p:sp>
        <p:nvSpPr>
          <p:cNvPr id="6" name="Title 1"/>
          <p:cNvSpPr txBox="1">
            <a:spLocks/>
          </p:cNvSpPr>
          <p:nvPr/>
        </p:nvSpPr>
        <p:spPr bwMode="auto">
          <a:xfrm>
            <a:off x="323528" y="332656"/>
            <a:ext cx="8229600" cy="779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r>
              <a:rPr lang="en-GB" sz="2100" kern="0" dirty="0" smtClean="0"/>
              <a:t>Case study – faecal calprotectin</a:t>
            </a:r>
            <a:endParaRPr lang="en-GB" sz="2100" kern="0" dirty="0"/>
          </a:p>
        </p:txBody>
      </p:sp>
    </p:spTree>
    <p:extLst>
      <p:ext uri="{BB962C8B-B14F-4D97-AF65-F5344CB8AC3E}">
        <p14:creationId xmlns:p14="http://schemas.microsoft.com/office/powerpoint/2010/main" val="280896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36612" y="4517120"/>
            <a:ext cx="10531170"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24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350">
              <a:solidFill>
                <a:srgbClr val="FFFFFF"/>
              </a:solidFill>
              <a:cs typeface="Arial" charset="0"/>
            </a:endParaRPr>
          </a:p>
        </p:txBody>
      </p:sp>
      <p:sp>
        <p:nvSpPr>
          <p:cNvPr id="8" name="Title 1"/>
          <p:cNvSpPr>
            <a:spLocks noGrp="1"/>
          </p:cNvSpPr>
          <p:nvPr>
            <p:ph type="title"/>
          </p:nvPr>
        </p:nvSpPr>
        <p:spPr>
          <a:xfrm>
            <a:off x="302933" y="544705"/>
            <a:ext cx="6172200" cy="584489"/>
          </a:xfrm>
        </p:spPr>
        <p:txBody>
          <a:bodyPr/>
          <a:lstStyle/>
          <a:p>
            <a:r>
              <a:rPr lang="en-GB" sz="2100" dirty="0"/>
              <a:t>Case study - results</a:t>
            </a:r>
          </a:p>
        </p:txBody>
      </p:sp>
      <p:sp>
        <p:nvSpPr>
          <p:cNvPr id="7" name="Rectangle 6"/>
          <p:cNvSpPr/>
          <p:nvPr/>
        </p:nvSpPr>
        <p:spPr>
          <a:xfrm>
            <a:off x="-252536" y="5977375"/>
            <a:ext cx="10082213" cy="1979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24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cs typeface="Arial" charset="0"/>
            </a:endParaRPr>
          </a:p>
        </p:txBody>
      </p:sp>
      <p:pic>
        <p:nvPicPr>
          <p:cNvPr id="2" name="Picture 1"/>
          <p:cNvPicPr>
            <a:picLocks noChangeAspect="1"/>
          </p:cNvPicPr>
          <p:nvPr/>
        </p:nvPicPr>
        <p:blipFill>
          <a:blip r:embed="rId3"/>
          <a:stretch>
            <a:fillRect/>
          </a:stretch>
        </p:blipFill>
        <p:spPr>
          <a:xfrm>
            <a:off x="635591" y="1550676"/>
            <a:ext cx="6305635" cy="4859757"/>
          </a:xfrm>
          <a:prstGeom prst="rect">
            <a:avLst/>
          </a:prstGeom>
        </p:spPr>
      </p:pic>
      <p:sp>
        <p:nvSpPr>
          <p:cNvPr id="10" name="TextBox 9">
            <a:extLst>
              <a:ext uri="{FF2B5EF4-FFF2-40B4-BE49-F238E27FC236}">
                <a16:creationId xmlns:a16="http://schemas.microsoft.com/office/drawing/2014/main" id="{B6ECBA90-59E7-4760-A174-C0ECCFA2064B}"/>
              </a:ext>
            </a:extLst>
          </p:cNvPr>
          <p:cNvSpPr txBox="1"/>
          <p:nvPr/>
        </p:nvSpPr>
        <p:spPr>
          <a:xfrm>
            <a:off x="6372200" y="1860978"/>
            <a:ext cx="2578918" cy="3454792"/>
          </a:xfrm>
          <a:prstGeom prst="rect">
            <a:avLst/>
          </a:prstGeom>
          <a:solidFill>
            <a:schemeClr val="bg1"/>
          </a:solidFill>
          <a:ln>
            <a:solidFill>
              <a:schemeClr val="accent6">
                <a:lumMod val="75000"/>
              </a:schemeClr>
            </a:solidFill>
          </a:ln>
        </p:spPr>
        <p:txBody>
          <a:bodyPr wrap="square" rtlCol="0">
            <a:spAutoFit/>
          </a:bodyPr>
          <a:lstStyle/>
          <a:p>
            <a:pPr>
              <a:spcAft>
                <a:spcPts val="900"/>
              </a:spcAft>
            </a:pPr>
            <a:r>
              <a:rPr lang="en-GB" sz="1400" b="1" u="sng" dirty="0">
                <a:solidFill>
                  <a:schemeClr val="accent6">
                    <a:lumMod val="75000"/>
                  </a:schemeClr>
                </a:solidFill>
              </a:rPr>
              <a:t>Specificity (TN/ TN+FP) </a:t>
            </a:r>
          </a:p>
          <a:p>
            <a:pPr marL="128588" indent="-128588">
              <a:spcAft>
                <a:spcPts val="900"/>
              </a:spcAft>
              <a:buFont typeface="Arial" panose="020B0604020202020204" pitchFamily="34" charset="0"/>
              <a:buChar char="•"/>
            </a:pPr>
            <a:r>
              <a:rPr lang="en-GB" sz="1400" b="1" dirty="0"/>
              <a:t>Decreases with positive bias</a:t>
            </a:r>
            <a:r>
              <a:rPr lang="en-GB" sz="1400" dirty="0"/>
              <a:t> since this pushes IBS patients above the threshold (more FPs) </a:t>
            </a:r>
          </a:p>
          <a:p>
            <a:pPr marL="128588" indent="-128588">
              <a:spcAft>
                <a:spcPts val="900"/>
              </a:spcAft>
              <a:buFont typeface="Arial" panose="020B0604020202020204" pitchFamily="34" charset="0"/>
              <a:buChar char="•"/>
            </a:pPr>
            <a:r>
              <a:rPr lang="en-GB" sz="1400" b="1" dirty="0"/>
              <a:t>Improves with negative bias</a:t>
            </a:r>
            <a:r>
              <a:rPr lang="en-GB" sz="1400" dirty="0"/>
              <a:t> since this pulls IBS patients below the threshold (less FPs)</a:t>
            </a:r>
          </a:p>
          <a:p>
            <a:pPr marL="128588" indent="-128588">
              <a:spcAft>
                <a:spcPts val="900"/>
              </a:spcAft>
              <a:buFont typeface="Arial" panose="020B0604020202020204" pitchFamily="34" charset="0"/>
              <a:buChar char="•"/>
            </a:pPr>
            <a:r>
              <a:rPr lang="en-GB" sz="1400" b="1" dirty="0"/>
              <a:t>Unaffected by imprecision</a:t>
            </a:r>
            <a:r>
              <a:rPr lang="en-GB" sz="1400" dirty="0"/>
              <a:t>: increasing spread of IBS FC1 distribution does not sign. alter the proportion falling above </a:t>
            </a:r>
            <a:r>
              <a:rPr lang="en-GB" sz="1400" dirty="0" smtClean="0"/>
              <a:t>100 </a:t>
            </a:r>
            <a:r>
              <a:rPr lang="el-GR" sz="1400" dirty="0"/>
              <a:t>μ</a:t>
            </a:r>
            <a:r>
              <a:rPr lang="en-GB" sz="1400" dirty="0"/>
              <a:t>g/g </a:t>
            </a:r>
          </a:p>
        </p:txBody>
      </p:sp>
      <p:sp>
        <p:nvSpPr>
          <p:cNvPr id="6" name="TextBox 5"/>
          <p:cNvSpPr txBox="1"/>
          <p:nvPr/>
        </p:nvSpPr>
        <p:spPr>
          <a:xfrm>
            <a:off x="230546" y="2023934"/>
            <a:ext cx="810090" cy="276999"/>
          </a:xfrm>
          <a:prstGeom prst="rect">
            <a:avLst/>
          </a:prstGeom>
          <a:noFill/>
          <a:ln>
            <a:solidFill>
              <a:srgbClr val="0072C6"/>
            </a:solidFill>
          </a:ln>
        </p:spPr>
        <p:txBody>
          <a:bodyPr wrap="square" rtlCol="0">
            <a:spAutoFit/>
          </a:bodyPr>
          <a:lstStyle/>
          <a:p>
            <a:r>
              <a:rPr lang="en-GB" sz="1200" dirty="0"/>
              <a:t>YFCCP</a:t>
            </a:r>
          </a:p>
        </p:txBody>
      </p:sp>
    </p:spTree>
    <p:extLst>
      <p:ext uri="{BB962C8B-B14F-4D97-AF65-F5344CB8AC3E}">
        <p14:creationId xmlns:p14="http://schemas.microsoft.com/office/powerpoint/2010/main" val="213985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36612" y="4517120"/>
            <a:ext cx="10531170"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24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350">
              <a:solidFill>
                <a:srgbClr val="FFFFFF"/>
              </a:solidFill>
              <a:cs typeface="Arial" charset="0"/>
            </a:endParaRPr>
          </a:p>
        </p:txBody>
      </p:sp>
      <p:sp>
        <p:nvSpPr>
          <p:cNvPr id="10" name="Title 1"/>
          <p:cNvSpPr>
            <a:spLocks noGrp="1"/>
          </p:cNvSpPr>
          <p:nvPr>
            <p:ph type="title"/>
          </p:nvPr>
        </p:nvSpPr>
        <p:spPr>
          <a:xfrm>
            <a:off x="302933" y="544705"/>
            <a:ext cx="6172200" cy="584489"/>
          </a:xfrm>
        </p:spPr>
        <p:txBody>
          <a:bodyPr/>
          <a:lstStyle/>
          <a:p>
            <a:r>
              <a:rPr lang="en-GB" sz="2100" dirty="0"/>
              <a:t>Case study - results</a:t>
            </a:r>
          </a:p>
        </p:txBody>
      </p:sp>
      <p:sp>
        <p:nvSpPr>
          <p:cNvPr id="13" name="Rectangle 12"/>
          <p:cNvSpPr/>
          <p:nvPr/>
        </p:nvSpPr>
        <p:spPr>
          <a:xfrm>
            <a:off x="-252536" y="5977375"/>
            <a:ext cx="10082213" cy="1979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24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cs typeface="Arial" charset="0"/>
            </a:endParaRPr>
          </a:p>
        </p:txBody>
      </p:sp>
      <p:pic>
        <p:nvPicPr>
          <p:cNvPr id="3" name="Picture 2"/>
          <p:cNvPicPr>
            <a:picLocks noChangeAspect="1"/>
          </p:cNvPicPr>
          <p:nvPr/>
        </p:nvPicPr>
        <p:blipFill>
          <a:blip r:embed="rId3"/>
          <a:stretch>
            <a:fillRect/>
          </a:stretch>
        </p:blipFill>
        <p:spPr>
          <a:xfrm>
            <a:off x="645075" y="1566242"/>
            <a:ext cx="6305635" cy="4832981"/>
          </a:xfrm>
          <a:prstGeom prst="rect">
            <a:avLst/>
          </a:prstGeom>
        </p:spPr>
      </p:pic>
      <p:sp>
        <p:nvSpPr>
          <p:cNvPr id="11" name="TextBox 10">
            <a:extLst>
              <a:ext uri="{FF2B5EF4-FFF2-40B4-BE49-F238E27FC236}">
                <a16:creationId xmlns:a16="http://schemas.microsoft.com/office/drawing/2014/main" id="{0845D89C-D131-46F5-A6E8-DE26F34CCA2C}"/>
              </a:ext>
            </a:extLst>
          </p:cNvPr>
          <p:cNvSpPr txBox="1"/>
          <p:nvPr/>
        </p:nvSpPr>
        <p:spPr>
          <a:xfrm>
            <a:off x="6312593" y="1874451"/>
            <a:ext cx="2642130" cy="3670236"/>
          </a:xfrm>
          <a:prstGeom prst="rect">
            <a:avLst/>
          </a:prstGeom>
          <a:solidFill>
            <a:schemeClr val="bg1"/>
          </a:solidFill>
          <a:ln>
            <a:solidFill>
              <a:srgbClr val="00B0F0"/>
            </a:solidFill>
          </a:ln>
        </p:spPr>
        <p:txBody>
          <a:bodyPr wrap="square" rtlCol="0">
            <a:spAutoFit/>
          </a:bodyPr>
          <a:lstStyle/>
          <a:p>
            <a:pPr>
              <a:spcAft>
                <a:spcPts val="900"/>
              </a:spcAft>
            </a:pPr>
            <a:r>
              <a:rPr lang="en-GB" sz="1400" b="1" u="sng" dirty="0">
                <a:solidFill>
                  <a:srgbClr val="00B0F0"/>
                </a:solidFill>
              </a:rPr>
              <a:t>Sensitivity (TP/ TP+FN) </a:t>
            </a:r>
          </a:p>
          <a:p>
            <a:pPr marL="128588" indent="-128588">
              <a:spcAft>
                <a:spcPts val="900"/>
              </a:spcAft>
              <a:buFont typeface="Arial" panose="020B0604020202020204" pitchFamily="34" charset="0"/>
              <a:buChar char="•"/>
            </a:pPr>
            <a:r>
              <a:rPr lang="en-GB" sz="1400" b="1" dirty="0"/>
              <a:t>Improves with positive bias</a:t>
            </a:r>
            <a:r>
              <a:rPr lang="en-GB" sz="1400" dirty="0"/>
              <a:t> since this pushes IBD patients above the threshold (more TPs)</a:t>
            </a:r>
          </a:p>
          <a:p>
            <a:pPr marL="128588" indent="-128588">
              <a:spcAft>
                <a:spcPts val="900"/>
              </a:spcAft>
              <a:buFont typeface="Arial" panose="020B0604020202020204" pitchFamily="34" charset="0"/>
              <a:buChar char="•"/>
            </a:pPr>
            <a:r>
              <a:rPr lang="en-GB" sz="1400" b="1" dirty="0"/>
              <a:t>Decreases with negative bias</a:t>
            </a:r>
            <a:r>
              <a:rPr lang="en-GB" sz="1400" dirty="0"/>
              <a:t> since this pulls all IBD patients  below the threshold (more FNs)</a:t>
            </a:r>
          </a:p>
          <a:p>
            <a:pPr marL="128588" indent="-128588">
              <a:spcAft>
                <a:spcPts val="900"/>
              </a:spcAft>
              <a:buFont typeface="Arial" panose="020B0604020202020204" pitchFamily="34" charset="0"/>
              <a:buChar char="•"/>
            </a:pPr>
            <a:r>
              <a:rPr lang="en-GB" sz="1400" b="1" dirty="0"/>
              <a:t>Decreases with imprecision</a:t>
            </a:r>
            <a:r>
              <a:rPr lang="en-GB" sz="1400" dirty="0"/>
              <a:t>: increasing spread of IBD FC1 distribution increases the  proportion falling below </a:t>
            </a:r>
            <a:r>
              <a:rPr lang="en-GB" sz="1400" dirty="0" smtClean="0"/>
              <a:t>100 </a:t>
            </a:r>
            <a:r>
              <a:rPr lang="el-GR" sz="1400" dirty="0"/>
              <a:t>μ</a:t>
            </a:r>
            <a:r>
              <a:rPr lang="en-GB" sz="1400" dirty="0"/>
              <a:t>g/g</a:t>
            </a:r>
          </a:p>
        </p:txBody>
      </p:sp>
      <p:sp>
        <p:nvSpPr>
          <p:cNvPr id="12" name="TextBox 11"/>
          <p:cNvSpPr txBox="1"/>
          <p:nvPr/>
        </p:nvSpPr>
        <p:spPr>
          <a:xfrm>
            <a:off x="230546" y="2023934"/>
            <a:ext cx="810090" cy="276999"/>
          </a:xfrm>
          <a:prstGeom prst="rect">
            <a:avLst/>
          </a:prstGeom>
          <a:noFill/>
          <a:ln>
            <a:solidFill>
              <a:srgbClr val="0072C6"/>
            </a:solidFill>
          </a:ln>
        </p:spPr>
        <p:txBody>
          <a:bodyPr wrap="square" rtlCol="0">
            <a:spAutoFit/>
          </a:bodyPr>
          <a:lstStyle/>
          <a:p>
            <a:r>
              <a:rPr lang="en-GB" sz="1200" dirty="0"/>
              <a:t>YFCCP</a:t>
            </a:r>
          </a:p>
        </p:txBody>
      </p:sp>
    </p:spTree>
    <p:extLst>
      <p:ext uri="{BB962C8B-B14F-4D97-AF65-F5344CB8AC3E}">
        <p14:creationId xmlns:p14="http://schemas.microsoft.com/office/powerpoint/2010/main" val="94202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36612" y="4517120"/>
            <a:ext cx="10531170"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24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350">
              <a:solidFill>
                <a:srgbClr val="FFFFFF"/>
              </a:solidFill>
              <a:cs typeface="Arial" charset="0"/>
            </a:endParaRPr>
          </a:p>
        </p:txBody>
      </p:sp>
      <p:pic>
        <p:nvPicPr>
          <p:cNvPr id="2" name="Picture 1"/>
          <p:cNvPicPr>
            <a:picLocks noChangeAspect="1"/>
          </p:cNvPicPr>
          <p:nvPr/>
        </p:nvPicPr>
        <p:blipFill>
          <a:blip r:embed="rId3"/>
          <a:stretch>
            <a:fillRect/>
          </a:stretch>
        </p:blipFill>
        <p:spPr>
          <a:xfrm>
            <a:off x="1359898" y="1990326"/>
            <a:ext cx="5211268" cy="4005263"/>
          </a:xfrm>
          <a:prstGeom prst="rect">
            <a:avLst/>
          </a:prstGeom>
        </p:spPr>
      </p:pic>
      <p:pic>
        <p:nvPicPr>
          <p:cNvPr id="11" name="Picture 10"/>
          <p:cNvPicPr>
            <a:picLocks noChangeAspect="1"/>
          </p:cNvPicPr>
          <p:nvPr/>
        </p:nvPicPr>
        <p:blipFill>
          <a:blip r:embed="rId3"/>
          <a:stretch>
            <a:fillRect/>
          </a:stretch>
        </p:blipFill>
        <p:spPr>
          <a:xfrm>
            <a:off x="1328902" y="1990326"/>
            <a:ext cx="5211268" cy="4005263"/>
          </a:xfrm>
          <a:prstGeom prst="rect">
            <a:avLst/>
          </a:prstGeom>
        </p:spPr>
      </p:pic>
      <p:sp>
        <p:nvSpPr>
          <p:cNvPr id="12" name="Title 1"/>
          <p:cNvSpPr>
            <a:spLocks noGrp="1"/>
          </p:cNvSpPr>
          <p:nvPr>
            <p:ph type="title"/>
          </p:nvPr>
        </p:nvSpPr>
        <p:spPr>
          <a:xfrm>
            <a:off x="302933" y="544705"/>
            <a:ext cx="6172200" cy="584489"/>
          </a:xfrm>
        </p:spPr>
        <p:txBody>
          <a:bodyPr/>
          <a:lstStyle/>
          <a:p>
            <a:r>
              <a:rPr lang="en-GB" sz="2100" dirty="0"/>
              <a:t>Case study - results</a:t>
            </a:r>
          </a:p>
        </p:txBody>
      </p:sp>
      <p:sp>
        <p:nvSpPr>
          <p:cNvPr id="14" name="Rectangle 13"/>
          <p:cNvSpPr/>
          <p:nvPr/>
        </p:nvSpPr>
        <p:spPr>
          <a:xfrm>
            <a:off x="-252536" y="5977375"/>
            <a:ext cx="10082213" cy="1979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24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cs typeface="Arial" charset="0"/>
            </a:endParaRPr>
          </a:p>
        </p:txBody>
      </p:sp>
      <p:pic>
        <p:nvPicPr>
          <p:cNvPr id="10" name="Picture 9"/>
          <p:cNvPicPr>
            <a:picLocks noChangeAspect="1"/>
          </p:cNvPicPr>
          <p:nvPr/>
        </p:nvPicPr>
        <p:blipFill>
          <a:blip r:embed="rId3"/>
          <a:stretch>
            <a:fillRect/>
          </a:stretch>
        </p:blipFill>
        <p:spPr>
          <a:xfrm>
            <a:off x="647252" y="1561488"/>
            <a:ext cx="6305635" cy="4846368"/>
          </a:xfrm>
          <a:prstGeom prst="rect">
            <a:avLst/>
          </a:prstGeom>
        </p:spPr>
      </p:pic>
      <p:sp>
        <p:nvSpPr>
          <p:cNvPr id="13" name="TextBox 12"/>
          <p:cNvSpPr txBox="1"/>
          <p:nvPr/>
        </p:nvSpPr>
        <p:spPr>
          <a:xfrm>
            <a:off x="230546" y="2023934"/>
            <a:ext cx="810090" cy="276999"/>
          </a:xfrm>
          <a:prstGeom prst="rect">
            <a:avLst/>
          </a:prstGeom>
          <a:noFill/>
          <a:ln>
            <a:solidFill>
              <a:srgbClr val="0072C6"/>
            </a:solidFill>
          </a:ln>
        </p:spPr>
        <p:txBody>
          <a:bodyPr wrap="square" rtlCol="0">
            <a:spAutoFit/>
          </a:bodyPr>
          <a:lstStyle/>
          <a:p>
            <a:r>
              <a:rPr lang="en-GB" sz="1200" dirty="0"/>
              <a:t>YFCCP</a:t>
            </a:r>
          </a:p>
        </p:txBody>
      </p:sp>
      <p:sp>
        <p:nvSpPr>
          <p:cNvPr id="15" name="Rectangle 14"/>
          <p:cNvSpPr/>
          <p:nvPr/>
        </p:nvSpPr>
        <p:spPr>
          <a:xfrm>
            <a:off x="6929756" y="1854790"/>
            <a:ext cx="2019437" cy="3162404"/>
          </a:xfrm>
          <a:prstGeom prst="rect">
            <a:avLst/>
          </a:prstGeom>
        </p:spPr>
        <p:txBody>
          <a:bodyPr wrap="square">
            <a:spAutoFit/>
          </a:bodyPr>
          <a:lstStyle/>
          <a:p>
            <a:pPr marL="214313" indent="-214313">
              <a:buFont typeface="Wingdings" panose="05000000000000000000" pitchFamily="2" charset="2"/>
              <a:buChar char="Ø"/>
            </a:pPr>
            <a:r>
              <a:rPr lang="en-GB" altLang="en-US" sz="1425" dirty="0"/>
              <a:t>Using the contour plots we can identify different “</a:t>
            </a:r>
            <a:r>
              <a:rPr lang="en-GB" altLang="en-US" sz="1425" b="1" dirty="0"/>
              <a:t>acceptable regions</a:t>
            </a:r>
            <a:r>
              <a:rPr lang="en-GB" altLang="en-US" sz="1425" dirty="0"/>
              <a:t>” of bias &amp; CV </a:t>
            </a:r>
            <a:r>
              <a:rPr lang="en-GB" altLang="en-US" sz="1425" i="1" dirty="0"/>
              <a:t>based on </a:t>
            </a:r>
          </a:p>
          <a:p>
            <a:pPr marL="214313" indent="-214313">
              <a:buFont typeface="Wingdings" panose="05000000000000000000" pitchFamily="2" charset="2"/>
              <a:buChar char="Ø"/>
            </a:pPr>
            <a:r>
              <a:rPr lang="en-GB" altLang="en-US" sz="1425" b="1" dirty="0"/>
              <a:t>assumed minimum requirements for diagnostic sensitivity and specificity </a:t>
            </a:r>
            <a:r>
              <a:rPr lang="en-GB" altLang="en-US" sz="1425" dirty="0"/>
              <a:t>values e.g. lower CI values from empirical data</a:t>
            </a:r>
          </a:p>
        </p:txBody>
      </p:sp>
    </p:spTree>
    <p:extLst>
      <p:ext uri="{BB962C8B-B14F-4D97-AF65-F5344CB8AC3E}">
        <p14:creationId xmlns:p14="http://schemas.microsoft.com/office/powerpoint/2010/main" val="37944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351213" y="1700808"/>
            <a:ext cx="51022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1200"/>
              </a:spcAft>
              <a:buClr>
                <a:srgbClr val="0070C0"/>
              </a:buClr>
            </a:pPr>
            <a:r>
              <a:rPr lang="en-GB" altLang="en-US" sz="2000" dirty="0" smtClean="0"/>
              <a:t>What is measurement uncertainty? </a:t>
            </a:r>
            <a:endParaRPr lang="en-GB" altLang="en-US" sz="2000" dirty="0"/>
          </a:p>
          <a:p>
            <a:pPr>
              <a:spcBef>
                <a:spcPct val="0"/>
              </a:spcBef>
              <a:spcAft>
                <a:spcPts val="1200"/>
              </a:spcAft>
              <a:buClr>
                <a:srgbClr val="0070C0"/>
              </a:buClr>
            </a:pPr>
            <a:r>
              <a:rPr lang="en-GB" altLang="en-US" sz="2000" dirty="0" smtClean="0"/>
              <a:t>What impact can measurement uncertainty have on downstream outcomes? </a:t>
            </a:r>
            <a:endParaRPr lang="en-GB" altLang="en-US" sz="2000" dirty="0"/>
          </a:p>
          <a:p>
            <a:pPr>
              <a:spcBef>
                <a:spcPct val="0"/>
              </a:spcBef>
              <a:spcAft>
                <a:spcPts val="1200"/>
              </a:spcAft>
              <a:buClr>
                <a:srgbClr val="0070C0"/>
              </a:buClr>
            </a:pPr>
            <a:r>
              <a:rPr lang="en-GB" altLang="en-US" sz="2000" dirty="0" smtClean="0"/>
              <a:t>How is measurement uncertainty currently evaluated within HTAs? </a:t>
            </a:r>
            <a:endParaRPr lang="en-GB" altLang="en-US" sz="2000" dirty="0"/>
          </a:p>
          <a:p>
            <a:pPr>
              <a:spcBef>
                <a:spcPct val="0"/>
              </a:spcBef>
              <a:spcAft>
                <a:spcPts val="1200"/>
              </a:spcAft>
              <a:buClr>
                <a:srgbClr val="0070C0"/>
              </a:buClr>
            </a:pPr>
            <a:r>
              <a:rPr lang="en-GB" altLang="en-US" sz="2000" dirty="0" smtClean="0"/>
              <a:t>Is there a way to explore the impact of measurement uncertainty on clinical and health-economic outcomes? </a:t>
            </a:r>
          </a:p>
          <a:p>
            <a:pPr>
              <a:spcBef>
                <a:spcPct val="0"/>
              </a:spcBef>
              <a:spcAft>
                <a:spcPts val="600"/>
              </a:spcAft>
              <a:buClr>
                <a:srgbClr val="0070C0"/>
              </a:buClr>
            </a:pPr>
            <a:r>
              <a:rPr lang="en-GB" altLang="en-US" sz="2000" dirty="0" smtClean="0"/>
              <a:t>In doing so, can we help to inform laboratory practices and improve patient care?</a:t>
            </a:r>
            <a:endParaRPr lang="en-GB" alt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563" y="2854325"/>
            <a:ext cx="278765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323528" y="332656"/>
            <a:ext cx="8229600" cy="779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r>
              <a:rPr lang="en-GB" sz="2100" kern="0" smtClean="0"/>
              <a:t>Measurement uncertainty</a:t>
            </a:r>
            <a:endParaRPr lang="en-GB" sz="2100" kern="0" dirty="0"/>
          </a:p>
        </p:txBody>
      </p:sp>
    </p:spTree>
    <p:extLst>
      <p:ext uri="{BB962C8B-B14F-4D97-AF65-F5344CB8AC3E}">
        <p14:creationId xmlns:p14="http://schemas.microsoft.com/office/powerpoint/2010/main" val="1995312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36612" y="4517120"/>
            <a:ext cx="10531170"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24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350">
              <a:solidFill>
                <a:srgbClr val="FFFFFF"/>
              </a:solidFill>
              <a:cs typeface="Arial" charset="0"/>
            </a:endParaRPr>
          </a:p>
        </p:txBody>
      </p:sp>
      <p:sp>
        <p:nvSpPr>
          <p:cNvPr id="11" name="Rectangle 10"/>
          <p:cNvSpPr/>
          <p:nvPr/>
        </p:nvSpPr>
        <p:spPr>
          <a:xfrm>
            <a:off x="6929756" y="1854790"/>
            <a:ext cx="2019437" cy="3162404"/>
          </a:xfrm>
          <a:prstGeom prst="rect">
            <a:avLst/>
          </a:prstGeom>
        </p:spPr>
        <p:txBody>
          <a:bodyPr wrap="square">
            <a:spAutoFit/>
          </a:bodyPr>
          <a:lstStyle/>
          <a:p>
            <a:pPr marL="214313" indent="-214313">
              <a:buFont typeface="Wingdings" panose="05000000000000000000" pitchFamily="2" charset="2"/>
              <a:buChar char="Ø"/>
            </a:pPr>
            <a:r>
              <a:rPr lang="en-GB" altLang="en-US" sz="1425" dirty="0"/>
              <a:t>Using the contour plots we can identify different “</a:t>
            </a:r>
            <a:r>
              <a:rPr lang="en-GB" altLang="en-US" sz="1425" b="1" dirty="0"/>
              <a:t>acceptable regions</a:t>
            </a:r>
            <a:r>
              <a:rPr lang="en-GB" altLang="en-US" sz="1425" dirty="0"/>
              <a:t>” of bias &amp; CV </a:t>
            </a:r>
            <a:r>
              <a:rPr lang="en-GB" altLang="en-US" sz="1425" i="1" dirty="0"/>
              <a:t>based on </a:t>
            </a:r>
          </a:p>
          <a:p>
            <a:pPr marL="214313" indent="-214313">
              <a:buFont typeface="Wingdings" panose="05000000000000000000" pitchFamily="2" charset="2"/>
              <a:buChar char="Ø"/>
            </a:pPr>
            <a:r>
              <a:rPr lang="en-GB" altLang="en-US" sz="1425" b="1" dirty="0"/>
              <a:t>assumed minimum requirements for diagnostic sensitivity and specificity </a:t>
            </a:r>
            <a:r>
              <a:rPr lang="en-GB" altLang="en-US" sz="1425" dirty="0"/>
              <a:t>values e.g. lower CI values from empirical data</a:t>
            </a:r>
          </a:p>
        </p:txBody>
      </p:sp>
      <p:sp>
        <p:nvSpPr>
          <p:cNvPr id="10" name="Title 1"/>
          <p:cNvSpPr>
            <a:spLocks noGrp="1"/>
          </p:cNvSpPr>
          <p:nvPr>
            <p:ph type="title"/>
          </p:nvPr>
        </p:nvSpPr>
        <p:spPr>
          <a:xfrm>
            <a:off x="302933" y="544705"/>
            <a:ext cx="6172200" cy="584489"/>
          </a:xfrm>
        </p:spPr>
        <p:txBody>
          <a:bodyPr/>
          <a:lstStyle/>
          <a:p>
            <a:r>
              <a:rPr lang="en-GB" sz="2100" dirty="0"/>
              <a:t>Case study - results</a:t>
            </a:r>
          </a:p>
        </p:txBody>
      </p:sp>
      <p:sp>
        <p:nvSpPr>
          <p:cNvPr id="14" name="Rectangle 13"/>
          <p:cNvSpPr/>
          <p:nvPr/>
        </p:nvSpPr>
        <p:spPr>
          <a:xfrm>
            <a:off x="-252536" y="5977375"/>
            <a:ext cx="10082213" cy="1979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24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cs typeface="Arial" charset="0"/>
            </a:endParaRPr>
          </a:p>
        </p:txBody>
      </p:sp>
      <p:pic>
        <p:nvPicPr>
          <p:cNvPr id="3" name="Picture 2"/>
          <p:cNvPicPr>
            <a:picLocks noChangeAspect="1"/>
          </p:cNvPicPr>
          <p:nvPr/>
        </p:nvPicPr>
        <p:blipFill>
          <a:blip r:embed="rId3"/>
          <a:stretch>
            <a:fillRect/>
          </a:stretch>
        </p:blipFill>
        <p:spPr>
          <a:xfrm>
            <a:off x="652574" y="1553252"/>
            <a:ext cx="6319023" cy="4886532"/>
          </a:xfrm>
          <a:prstGeom prst="rect">
            <a:avLst/>
          </a:prstGeom>
        </p:spPr>
      </p:pic>
      <p:sp>
        <p:nvSpPr>
          <p:cNvPr id="12" name="TextBox 11"/>
          <p:cNvSpPr txBox="1"/>
          <p:nvPr/>
        </p:nvSpPr>
        <p:spPr>
          <a:xfrm>
            <a:off x="230546" y="2023934"/>
            <a:ext cx="810090" cy="276999"/>
          </a:xfrm>
          <a:prstGeom prst="rect">
            <a:avLst/>
          </a:prstGeom>
          <a:noFill/>
          <a:ln>
            <a:solidFill>
              <a:srgbClr val="0072C6"/>
            </a:solidFill>
          </a:ln>
        </p:spPr>
        <p:txBody>
          <a:bodyPr wrap="square" rtlCol="0">
            <a:spAutoFit/>
          </a:bodyPr>
          <a:lstStyle/>
          <a:p>
            <a:r>
              <a:rPr lang="en-GB" sz="1200" dirty="0"/>
              <a:t>YFCCP</a:t>
            </a:r>
          </a:p>
        </p:txBody>
      </p:sp>
    </p:spTree>
    <p:extLst>
      <p:ext uri="{BB962C8B-B14F-4D97-AF65-F5344CB8AC3E}">
        <p14:creationId xmlns:p14="http://schemas.microsoft.com/office/powerpoint/2010/main" val="3367396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1"/>
          </p:nvPr>
        </p:nvSpPr>
        <p:spPr>
          <a:xfrm>
            <a:off x="165100" y="1392238"/>
            <a:ext cx="8813800" cy="5111750"/>
          </a:xfrm>
        </p:spPr>
        <p:txBody>
          <a:bodyPr/>
          <a:lstStyle/>
          <a:p>
            <a:pPr marL="0" indent="0">
              <a:buFontTx/>
              <a:buNone/>
            </a:pPr>
            <a:endParaRPr lang="en-GB" altLang="en-US" sz="1500" dirty="0"/>
          </a:p>
        </p:txBody>
      </p:sp>
      <p:sp>
        <p:nvSpPr>
          <p:cNvPr id="8" name="Rectangle 7"/>
          <p:cNvSpPr/>
          <p:nvPr/>
        </p:nvSpPr>
        <p:spPr>
          <a:xfrm>
            <a:off x="-252536" y="5977375"/>
            <a:ext cx="10082213" cy="1979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24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cs typeface="Arial" charset="0"/>
            </a:endParaRPr>
          </a:p>
        </p:txBody>
      </p:sp>
      <p:pic>
        <p:nvPicPr>
          <p:cNvPr id="11" name="Picture 10"/>
          <p:cNvPicPr>
            <a:picLocks noChangeAspect="1"/>
          </p:cNvPicPr>
          <p:nvPr/>
        </p:nvPicPr>
        <p:blipFill>
          <a:blip r:embed="rId3"/>
          <a:stretch>
            <a:fillRect/>
          </a:stretch>
        </p:blipFill>
        <p:spPr>
          <a:xfrm>
            <a:off x="143508" y="1770540"/>
            <a:ext cx="4453137" cy="3509018"/>
          </a:xfrm>
          <a:prstGeom prst="rect">
            <a:avLst/>
          </a:prstGeom>
        </p:spPr>
      </p:pic>
      <p:pic>
        <p:nvPicPr>
          <p:cNvPr id="12" name="Picture 11"/>
          <p:cNvPicPr>
            <a:picLocks noChangeAspect="1"/>
          </p:cNvPicPr>
          <p:nvPr/>
        </p:nvPicPr>
        <p:blipFill>
          <a:blip r:embed="rId4"/>
          <a:stretch>
            <a:fillRect/>
          </a:stretch>
        </p:blipFill>
        <p:spPr>
          <a:xfrm>
            <a:off x="4463989" y="1761327"/>
            <a:ext cx="4414739" cy="3478760"/>
          </a:xfrm>
          <a:prstGeom prst="rect">
            <a:avLst/>
          </a:prstGeom>
        </p:spPr>
      </p:pic>
      <p:sp>
        <p:nvSpPr>
          <p:cNvPr id="9" name="TextBox 8"/>
          <p:cNvSpPr txBox="1"/>
          <p:nvPr/>
        </p:nvSpPr>
        <p:spPr>
          <a:xfrm>
            <a:off x="1432446" y="1462785"/>
            <a:ext cx="1872208" cy="338554"/>
          </a:xfrm>
          <a:prstGeom prst="rect">
            <a:avLst/>
          </a:prstGeom>
          <a:noFill/>
          <a:ln>
            <a:solidFill>
              <a:srgbClr val="0072C6"/>
            </a:solidFill>
          </a:ln>
        </p:spPr>
        <p:txBody>
          <a:bodyPr wrap="square" rtlCol="0">
            <a:spAutoFit/>
          </a:bodyPr>
          <a:lstStyle/>
          <a:p>
            <a:pPr algn="ctr"/>
            <a:r>
              <a:rPr lang="en-GB" sz="1600" dirty="0" smtClean="0"/>
              <a:t>NICE FC Pathway</a:t>
            </a:r>
            <a:endParaRPr lang="en-GB" sz="1600" dirty="0"/>
          </a:p>
        </p:txBody>
      </p:sp>
      <p:sp>
        <p:nvSpPr>
          <p:cNvPr id="4" name="TextBox 3"/>
          <p:cNvSpPr txBox="1"/>
          <p:nvPr/>
        </p:nvSpPr>
        <p:spPr>
          <a:xfrm>
            <a:off x="6444208" y="1439289"/>
            <a:ext cx="936104" cy="338554"/>
          </a:xfrm>
          <a:prstGeom prst="rect">
            <a:avLst/>
          </a:prstGeom>
          <a:noFill/>
          <a:ln>
            <a:solidFill>
              <a:srgbClr val="0072C6"/>
            </a:solidFill>
          </a:ln>
        </p:spPr>
        <p:txBody>
          <a:bodyPr wrap="square" rtlCol="0">
            <a:spAutoFit/>
          </a:bodyPr>
          <a:lstStyle/>
          <a:p>
            <a:pPr algn="ctr"/>
            <a:r>
              <a:rPr lang="en-GB" sz="1600" dirty="0" smtClean="0"/>
              <a:t>YFCCP</a:t>
            </a:r>
            <a:endParaRPr lang="en-GB" sz="1600" dirty="0"/>
          </a:p>
        </p:txBody>
      </p:sp>
      <p:sp>
        <p:nvSpPr>
          <p:cNvPr id="10" name="Title 1"/>
          <p:cNvSpPr txBox="1">
            <a:spLocks/>
          </p:cNvSpPr>
          <p:nvPr/>
        </p:nvSpPr>
        <p:spPr bwMode="auto">
          <a:xfrm>
            <a:off x="262775" y="548680"/>
            <a:ext cx="6172200" cy="5844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r>
              <a:rPr lang="en-GB" sz="2100" kern="0" smtClean="0"/>
              <a:t>Case study - results</a:t>
            </a:r>
            <a:endParaRPr lang="en-GB" sz="2100" kern="0" dirty="0"/>
          </a:p>
        </p:txBody>
      </p:sp>
      <p:sp>
        <p:nvSpPr>
          <p:cNvPr id="2" name="TextBox 1"/>
          <p:cNvSpPr txBox="1"/>
          <p:nvPr/>
        </p:nvSpPr>
        <p:spPr>
          <a:xfrm>
            <a:off x="154304" y="5352425"/>
            <a:ext cx="8835392" cy="127307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smtClean="0"/>
              <a:t>Note: not comparing like-for-like here. Acceptable region for each pathway has been set at the lower 95% CI for diagnostic accuracy based on the empirical data analysis. </a:t>
            </a:r>
          </a:p>
          <a:p>
            <a:pPr marL="285750" indent="-285750">
              <a:buFont typeface="Arial" panose="020B0604020202020204" pitchFamily="34" charset="0"/>
              <a:buChar char="•"/>
            </a:pPr>
            <a:r>
              <a:rPr lang="en-GB" sz="1600" dirty="0" smtClean="0"/>
              <a:t>For the NICE FC pathway, better performance is achieved by applying negative bias – equivalent to raising the threshold (i.e. this pathway is not optimised). For the YFCCP, diagnostic accuracy is optimised around the (0,0) point</a:t>
            </a:r>
            <a:endParaRPr lang="en-GB" sz="1600" dirty="0"/>
          </a:p>
        </p:txBody>
      </p:sp>
    </p:spTree>
    <p:extLst>
      <p:ext uri="{BB962C8B-B14F-4D97-AF65-F5344CB8AC3E}">
        <p14:creationId xmlns:p14="http://schemas.microsoft.com/office/powerpoint/2010/main" val="366094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E35F30-56A3-499E-8626-B0E84A7829FE}"/>
              </a:ext>
            </a:extLst>
          </p:cNvPr>
          <p:cNvSpPr>
            <a:spLocks noGrp="1"/>
          </p:cNvSpPr>
          <p:nvPr>
            <p:ph idx="1"/>
          </p:nvPr>
        </p:nvSpPr>
        <p:spPr>
          <a:xfrm>
            <a:off x="494547" y="1850538"/>
            <a:ext cx="7830870" cy="3394472"/>
          </a:xfrm>
        </p:spPr>
        <p:txBody>
          <a:bodyPr/>
          <a:lstStyle/>
          <a:p>
            <a:pPr marL="0" lvl="2" indent="0">
              <a:spcAft>
                <a:spcPts val="450"/>
              </a:spcAft>
              <a:buNone/>
            </a:pPr>
            <a:r>
              <a:rPr lang="en-GB" sz="1800" b="1" dirty="0">
                <a:solidFill>
                  <a:srgbClr val="004F8A"/>
                </a:solidFill>
              </a:rPr>
              <a:t>Extending the analysis to cost-effectiveness outputs</a:t>
            </a:r>
          </a:p>
          <a:p>
            <a:pPr marL="0" lvl="2" indent="0">
              <a:spcAft>
                <a:spcPts val="450"/>
              </a:spcAft>
              <a:buNone/>
            </a:pPr>
            <a:endParaRPr lang="en-GB" sz="825" dirty="0"/>
          </a:p>
          <a:p>
            <a:pPr marL="0" lvl="2" indent="0">
              <a:spcAft>
                <a:spcPts val="900"/>
              </a:spcAft>
              <a:buNone/>
            </a:pPr>
            <a:r>
              <a:rPr lang="en-GB" sz="1800" dirty="0"/>
              <a:t>Using a previously conducted cost-effectiveness model:</a:t>
            </a:r>
          </a:p>
          <a:p>
            <a:pPr marL="685800" lvl="3" indent="-342900">
              <a:spcAft>
                <a:spcPts val="450"/>
              </a:spcAft>
              <a:buFont typeface="Wingdings" panose="05000000000000000000" pitchFamily="2" charset="2"/>
              <a:buChar char="§"/>
            </a:pPr>
            <a:r>
              <a:rPr lang="en-GB" sz="1800" dirty="0"/>
              <a:t>Iteratively adjust sensitivity and specificity estimates within the model </a:t>
            </a:r>
          </a:p>
          <a:p>
            <a:pPr marL="942975" lvl="4" indent="-257175">
              <a:spcAft>
                <a:spcPts val="900"/>
              </a:spcAft>
            </a:pPr>
            <a:r>
              <a:rPr lang="en-GB" sz="1800" dirty="0"/>
              <a:t>each sensitivity &amp; specificity value linked to a given imprecision and bias value</a:t>
            </a:r>
          </a:p>
          <a:p>
            <a:pPr marL="942975" lvl="4" indent="-257175">
              <a:spcAft>
                <a:spcPts val="900"/>
              </a:spcAft>
            </a:pPr>
            <a:r>
              <a:rPr lang="en-GB" sz="1800" dirty="0"/>
              <a:t>each iteration provides cost, Quality-adjusted life year (QALY) and incremental net benefit (INB) outputs </a:t>
            </a:r>
          </a:p>
          <a:p>
            <a:endParaRPr lang="en-GB" sz="1800" dirty="0"/>
          </a:p>
        </p:txBody>
      </p:sp>
      <p:sp>
        <p:nvSpPr>
          <p:cNvPr id="6" name="Title 1"/>
          <p:cNvSpPr>
            <a:spLocks noGrp="1"/>
          </p:cNvSpPr>
          <p:nvPr>
            <p:ph type="title"/>
          </p:nvPr>
        </p:nvSpPr>
        <p:spPr>
          <a:xfrm>
            <a:off x="323528" y="437245"/>
            <a:ext cx="6172200" cy="584489"/>
          </a:xfrm>
        </p:spPr>
        <p:txBody>
          <a:bodyPr/>
          <a:lstStyle/>
          <a:p>
            <a:r>
              <a:rPr lang="en-GB" sz="2100" dirty="0"/>
              <a:t>Case study</a:t>
            </a:r>
          </a:p>
        </p:txBody>
      </p:sp>
      <p:cxnSp>
        <p:nvCxnSpPr>
          <p:cNvPr id="10" name="Straight Arrow Connector 9"/>
          <p:cNvCxnSpPr/>
          <p:nvPr/>
        </p:nvCxnSpPr>
        <p:spPr>
          <a:xfrm>
            <a:off x="4409982" y="4953073"/>
            <a:ext cx="486054" cy="224015"/>
          </a:xfrm>
          <a:prstGeom prst="straightConnector1">
            <a:avLst/>
          </a:prstGeom>
          <a:ln w="28575">
            <a:tailEnd type="triangle" w="lg" len="me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11560" y="4968614"/>
            <a:ext cx="6480721" cy="723275"/>
          </a:xfrm>
          <a:prstGeom prst="rect">
            <a:avLst/>
          </a:prstGeom>
          <a:noFill/>
        </p:spPr>
        <p:txBody>
          <a:bodyPr wrap="square" rtlCol="0">
            <a:spAutoFit/>
          </a:bodyPr>
          <a:lstStyle/>
          <a:p>
            <a:pPr>
              <a:spcAft>
                <a:spcPts val="600"/>
              </a:spcAft>
            </a:pPr>
            <a:r>
              <a:rPr lang="en-GB" dirty="0" smtClean="0">
                <a:solidFill>
                  <a:srgbClr val="0072C6"/>
                </a:solidFill>
              </a:rPr>
              <a:t>Produces a </a:t>
            </a:r>
            <a:r>
              <a:rPr lang="en-GB" b="1" dirty="0" smtClean="0">
                <a:solidFill>
                  <a:srgbClr val="0072C6"/>
                </a:solidFill>
              </a:rPr>
              <a:t>“two-step” linked-evidence model:</a:t>
            </a:r>
          </a:p>
          <a:p>
            <a:r>
              <a:rPr lang="en-GB" dirty="0" smtClean="0">
                <a:solidFill>
                  <a:srgbClr val="0072C6"/>
                </a:solidFill>
              </a:rPr>
              <a:t>Measurement &gt;&gt; diagnostic accuracy&gt;&gt; cost-effectiveness</a:t>
            </a:r>
            <a:endParaRPr lang="en-GB" dirty="0">
              <a:solidFill>
                <a:srgbClr val="0072C6"/>
              </a:solidFill>
            </a:endParaRPr>
          </a:p>
        </p:txBody>
      </p:sp>
    </p:spTree>
    <p:extLst>
      <p:ext uri="{BB962C8B-B14F-4D97-AF65-F5344CB8AC3E}">
        <p14:creationId xmlns:p14="http://schemas.microsoft.com/office/powerpoint/2010/main" val="200916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6612" y="4517120"/>
            <a:ext cx="10531170"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24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350">
              <a:solidFill>
                <a:srgbClr val="FFFFFF"/>
              </a:solidFill>
              <a:cs typeface="Arial" charset="0"/>
            </a:endParaRPr>
          </a:p>
        </p:txBody>
      </p:sp>
      <p:pic>
        <p:nvPicPr>
          <p:cNvPr id="3" name="Picture 2"/>
          <p:cNvPicPr>
            <a:picLocks noChangeAspect="1"/>
          </p:cNvPicPr>
          <p:nvPr/>
        </p:nvPicPr>
        <p:blipFill>
          <a:blip r:embed="rId3"/>
          <a:stretch>
            <a:fillRect/>
          </a:stretch>
        </p:blipFill>
        <p:spPr>
          <a:xfrm>
            <a:off x="184287" y="2162105"/>
            <a:ext cx="4173191" cy="3394730"/>
          </a:xfrm>
          <a:prstGeom prst="rect">
            <a:avLst/>
          </a:prstGeom>
        </p:spPr>
      </p:pic>
      <p:pic>
        <p:nvPicPr>
          <p:cNvPr id="5" name="Picture 4"/>
          <p:cNvPicPr>
            <a:picLocks noChangeAspect="1"/>
          </p:cNvPicPr>
          <p:nvPr/>
        </p:nvPicPr>
        <p:blipFill>
          <a:blip r:embed="rId4"/>
          <a:stretch>
            <a:fillRect/>
          </a:stretch>
        </p:blipFill>
        <p:spPr>
          <a:xfrm>
            <a:off x="4558773" y="2162105"/>
            <a:ext cx="4388738" cy="3494429"/>
          </a:xfrm>
          <a:prstGeom prst="rect">
            <a:avLst/>
          </a:prstGeom>
        </p:spPr>
      </p:pic>
      <p:sp>
        <p:nvSpPr>
          <p:cNvPr id="2" name="Rectangle 1"/>
          <p:cNvSpPr/>
          <p:nvPr/>
        </p:nvSpPr>
        <p:spPr>
          <a:xfrm>
            <a:off x="184287" y="1984285"/>
            <a:ext cx="9680302" cy="324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p:cNvSpPr txBox="1">
            <a:spLocks/>
          </p:cNvSpPr>
          <p:nvPr/>
        </p:nvSpPr>
        <p:spPr bwMode="auto">
          <a:xfrm>
            <a:off x="323528" y="437245"/>
            <a:ext cx="6172200" cy="5844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r>
              <a:rPr lang="en-GB" sz="2100" kern="0" smtClean="0"/>
              <a:t>Case study</a:t>
            </a:r>
            <a:endParaRPr lang="en-GB" sz="2100" kern="0" dirty="0"/>
          </a:p>
        </p:txBody>
      </p:sp>
    </p:spTree>
    <p:extLst>
      <p:ext uri="{BB962C8B-B14F-4D97-AF65-F5344CB8AC3E}">
        <p14:creationId xmlns:p14="http://schemas.microsoft.com/office/powerpoint/2010/main" val="284533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88186" y="5733256"/>
            <a:ext cx="10531170"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24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350">
              <a:solidFill>
                <a:srgbClr val="FFFFFF"/>
              </a:solidFill>
              <a:cs typeface="Arial" charset="0"/>
            </a:endParaRPr>
          </a:p>
        </p:txBody>
      </p:sp>
      <p:pic>
        <p:nvPicPr>
          <p:cNvPr id="3" name="Picture 2"/>
          <p:cNvPicPr>
            <a:picLocks noChangeAspect="1"/>
          </p:cNvPicPr>
          <p:nvPr/>
        </p:nvPicPr>
        <p:blipFill>
          <a:blip r:embed="rId3"/>
          <a:stretch>
            <a:fillRect/>
          </a:stretch>
        </p:blipFill>
        <p:spPr>
          <a:xfrm>
            <a:off x="1182286" y="1408565"/>
            <a:ext cx="6803493" cy="5378626"/>
          </a:xfrm>
          <a:prstGeom prst="rect">
            <a:avLst/>
          </a:prstGeom>
        </p:spPr>
      </p:pic>
      <p:sp>
        <p:nvSpPr>
          <p:cNvPr id="9" name="Title 1"/>
          <p:cNvSpPr txBox="1">
            <a:spLocks/>
          </p:cNvSpPr>
          <p:nvPr/>
        </p:nvSpPr>
        <p:spPr bwMode="auto">
          <a:xfrm>
            <a:off x="323528" y="437245"/>
            <a:ext cx="6172200" cy="5844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r>
              <a:rPr lang="en-GB" sz="2100" kern="0" smtClean="0"/>
              <a:t>Case study</a:t>
            </a:r>
            <a:endParaRPr lang="en-GB" sz="2100" kern="0" dirty="0"/>
          </a:p>
        </p:txBody>
      </p:sp>
      <p:sp>
        <p:nvSpPr>
          <p:cNvPr id="10" name="Rectangle 9"/>
          <p:cNvSpPr/>
          <p:nvPr/>
        </p:nvSpPr>
        <p:spPr>
          <a:xfrm>
            <a:off x="-324544" y="1343673"/>
            <a:ext cx="10648332" cy="324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63009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36612" y="4517120"/>
            <a:ext cx="10531170"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24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350">
              <a:solidFill>
                <a:srgbClr val="FFFFFF"/>
              </a:solidFill>
              <a:cs typeface="Arial" charset="0"/>
            </a:endParaRPr>
          </a:p>
        </p:txBody>
      </p:sp>
      <p:pic>
        <p:nvPicPr>
          <p:cNvPr id="5" name="Picture 4"/>
          <p:cNvPicPr>
            <a:picLocks noChangeAspect="1"/>
          </p:cNvPicPr>
          <p:nvPr/>
        </p:nvPicPr>
        <p:blipFill>
          <a:blip r:embed="rId3"/>
          <a:stretch>
            <a:fillRect/>
          </a:stretch>
        </p:blipFill>
        <p:spPr>
          <a:xfrm>
            <a:off x="2236867" y="2056562"/>
            <a:ext cx="4555355" cy="3621810"/>
          </a:xfrm>
          <a:prstGeom prst="rect">
            <a:avLst/>
          </a:prstGeom>
        </p:spPr>
      </p:pic>
      <p:pic>
        <p:nvPicPr>
          <p:cNvPr id="9" name="Picture 8"/>
          <p:cNvPicPr>
            <a:picLocks noChangeAspect="1"/>
          </p:cNvPicPr>
          <p:nvPr/>
        </p:nvPicPr>
        <p:blipFill>
          <a:blip r:embed="rId3"/>
          <a:stretch>
            <a:fillRect/>
          </a:stretch>
        </p:blipFill>
        <p:spPr>
          <a:xfrm>
            <a:off x="2092580" y="2035988"/>
            <a:ext cx="4555355" cy="3621810"/>
          </a:xfrm>
          <a:prstGeom prst="rect">
            <a:avLst/>
          </a:prstGeom>
        </p:spPr>
      </p:pic>
      <p:sp>
        <p:nvSpPr>
          <p:cNvPr id="10" name="Title 1"/>
          <p:cNvSpPr>
            <a:spLocks noGrp="1"/>
          </p:cNvSpPr>
          <p:nvPr>
            <p:ph type="title"/>
          </p:nvPr>
        </p:nvSpPr>
        <p:spPr>
          <a:xfrm>
            <a:off x="323528" y="437245"/>
            <a:ext cx="6172200" cy="584489"/>
          </a:xfrm>
        </p:spPr>
        <p:txBody>
          <a:bodyPr/>
          <a:lstStyle/>
          <a:p>
            <a:r>
              <a:rPr lang="en-GB" sz="2100" dirty="0"/>
              <a:t>Case study</a:t>
            </a:r>
          </a:p>
        </p:txBody>
      </p:sp>
      <p:sp>
        <p:nvSpPr>
          <p:cNvPr id="12" name="Rectangle 11"/>
          <p:cNvSpPr/>
          <p:nvPr/>
        </p:nvSpPr>
        <p:spPr>
          <a:xfrm>
            <a:off x="-888186" y="5733256"/>
            <a:ext cx="10531170"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24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350">
              <a:solidFill>
                <a:srgbClr val="FFFFFF"/>
              </a:solidFill>
              <a:cs typeface="Arial" charset="0"/>
            </a:endParaRPr>
          </a:p>
        </p:txBody>
      </p:sp>
      <p:pic>
        <p:nvPicPr>
          <p:cNvPr id="11" name="Picture 10"/>
          <p:cNvPicPr>
            <a:picLocks noChangeAspect="1"/>
          </p:cNvPicPr>
          <p:nvPr/>
        </p:nvPicPr>
        <p:blipFill>
          <a:blip r:embed="rId3"/>
          <a:stretch>
            <a:fillRect/>
          </a:stretch>
        </p:blipFill>
        <p:spPr>
          <a:xfrm>
            <a:off x="1188554" y="1356575"/>
            <a:ext cx="6804000" cy="5409632"/>
          </a:xfrm>
          <a:prstGeom prst="rect">
            <a:avLst/>
          </a:prstGeom>
        </p:spPr>
      </p:pic>
      <p:sp>
        <p:nvSpPr>
          <p:cNvPr id="7" name="Rectangle 6"/>
          <p:cNvSpPr/>
          <p:nvPr/>
        </p:nvSpPr>
        <p:spPr>
          <a:xfrm>
            <a:off x="-324544" y="1406530"/>
            <a:ext cx="10648332" cy="294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14490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7" y="1570022"/>
            <a:ext cx="8824827" cy="830997"/>
          </a:xfrm>
          <a:prstGeom prst="rect">
            <a:avLst/>
          </a:prstGeom>
        </p:spPr>
        <p:txBody>
          <a:bodyPr wrap="square">
            <a:spAutoFit/>
          </a:bodyPr>
          <a:lstStyle/>
          <a:p>
            <a:pPr marL="0" indent="0">
              <a:spcAft>
                <a:spcPts val="400"/>
              </a:spcAft>
              <a:buFontTx/>
              <a:buNone/>
            </a:pPr>
            <a:r>
              <a:rPr lang="en-GB" altLang="en-US" sz="1600" dirty="0" smtClean="0"/>
              <a:t>Comparison of the position of the zero INMB line for the two FC pathways illustrates that the NICE FC pathway is largely dominated, whilst the YFCCP achieves a reasonable cost-effective region compared to most comparators </a:t>
            </a:r>
          </a:p>
        </p:txBody>
      </p:sp>
      <p:sp>
        <p:nvSpPr>
          <p:cNvPr id="7" name="TextBox 6"/>
          <p:cNvSpPr txBox="1"/>
          <p:nvPr/>
        </p:nvSpPr>
        <p:spPr>
          <a:xfrm>
            <a:off x="6444208" y="2606890"/>
            <a:ext cx="936104" cy="338554"/>
          </a:xfrm>
          <a:prstGeom prst="rect">
            <a:avLst/>
          </a:prstGeom>
          <a:noFill/>
          <a:ln>
            <a:solidFill>
              <a:srgbClr val="0072C6"/>
            </a:solidFill>
          </a:ln>
        </p:spPr>
        <p:txBody>
          <a:bodyPr wrap="square" rtlCol="0">
            <a:spAutoFit/>
          </a:bodyPr>
          <a:lstStyle/>
          <a:p>
            <a:pPr algn="ctr"/>
            <a:r>
              <a:rPr lang="en-GB" sz="1600" dirty="0" smtClean="0"/>
              <a:t>YFCCP</a:t>
            </a:r>
            <a:endParaRPr lang="en-GB" sz="1600" dirty="0"/>
          </a:p>
        </p:txBody>
      </p:sp>
      <p:sp>
        <p:nvSpPr>
          <p:cNvPr id="9" name="TextBox 8"/>
          <p:cNvSpPr txBox="1"/>
          <p:nvPr/>
        </p:nvSpPr>
        <p:spPr>
          <a:xfrm>
            <a:off x="1403648" y="2606890"/>
            <a:ext cx="1872208" cy="338554"/>
          </a:xfrm>
          <a:prstGeom prst="rect">
            <a:avLst/>
          </a:prstGeom>
          <a:noFill/>
          <a:ln>
            <a:solidFill>
              <a:srgbClr val="0072C6"/>
            </a:solidFill>
          </a:ln>
        </p:spPr>
        <p:txBody>
          <a:bodyPr wrap="square" rtlCol="0">
            <a:spAutoFit/>
          </a:bodyPr>
          <a:lstStyle/>
          <a:p>
            <a:pPr algn="ctr"/>
            <a:r>
              <a:rPr lang="en-GB" sz="1600" dirty="0" smtClean="0"/>
              <a:t>NICE FC Pathway</a:t>
            </a:r>
            <a:endParaRPr lang="en-GB" sz="1600" dirty="0"/>
          </a:p>
        </p:txBody>
      </p:sp>
      <p:sp>
        <p:nvSpPr>
          <p:cNvPr id="10" name="Rectangle 9"/>
          <p:cNvSpPr/>
          <p:nvPr/>
        </p:nvSpPr>
        <p:spPr>
          <a:xfrm>
            <a:off x="-252536" y="5977375"/>
            <a:ext cx="10082213" cy="1979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24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cs typeface="Arial" charset="0"/>
            </a:endParaRPr>
          </a:p>
        </p:txBody>
      </p:sp>
      <p:pic>
        <p:nvPicPr>
          <p:cNvPr id="2" name="Picture 1"/>
          <p:cNvPicPr>
            <a:picLocks noChangeAspect="1"/>
          </p:cNvPicPr>
          <p:nvPr/>
        </p:nvPicPr>
        <p:blipFill>
          <a:blip r:embed="rId2"/>
          <a:stretch>
            <a:fillRect/>
          </a:stretch>
        </p:blipFill>
        <p:spPr>
          <a:xfrm>
            <a:off x="45104" y="3074510"/>
            <a:ext cx="4520045" cy="3628159"/>
          </a:xfrm>
          <a:prstGeom prst="rect">
            <a:avLst/>
          </a:prstGeom>
        </p:spPr>
      </p:pic>
      <p:pic>
        <p:nvPicPr>
          <p:cNvPr id="6" name="Picture 5"/>
          <p:cNvPicPr>
            <a:picLocks noChangeAspect="1"/>
          </p:cNvPicPr>
          <p:nvPr/>
        </p:nvPicPr>
        <p:blipFill>
          <a:blip r:embed="rId3"/>
          <a:stretch>
            <a:fillRect/>
          </a:stretch>
        </p:blipFill>
        <p:spPr>
          <a:xfrm>
            <a:off x="4468928" y="3058351"/>
            <a:ext cx="4580659" cy="3706091"/>
          </a:xfrm>
          <a:prstGeom prst="rect">
            <a:avLst/>
          </a:prstGeom>
        </p:spPr>
      </p:pic>
      <p:sp>
        <p:nvSpPr>
          <p:cNvPr id="12" name="Title 1"/>
          <p:cNvSpPr>
            <a:spLocks noGrp="1"/>
          </p:cNvSpPr>
          <p:nvPr>
            <p:ph type="title"/>
          </p:nvPr>
        </p:nvSpPr>
        <p:spPr>
          <a:xfrm>
            <a:off x="323528" y="437245"/>
            <a:ext cx="6172200" cy="584489"/>
          </a:xfrm>
        </p:spPr>
        <p:txBody>
          <a:bodyPr/>
          <a:lstStyle/>
          <a:p>
            <a:r>
              <a:rPr lang="en-GB" sz="2100" dirty="0"/>
              <a:t>Case study</a:t>
            </a:r>
          </a:p>
        </p:txBody>
      </p:sp>
    </p:spTree>
    <p:extLst>
      <p:ext uri="{BB962C8B-B14F-4D97-AF65-F5344CB8AC3E}">
        <p14:creationId xmlns:p14="http://schemas.microsoft.com/office/powerpoint/2010/main" val="354723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1800" dirty="0" smtClean="0"/>
              <a:t>An alternative approach is to select the “optimal region” – set as the top x% of INMB (or NMB) results (where x is user-defined)</a:t>
            </a:r>
          </a:p>
          <a:p>
            <a:pPr marL="0" indent="0">
              <a:buNone/>
            </a:pPr>
            <a:endParaRPr lang="en-GB" dirty="0">
              <a:solidFill>
                <a:srgbClr val="FF0000"/>
              </a:solidFill>
            </a:endParaRPr>
          </a:p>
        </p:txBody>
      </p:sp>
      <p:sp>
        <p:nvSpPr>
          <p:cNvPr id="5" name="Rectangle 4"/>
          <p:cNvSpPr/>
          <p:nvPr/>
        </p:nvSpPr>
        <p:spPr>
          <a:xfrm>
            <a:off x="-252536" y="5977375"/>
            <a:ext cx="10082213" cy="1979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24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cs typeface="Arial" charset="0"/>
            </a:endParaRPr>
          </a:p>
        </p:txBody>
      </p:sp>
      <p:pic>
        <p:nvPicPr>
          <p:cNvPr id="4" name="Picture 3"/>
          <p:cNvPicPr>
            <a:picLocks noChangeAspect="1"/>
          </p:cNvPicPr>
          <p:nvPr/>
        </p:nvPicPr>
        <p:blipFill>
          <a:blip r:embed="rId2"/>
          <a:stretch>
            <a:fillRect/>
          </a:stretch>
        </p:blipFill>
        <p:spPr>
          <a:xfrm>
            <a:off x="457200" y="2305526"/>
            <a:ext cx="5843302" cy="4552474"/>
          </a:xfrm>
          <a:prstGeom prst="rect">
            <a:avLst/>
          </a:prstGeom>
        </p:spPr>
      </p:pic>
      <p:sp>
        <p:nvSpPr>
          <p:cNvPr id="6" name="TextBox 5"/>
          <p:cNvSpPr txBox="1"/>
          <p:nvPr/>
        </p:nvSpPr>
        <p:spPr>
          <a:xfrm>
            <a:off x="6444208" y="2345901"/>
            <a:ext cx="2448271" cy="3831818"/>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GB" sz="1700" dirty="0" smtClean="0"/>
              <a:t>This may be a useful approach when the cost-effective region is unacceptably large (e.g. when comparing against poor-performing comparators)</a:t>
            </a:r>
          </a:p>
          <a:p>
            <a:pPr marL="285750" indent="-285750">
              <a:buFont typeface="Wingdings" panose="05000000000000000000" pitchFamily="2" charset="2"/>
              <a:buChar char="Ø"/>
            </a:pPr>
            <a:r>
              <a:rPr lang="en-GB" sz="1700" dirty="0" smtClean="0"/>
              <a:t>Can be used to quantify the added/lost benefit of imposing tighter/looser APS </a:t>
            </a:r>
            <a:endParaRPr lang="en-GB" sz="1700" dirty="0"/>
          </a:p>
        </p:txBody>
      </p:sp>
      <p:sp>
        <p:nvSpPr>
          <p:cNvPr id="7" name="Title 1"/>
          <p:cNvSpPr txBox="1">
            <a:spLocks/>
          </p:cNvSpPr>
          <p:nvPr/>
        </p:nvSpPr>
        <p:spPr bwMode="auto">
          <a:xfrm>
            <a:off x="323528" y="437245"/>
            <a:ext cx="6172200" cy="5844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r>
              <a:rPr lang="en-GB" sz="2100" kern="0" smtClean="0"/>
              <a:t>Case study</a:t>
            </a:r>
            <a:endParaRPr lang="en-GB" sz="2100" kern="0" dirty="0"/>
          </a:p>
        </p:txBody>
      </p:sp>
    </p:spTree>
    <p:extLst>
      <p:ext uri="{BB962C8B-B14F-4D97-AF65-F5344CB8AC3E}">
        <p14:creationId xmlns:p14="http://schemas.microsoft.com/office/powerpoint/2010/main" val="308179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Limitations</a:t>
            </a:r>
            <a:endParaRPr lang="en-GB" sz="2400" dirty="0"/>
          </a:p>
        </p:txBody>
      </p:sp>
      <p:sp>
        <p:nvSpPr>
          <p:cNvPr id="3" name="Content Placeholder 2"/>
          <p:cNvSpPr>
            <a:spLocks noGrp="1"/>
          </p:cNvSpPr>
          <p:nvPr>
            <p:ph idx="1"/>
          </p:nvPr>
        </p:nvSpPr>
        <p:spPr>
          <a:xfrm>
            <a:off x="323528" y="1556792"/>
            <a:ext cx="8229600" cy="4525963"/>
          </a:xfrm>
        </p:spPr>
        <p:txBody>
          <a:bodyPr/>
          <a:lstStyle/>
          <a:p>
            <a:pPr marL="800100" lvl="3" indent="-342900">
              <a:spcAft>
                <a:spcPts val="1200"/>
              </a:spcAft>
            </a:pPr>
            <a:endParaRPr lang="en-GB" sz="1800" b="1" dirty="0" smtClean="0"/>
          </a:p>
          <a:p>
            <a:pPr marL="800100" lvl="3" indent="-342900">
              <a:spcAft>
                <a:spcPts val="1200"/>
              </a:spcAft>
            </a:pPr>
            <a:r>
              <a:rPr lang="en-GB" sz="1800" b="1" dirty="0" smtClean="0"/>
              <a:t>Baseline </a:t>
            </a:r>
            <a:r>
              <a:rPr lang="en-GB" sz="1800" b="1" dirty="0"/>
              <a:t>error: </a:t>
            </a:r>
            <a:r>
              <a:rPr lang="en-GB" sz="1800" dirty="0"/>
              <a:t>limits interpretation of results (methods are available to “strip” known baseline error from simple parametric distributions, but </a:t>
            </a:r>
            <a:r>
              <a:rPr lang="en-GB" sz="1800" dirty="0" smtClean="0"/>
              <a:t>this requires reliable </a:t>
            </a:r>
            <a:r>
              <a:rPr lang="en-GB" sz="1800" dirty="0"/>
              <a:t>data on baseline error &amp; method for more complex distributions not </a:t>
            </a:r>
            <a:r>
              <a:rPr lang="en-GB" sz="1800" dirty="0" smtClean="0"/>
              <a:t>yet documented)</a:t>
            </a:r>
            <a:endParaRPr lang="en-GB" sz="1800" dirty="0"/>
          </a:p>
          <a:p>
            <a:pPr marL="800100" lvl="3" indent="-342900">
              <a:spcAft>
                <a:spcPts val="1200"/>
              </a:spcAft>
            </a:pPr>
            <a:r>
              <a:rPr lang="en-GB" sz="1800" b="1" dirty="0" smtClean="0"/>
              <a:t>External validity: </a:t>
            </a:r>
            <a:r>
              <a:rPr lang="en-GB" sz="1800" dirty="0" smtClean="0"/>
              <a:t>results sensitive to data distributions – if these are expected to change by region then the findings may not hold</a:t>
            </a:r>
            <a:endParaRPr lang="en-GB" sz="1800" b="1" dirty="0" smtClean="0"/>
          </a:p>
          <a:p>
            <a:pPr marL="800100" lvl="3" indent="-342900">
              <a:spcAft>
                <a:spcPts val="1200"/>
              </a:spcAft>
            </a:pPr>
            <a:r>
              <a:rPr lang="en-GB" sz="1800" b="1" dirty="0" smtClean="0"/>
              <a:t>Missing FC2 data for YFCCP: </a:t>
            </a:r>
            <a:r>
              <a:rPr lang="en-GB" sz="1800" dirty="0" smtClean="0"/>
              <a:t>unclear if this may bias the results. Sensitivity analysis simulating FC2 value by drawing from distribution of differences suggests that the base case APS regions are conservative</a:t>
            </a:r>
          </a:p>
          <a:p>
            <a:pPr marL="800100" lvl="3" indent="-342900">
              <a:spcAft>
                <a:spcPts val="1200"/>
              </a:spcAft>
            </a:pPr>
            <a:r>
              <a:rPr lang="en-GB" sz="1800" b="1" dirty="0" smtClean="0"/>
              <a:t>Economic model</a:t>
            </a:r>
            <a:r>
              <a:rPr lang="en-GB" sz="1800" dirty="0" smtClean="0"/>
              <a:t>: short time horizon &amp; deterministic</a:t>
            </a:r>
            <a:endParaRPr lang="en-GB" sz="1800" dirty="0"/>
          </a:p>
        </p:txBody>
      </p:sp>
    </p:spTree>
    <p:extLst>
      <p:ext uri="{BB962C8B-B14F-4D97-AF65-F5344CB8AC3E}">
        <p14:creationId xmlns:p14="http://schemas.microsoft.com/office/powerpoint/2010/main" val="17527343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6612" y="4517120"/>
            <a:ext cx="10531170"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24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350">
              <a:solidFill>
                <a:srgbClr val="FFFFFF"/>
              </a:solidFill>
              <a:cs typeface="Arial" charset="0"/>
            </a:endParaRPr>
          </a:p>
        </p:txBody>
      </p:sp>
      <p:sp>
        <p:nvSpPr>
          <p:cNvPr id="3" name="Content Placeholder 2"/>
          <p:cNvSpPr>
            <a:spLocks noGrp="1"/>
          </p:cNvSpPr>
          <p:nvPr>
            <p:ph idx="1"/>
          </p:nvPr>
        </p:nvSpPr>
        <p:spPr>
          <a:xfrm>
            <a:off x="743744" y="1986744"/>
            <a:ext cx="8381274" cy="3394472"/>
          </a:xfrm>
        </p:spPr>
        <p:txBody>
          <a:bodyPr/>
          <a:lstStyle/>
          <a:p>
            <a:pPr marL="0" lvl="2" indent="0">
              <a:spcAft>
                <a:spcPts val="300"/>
              </a:spcAft>
              <a:buNone/>
            </a:pPr>
            <a:r>
              <a:rPr lang="en-GB" sz="1800" b="1" dirty="0"/>
              <a:t>HTA perspective: </a:t>
            </a:r>
          </a:p>
          <a:p>
            <a:pPr marL="470297" lvl="3" indent="-203597">
              <a:spcAft>
                <a:spcPts val="300"/>
              </a:spcAft>
            </a:pPr>
            <a:r>
              <a:rPr lang="en-GB" sz="1800" dirty="0"/>
              <a:t>Explore possible impact of increased measurement uncertainty following wide-scale adoption</a:t>
            </a:r>
          </a:p>
          <a:p>
            <a:pPr marL="470297" lvl="3" indent="-203597">
              <a:spcAft>
                <a:spcPts val="300"/>
              </a:spcAft>
            </a:pPr>
            <a:r>
              <a:rPr lang="en-GB" sz="1800" dirty="0"/>
              <a:t>Inform the need &amp; design of post-adoption surveillance strategies</a:t>
            </a:r>
          </a:p>
          <a:p>
            <a:pPr marL="266700" lvl="3" indent="0">
              <a:spcAft>
                <a:spcPts val="300"/>
              </a:spcAft>
              <a:buNone/>
            </a:pPr>
            <a:endParaRPr lang="en-GB" sz="1200" dirty="0"/>
          </a:p>
          <a:p>
            <a:pPr marL="66675" lvl="3" indent="-66675">
              <a:spcAft>
                <a:spcPts val="300"/>
              </a:spcAft>
              <a:buNone/>
            </a:pPr>
            <a:r>
              <a:rPr lang="en-GB" sz="1800" b="1" dirty="0"/>
              <a:t>Laboratory perspective: </a:t>
            </a:r>
          </a:p>
          <a:p>
            <a:pPr marL="470297" lvl="3" indent="-203597">
              <a:spcAft>
                <a:spcPts val="300"/>
              </a:spcAft>
            </a:pPr>
            <a:r>
              <a:rPr lang="en-GB" sz="1800" dirty="0"/>
              <a:t>Inform outcome-based analytical performance specifications (APS) </a:t>
            </a:r>
          </a:p>
          <a:p>
            <a:pPr marL="470297" lvl="3" indent="-203597">
              <a:spcAft>
                <a:spcPts val="300"/>
              </a:spcAft>
            </a:pPr>
            <a:r>
              <a:rPr lang="en-GB" sz="1800" dirty="0"/>
              <a:t>Inform the </a:t>
            </a:r>
            <a:r>
              <a:rPr lang="en-GB" sz="1800" dirty="0" smtClean="0"/>
              <a:t>need for &amp; design </a:t>
            </a:r>
            <a:r>
              <a:rPr lang="en-GB" sz="1800" dirty="0"/>
              <a:t>of EQA/ proficiency testing schemes</a:t>
            </a:r>
          </a:p>
          <a:p>
            <a:pPr marL="257175" lvl="2" indent="-257175">
              <a:spcAft>
                <a:spcPts val="900"/>
              </a:spcAft>
            </a:pPr>
            <a:endParaRPr lang="en-GB" sz="1800" dirty="0"/>
          </a:p>
          <a:p>
            <a:pPr marL="342900" lvl="3" indent="0">
              <a:spcAft>
                <a:spcPts val="900"/>
              </a:spcAft>
              <a:buNone/>
            </a:pPr>
            <a:endParaRPr lang="en-GB" sz="1800" dirty="0"/>
          </a:p>
          <a:p>
            <a:pPr marL="600075" lvl="3" indent="-257175">
              <a:spcAft>
                <a:spcPts val="900"/>
              </a:spcAft>
            </a:pPr>
            <a:endParaRPr lang="en-GB" sz="1800" dirty="0"/>
          </a:p>
        </p:txBody>
      </p:sp>
      <p:sp>
        <p:nvSpPr>
          <p:cNvPr id="5" name="Title 1"/>
          <p:cNvSpPr>
            <a:spLocks noGrp="1"/>
          </p:cNvSpPr>
          <p:nvPr>
            <p:ph type="title"/>
          </p:nvPr>
        </p:nvSpPr>
        <p:spPr>
          <a:xfrm>
            <a:off x="457200" y="274638"/>
            <a:ext cx="8229600" cy="1143000"/>
          </a:xfrm>
        </p:spPr>
        <p:txBody>
          <a:bodyPr/>
          <a:lstStyle/>
          <a:p>
            <a:r>
              <a:rPr lang="en-GB" sz="2400" dirty="0" smtClean="0"/>
              <a:t>Key advantages</a:t>
            </a:r>
            <a:endParaRPr lang="en-GB" sz="2400" dirty="0"/>
          </a:p>
        </p:txBody>
      </p:sp>
    </p:spTree>
    <p:extLst>
      <p:ext uri="{BB962C8B-B14F-4D97-AF65-F5344CB8AC3E}">
        <p14:creationId xmlns:p14="http://schemas.microsoft.com/office/powerpoint/2010/main" val="104253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p:nvPr/>
        </p:nvPicPr>
        <p:blipFill>
          <a:blip r:embed="rId3">
            <a:extLst>
              <a:ext uri="{28A0092B-C50C-407E-A947-70E740481C1C}">
                <a14:useLocalDpi xmlns:a14="http://schemas.microsoft.com/office/drawing/2010/main" val="0"/>
              </a:ext>
            </a:extLst>
          </a:blip>
          <a:srcRect/>
          <a:stretch>
            <a:fillRect/>
          </a:stretch>
        </p:blipFill>
        <p:spPr bwMode="auto">
          <a:xfrm>
            <a:off x="2158665" y="1496513"/>
            <a:ext cx="4466908" cy="4326509"/>
          </a:xfrm>
          <a:prstGeom prst="rect">
            <a:avLst/>
          </a:prstGeom>
          <a:noFill/>
          <a:ln w="6350">
            <a:noFill/>
          </a:ln>
        </p:spPr>
      </p:pic>
      <p:sp>
        <p:nvSpPr>
          <p:cNvPr id="9" name="Title 1"/>
          <p:cNvSpPr>
            <a:spLocks noGrp="1"/>
          </p:cNvSpPr>
          <p:nvPr>
            <p:ph type="title"/>
          </p:nvPr>
        </p:nvSpPr>
        <p:spPr>
          <a:xfrm>
            <a:off x="287499" y="516277"/>
            <a:ext cx="6172200" cy="584489"/>
          </a:xfrm>
        </p:spPr>
        <p:txBody>
          <a:bodyPr/>
          <a:lstStyle/>
          <a:p>
            <a:r>
              <a:rPr lang="en-GB" sz="1800" dirty="0" smtClean="0"/>
              <a:t>Test Evaluation Pathway</a:t>
            </a:r>
            <a:endParaRPr lang="en-GB" sz="1800" dirty="0"/>
          </a:p>
        </p:txBody>
      </p:sp>
      <p:sp>
        <p:nvSpPr>
          <p:cNvPr id="2" name="TextBox 1"/>
          <p:cNvSpPr txBox="1"/>
          <p:nvPr/>
        </p:nvSpPr>
        <p:spPr>
          <a:xfrm>
            <a:off x="6126753" y="4757121"/>
            <a:ext cx="2860269" cy="1077218"/>
          </a:xfrm>
          <a:prstGeom prst="rect">
            <a:avLst/>
          </a:prstGeom>
          <a:noFill/>
        </p:spPr>
        <p:txBody>
          <a:bodyPr wrap="square" rtlCol="0">
            <a:spAutoFit/>
          </a:bodyPr>
          <a:lstStyle/>
          <a:p>
            <a:pPr marL="214313" indent="-214313">
              <a:buFont typeface="Arial" panose="020B0604020202020204" pitchFamily="34" charset="0"/>
              <a:buChar char="•"/>
            </a:pPr>
            <a:r>
              <a:rPr lang="en-GB" sz="1600" dirty="0" smtClean="0"/>
              <a:t>Diagnostic accuracy: sensitivity &amp; specificity, PPV &amp; NPV</a:t>
            </a:r>
          </a:p>
          <a:p>
            <a:pPr marL="214313" indent="-214313">
              <a:buFont typeface="Arial" panose="020B0604020202020204" pitchFamily="34" charset="0"/>
              <a:buChar char="•"/>
            </a:pPr>
            <a:r>
              <a:rPr lang="en-GB" sz="1600" dirty="0" smtClean="0"/>
              <a:t>Prognostic utility (LR, OR)</a:t>
            </a:r>
            <a:endParaRPr lang="en-GB" sz="1600" dirty="0"/>
          </a:p>
        </p:txBody>
      </p:sp>
      <p:sp>
        <p:nvSpPr>
          <p:cNvPr id="6" name="TextBox 5"/>
          <p:cNvSpPr txBox="1"/>
          <p:nvPr/>
        </p:nvSpPr>
        <p:spPr>
          <a:xfrm>
            <a:off x="415248" y="5226719"/>
            <a:ext cx="3715271" cy="830997"/>
          </a:xfrm>
          <a:prstGeom prst="rect">
            <a:avLst/>
          </a:prstGeom>
          <a:noFill/>
        </p:spPr>
        <p:txBody>
          <a:bodyPr wrap="square" rtlCol="0">
            <a:spAutoFit/>
          </a:bodyPr>
          <a:lstStyle/>
          <a:p>
            <a:pPr marL="214313" indent="-214313">
              <a:buFont typeface="Arial" panose="020B0604020202020204" pitchFamily="34" charset="0"/>
              <a:buChar char="•"/>
            </a:pPr>
            <a:r>
              <a:rPr lang="en-GB" sz="1600" dirty="0"/>
              <a:t>P</a:t>
            </a:r>
            <a:r>
              <a:rPr lang="en-GB" sz="1600" dirty="0" smtClean="0"/>
              <a:t>atient &amp; clinical decision making</a:t>
            </a:r>
          </a:p>
          <a:p>
            <a:pPr marL="214313" indent="-214313">
              <a:buFont typeface="Arial" panose="020B0604020202020204" pitchFamily="34" charset="0"/>
              <a:buChar char="•"/>
            </a:pPr>
            <a:r>
              <a:rPr lang="en-GB" sz="1600" dirty="0" smtClean="0"/>
              <a:t>Health outcomes (morbidity, mortality, quality of life)</a:t>
            </a:r>
            <a:endParaRPr lang="en-GB" sz="1600" dirty="0"/>
          </a:p>
        </p:txBody>
      </p:sp>
      <p:sp>
        <p:nvSpPr>
          <p:cNvPr id="14" name="TextBox 13"/>
          <p:cNvSpPr txBox="1"/>
          <p:nvPr/>
        </p:nvSpPr>
        <p:spPr>
          <a:xfrm>
            <a:off x="539552" y="2167732"/>
            <a:ext cx="1872208" cy="1323439"/>
          </a:xfrm>
          <a:prstGeom prst="rect">
            <a:avLst/>
          </a:prstGeom>
          <a:noFill/>
        </p:spPr>
        <p:txBody>
          <a:bodyPr wrap="square" rtlCol="0">
            <a:spAutoFit/>
          </a:bodyPr>
          <a:lstStyle/>
          <a:p>
            <a:pPr marL="214313" indent="-214313">
              <a:buFont typeface="Arial" panose="020B0604020202020204" pitchFamily="34" charset="0"/>
              <a:buChar char="•"/>
            </a:pPr>
            <a:r>
              <a:rPr lang="en-GB" sz="1600" dirty="0" smtClean="0"/>
              <a:t>Legal &amp; ethical concerns</a:t>
            </a:r>
          </a:p>
          <a:p>
            <a:pPr marL="214313" indent="-214313">
              <a:buFont typeface="Arial" panose="020B0604020202020204" pitchFamily="34" charset="0"/>
              <a:buChar char="•"/>
            </a:pPr>
            <a:r>
              <a:rPr lang="en-GB" sz="1600" dirty="0"/>
              <a:t>Societal impact</a:t>
            </a:r>
          </a:p>
          <a:p>
            <a:pPr marL="214313" indent="-214313">
              <a:buFont typeface="Arial" panose="020B0604020202020204" pitchFamily="34" charset="0"/>
              <a:buChar char="•"/>
            </a:pPr>
            <a:r>
              <a:rPr lang="en-GB" sz="1600" dirty="0" smtClean="0"/>
              <a:t>Equity impact</a:t>
            </a:r>
          </a:p>
          <a:p>
            <a:pPr marL="214313" indent="-214313">
              <a:buFont typeface="Arial" panose="020B0604020202020204" pitchFamily="34" charset="0"/>
              <a:buChar char="•"/>
            </a:pPr>
            <a:endParaRPr lang="en-GB" sz="1600" dirty="0"/>
          </a:p>
        </p:txBody>
      </p:sp>
      <p:sp>
        <p:nvSpPr>
          <p:cNvPr id="16" name="TextBox 15"/>
          <p:cNvSpPr txBox="1"/>
          <p:nvPr/>
        </p:nvSpPr>
        <p:spPr>
          <a:xfrm>
            <a:off x="287499" y="3924282"/>
            <a:ext cx="2446130" cy="584775"/>
          </a:xfrm>
          <a:prstGeom prst="rect">
            <a:avLst/>
          </a:prstGeom>
          <a:noFill/>
        </p:spPr>
        <p:txBody>
          <a:bodyPr wrap="square" rtlCol="0">
            <a:spAutoFit/>
          </a:bodyPr>
          <a:lstStyle/>
          <a:p>
            <a:pPr marL="214313" indent="-214313">
              <a:buFont typeface="Arial" panose="020B0604020202020204" pitchFamily="34" charset="0"/>
              <a:buChar char="•"/>
            </a:pPr>
            <a:r>
              <a:rPr lang="en-GB" sz="1600" dirty="0" smtClean="0"/>
              <a:t>ICER </a:t>
            </a:r>
            <a:r>
              <a:rPr lang="en-GB" sz="1600" dirty="0"/>
              <a:t>= ∆C/ ∆E </a:t>
            </a:r>
          </a:p>
          <a:p>
            <a:pPr marL="214313" indent="-214313">
              <a:buFont typeface="Arial" panose="020B0604020202020204" pitchFamily="34" charset="0"/>
              <a:buChar char="•"/>
            </a:pPr>
            <a:r>
              <a:rPr lang="en-GB" sz="1600" dirty="0" smtClean="0"/>
              <a:t>INMB = ∆E*k - </a:t>
            </a:r>
            <a:r>
              <a:rPr lang="en-GB" sz="1600" dirty="0"/>
              <a:t>∆C</a:t>
            </a:r>
            <a:r>
              <a:rPr lang="en-GB" sz="1600" dirty="0" smtClean="0"/>
              <a:t> </a:t>
            </a:r>
          </a:p>
        </p:txBody>
      </p:sp>
      <p:sp>
        <p:nvSpPr>
          <p:cNvPr id="18" name="TextBox 17"/>
          <p:cNvSpPr txBox="1"/>
          <p:nvPr/>
        </p:nvSpPr>
        <p:spPr>
          <a:xfrm>
            <a:off x="6291250" y="2281332"/>
            <a:ext cx="2531274" cy="2372444"/>
          </a:xfrm>
          <a:prstGeom prst="rect">
            <a:avLst/>
          </a:prstGeom>
          <a:noFill/>
          <a:ln>
            <a:noFill/>
          </a:ln>
        </p:spPr>
        <p:txBody>
          <a:bodyPr wrap="square" rtlCol="0">
            <a:spAutoFit/>
          </a:bodyPr>
          <a:lstStyle/>
          <a:p>
            <a:pPr marL="338138" indent="-134541">
              <a:spcAft>
                <a:spcPts val="450"/>
              </a:spcAft>
              <a:buFont typeface="Arial" panose="020B0604020202020204" pitchFamily="34" charset="0"/>
              <a:buChar char="•"/>
            </a:pPr>
            <a:r>
              <a:rPr lang="en-GB" sz="1600" dirty="0" smtClean="0"/>
              <a:t>The </a:t>
            </a:r>
            <a:r>
              <a:rPr lang="en-GB" sz="1600" dirty="0"/>
              <a:t>ability of a test to </a:t>
            </a:r>
            <a:r>
              <a:rPr lang="en-GB" sz="1600" dirty="0" smtClean="0"/>
              <a:t>provide a </a:t>
            </a:r>
            <a:r>
              <a:rPr lang="en-GB" sz="1600" i="1" dirty="0" smtClean="0"/>
              <a:t>true</a:t>
            </a:r>
            <a:r>
              <a:rPr lang="en-GB" sz="1600" dirty="0" smtClean="0"/>
              <a:t> and </a:t>
            </a:r>
            <a:r>
              <a:rPr lang="en-GB" sz="1600" i="1" dirty="0" smtClean="0"/>
              <a:t>precise</a:t>
            </a:r>
            <a:r>
              <a:rPr lang="en-GB" sz="1600" dirty="0" smtClean="0"/>
              <a:t> measurement of </a:t>
            </a:r>
            <a:r>
              <a:rPr lang="en-GB" sz="1600" dirty="0"/>
              <a:t>the </a:t>
            </a:r>
            <a:r>
              <a:rPr lang="en-GB" sz="1600" i="1" dirty="0"/>
              <a:t>measurand</a:t>
            </a:r>
            <a:r>
              <a:rPr lang="en-GB" sz="1600" dirty="0"/>
              <a:t> (i.e. </a:t>
            </a:r>
            <a:r>
              <a:rPr lang="en-GB" sz="1600" dirty="0" smtClean="0"/>
              <a:t>substance </a:t>
            </a:r>
            <a:r>
              <a:rPr lang="en-GB" sz="1600" dirty="0"/>
              <a:t>of </a:t>
            </a:r>
            <a:r>
              <a:rPr lang="en-GB" sz="1600" dirty="0" smtClean="0"/>
              <a:t>interest) </a:t>
            </a:r>
            <a:r>
              <a:rPr lang="en-GB" sz="1600" dirty="0"/>
              <a:t>in the test </a:t>
            </a:r>
            <a:r>
              <a:rPr lang="en-GB" sz="1600" dirty="0" smtClean="0"/>
              <a:t>sample</a:t>
            </a:r>
          </a:p>
          <a:p>
            <a:pPr marL="338138" indent="-134541">
              <a:spcAft>
                <a:spcPts val="450"/>
              </a:spcAft>
              <a:buFont typeface="Arial" panose="020B0604020202020204" pitchFamily="34" charset="0"/>
              <a:buChar char="•"/>
            </a:pPr>
            <a:r>
              <a:rPr lang="en-GB" sz="1600" dirty="0" smtClean="0"/>
              <a:t>Central component = </a:t>
            </a:r>
            <a:r>
              <a:rPr lang="en-GB" sz="1600" b="1" dirty="0" smtClean="0"/>
              <a:t>measurement uncertainty</a:t>
            </a:r>
          </a:p>
        </p:txBody>
      </p:sp>
      <p:sp>
        <p:nvSpPr>
          <p:cNvPr id="7" name="TextBox 6"/>
          <p:cNvSpPr txBox="1"/>
          <p:nvPr/>
        </p:nvSpPr>
        <p:spPr>
          <a:xfrm>
            <a:off x="5738496" y="1685784"/>
            <a:ext cx="3248526" cy="584775"/>
          </a:xfrm>
          <a:prstGeom prst="rect">
            <a:avLst/>
          </a:prstGeom>
          <a:noFill/>
        </p:spPr>
        <p:txBody>
          <a:bodyPr wrap="square" rtlCol="0">
            <a:spAutoFit/>
          </a:bodyPr>
          <a:lstStyle/>
          <a:p>
            <a:pPr marL="180975" indent="-180975">
              <a:buFont typeface="Arial" panose="020B0604020202020204" pitchFamily="34" charset="0"/>
              <a:buChar char="•"/>
            </a:pPr>
            <a:r>
              <a:rPr lang="en-GB" sz="1600" dirty="0" smtClean="0"/>
              <a:t>AKA </a:t>
            </a:r>
            <a:r>
              <a:rPr lang="en-GB" sz="1600" dirty="0"/>
              <a:t>‘analytical validity’ or ‘technical performance’</a:t>
            </a:r>
          </a:p>
        </p:txBody>
      </p:sp>
    </p:spTree>
    <p:extLst>
      <p:ext uri="{BB962C8B-B14F-4D97-AF65-F5344CB8AC3E}">
        <p14:creationId xmlns:p14="http://schemas.microsoft.com/office/powerpoint/2010/main" val="317291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4" grpId="0"/>
      <p:bldP spid="16" grpId="0"/>
      <p:bldP spid="18"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Recommendations for HTA</a:t>
            </a:r>
            <a:endParaRPr lang="en-GB" sz="2400" dirty="0"/>
          </a:p>
        </p:txBody>
      </p:sp>
      <p:sp>
        <p:nvSpPr>
          <p:cNvPr id="3" name="Content Placeholder 2"/>
          <p:cNvSpPr>
            <a:spLocks noGrp="1"/>
          </p:cNvSpPr>
          <p:nvPr>
            <p:ph idx="1"/>
          </p:nvPr>
        </p:nvSpPr>
        <p:spPr>
          <a:xfrm>
            <a:off x="457200" y="1772816"/>
            <a:ext cx="8229600" cy="4237931"/>
          </a:xfrm>
        </p:spPr>
        <p:txBody>
          <a:bodyPr/>
          <a:lstStyle/>
          <a:p>
            <a:pPr marL="457200" indent="-457200">
              <a:spcAft>
                <a:spcPts val="600"/>
              </a:spcAft>
              <a:buFont typeface="+mj-lt"/>
              <a:buAutoNum type="arabicPeriod"/>
            </a:pPr>
            <a:r>
              <a:rPr lang="en-GB" sz="1800" dirty="0" smtClean="0"/>
              <a:t>All HTAs should include a formal assessment of measurement uncertainty</a:t>
            </a:r>
          </a:p>
          <a:p>
            <a:pPr marL="457200" indent="-457200">
              <a:spcAft>
                <a:spcPts val="600"/>
              </a:spcAft>
              <a:buFont typeface="+mj-lt"/>
              <a:buAutoNum type="arabicPeriod"/>
            </a:pPr>
            <a:r>
              <a:rPr lang="en-GB" sz="1800" dirty="0" smtClean="0"/>
              <a:t>Ideally including both pre-model and model-based assessment [first to quantify uncertainty and identify key issues; second to assess the impact of this uncertainty &amp; identify outcome-based APS]</a:t>
            </a:r>
          </a:p>
          <a:p>
            <a:pPr marL="457200" indent="-457200">
              <a:spcAft>
                <a:spcPts val="600"/>
              </a:spcAft>
              <a:buFont typeface="+mj-lt"/>
              <a:buAutoNum type="arabicPeriod"/>
            </a:pPr>
            <a:r>
              <a:rPr lang="en-GB" sz="1800" dirty="0" smtClean="0"/>
              <a:t>Error model simulation and the two-step linked-evidence approach offers an efficient and flexible method for model-based analyses</a:t>
            </a:r>
          </a:p>
          <a:p>
            <a:pPr marL="457200" indent="-457200">
              <a:spcAft>
                <a:spcPts val="600"/>
              </a:spcAft>
              <a:buFont typeface="+mj-lt"/>
              <a:buAutoNum type="arabicPeriod"/>
            </a:pPr>
            <a:r>
              <a:rPr lang="en-GB" sz="1800" dirty="0"/>
              <a:t>G</a:t>
            </a:r>
            <a:r>
              <a:rPr lang="en-GB" sz="1800" dirty="0" smtClean="0"/>
              <a:t>reater collaboration with laboratory/test specialists is needed </a:t>
            </a:r>
          </a:p>
          <a:p>
            <a:pPr marL="457200" indent="-457200">
              <a:spcAft>
                <a:spcPts val="600"/>
              </a:spcAft>
              <a:buFont typeface="+mj-lt"/>
              <a:buAutoNum type="arabicPeriod"/>
            </a:pPr>
            <a:r>
              <a:rPr lang="en-GB" sz="1800" dirty="0" smtClean="0"/>
              <a:t>Assessment of measurement uncertainty should be prioritised when false diagnoses have serious consequences/ APS needed/  multiple assays evaluated</a:t>
            </a:r>
          </a:p>
          <a:p>
            <a:pPr marL="0" indent="0">
              <a:buNone/>
            </a:pPr>
            <a:r>
              <a:rPr lang="en-GB" sz="1600" dirty="0" smtClean="0"/>
              <a:t>Future research areas: guidance on lit-review methods; assessment of MU within clinical studies; application of modelling methods to other test scenarios; issue of baseline MU; communication of APS to laboratory community; possible trial-based approaches</a:t>
            </a:r>
          </a:p>
        </p:txBody>
      </p:sp>
    </p:spTree>
    <p:extLst>
      <p:ext uri="{BB962C8B-B14F-4D97-AF65-F5344CB8AC3E}">
        <p14:creationId xmlns:p14="http://schemas.microsoft.com/office/powerpoint/2010/main" val="96669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Your thoughts</a:t>
            </a:r>
            <a:endParaRPr lang="en-GB" sz="2400" dirty="0"/>
          </a:p>
        </p:txBody>
      </p:sp>
      <p:sp>
        <p:nvSpPr>
          <p:cNvPr id="3" name="Content Placeholder 2"/>
          <p:cNvSpPr>
            <a:spLocks noGrp="1"/>
          </p:cNvSpPr>
          <p:nvPr>
            <p:ph idx="1"/>
          </p:nvPr>
        </p:nvSpPr>
        <p:spPr>
          <a:xfrm>
            <a:off x="457200" y="1844824"/>
            <a:ext cx="8229600" cy="4525963"/>
          </a:xfrm>
        </p:spPr>
        <p:txBody>
          <a:bodyPr/>
          <a:lstStyle/>
          <a:p>
            <a:r>
              <a:rPr lang="en-GB" dirty="0" smtClean="0"/>
              <a:t>What would you need to convince you to do this kind of analysis? </a:t>
            </a:r>
          </a:p>
          <a:p>
            <a:endParaRPr lang="en-GB" dirty="0"/>
          </a:p>
          <a:p>
            <a:r>
              <a:rPr lang="en-GB" dirty="0" smtClean="0"/>
              <a:t>What do you see as being the key barriers to conducting pre-model and/or model based analyses? </a:t>
            </a:r>
          </a:p>
          <a:p>
            <a:endParaRPr lang="en-GB" dirty="0"/>
          </a:p>
          <a:p>
            <a:r>
              <a:rPr lang="en-GB" dirty="0" smtClean="0"/>
              <a:t>Any specific tools/ guidance which you think could help? </a:t>
            </a:r>
          </a:p>
          <a:p>
            <a:endParaRPr lang="en-GB" dirty="0" smtClean="0"/>
          </a:p>
          <a:p>
            <a:r>
              <a:rPr lang="en-GB" dirty="0" smtClean="0"/>
              <a:t>How much interaction with test specialists do you (HTA/ reviewers/ economists) currently have? How do you think this could be improved (if needed)?</a:t>
            </a:r>
          </a:p>
          <a:p>
            <a:endParaRPr lang="en-GB" dirty="0"/>
          </a:p>
        </p:txBody>
      </p:sp>
    </p:spTree>
    <p:extLst>
      <p:ext uri="{BB962C8B-B14F-4D97-AF65-F5344CB8AC3E}">
        <p14:creationId xmlns:p14="http://schemas.microsoft.com/office/powerpoint/2010/main" val="8935858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536" y="1809280"/>
            <a:ext cx="8089883" cy="3564396"/>
          </a:xfrm>
        </p:spPr>
        <p:txBody>
          <a:bodyPr/>
          <a:lstStyle/>
          <a:p>
            <a:pPr marL="342900" lvl="1" indent="-342900">
              <a:buFont typeface="Wingdings" panose="05000000000000000000" pitchFamily="2" charset="2"/>
              <a:buChar char="§"/>
              <a:defRPr/>
            </a:pPr>
            <a:r>
              <a:rPr lang="en-GB" altLang="en-US" sz="2100" dirty="0" smtClean="0">
                <a:latin typeface="Calibri" pitchFamily="34" charset="0"/>
                <a:cs typeface="Arial" charset="0"/>
              </a:rPr>
              <a:t>Funding</a:t>
            </a:r>
            <a:r>
              <a:rPr lang="en-GB" altLang="en-US" sz="2100" dirty="0">
                <a:latin typeface="Calibri" pitchFamily="34" charset="0"/>
                <a:cs typeface="Arial" charset="0"/>
              </a:rPr>
              <a:t>: </a:t>
            </a:r>
            <a:r>
              <a:rPr lang="en-GB" altLang="en-US" sz="2100" dirty="0" smtClean="0">
                <a:latin typeface="Calibri" pitchFamily="34" charset="0"/>
                <a:cs typeface="Arial" charset="0"/>
              </a:rPr>
              <a:t>NIHR </a:t>
            </a:r>
            <a:r>
              <a:rPr lang="en-GB" altLang="en-US" sz="2100" dirty="0">
                <a:latin typeface="Calibri" pitchFamily="34" charset="0"/>
                <a:cs typeface="Arial" charset="0"/>
              </a:rPr>
              <a:t>Doctoral Research Fellowship</a:t>
            </a:r>
          </a:p>
          <a:p>
            <a:pPr marL="342900" lvl="1" indent="-342900">
              <a:buFont typeface="Wingdings" panose="05000000000000000000" pitchFamily="2" charset="2"/>
              <a:buChar char="§"/>
              <a:defRPr/>
            </a:pPr>
            <a:r>
              <a:rPr lang="en-GB" altLang="en-US" sz="2100" dirty="0">
                <a:latin typeface="Calibri" pitchFamily="34" charset="0"/>
                <a:cs typeface="Arial" charset="0"/>
              </a:rPr>
              <a:t>Supervisory team: Bethany </a:t>
            </a:r>
            <a:r>
              <a:rPr lang="en-GB" altLang="en-US" sz="2100" dirty="0" smtClean="0">
                <a:latin typeface="Calibri" pitchFamily="34" charset="0"/>
                <a:cs typeface="Arial" charset="0"/>
              </a:rPr>
              <a:t>Shinkins (Leeds), </a:t>
            </a:r>
            <a:r>
              <a:rPr lang="en-GB" altLang="en-US" sz="2100" dirty="0">
                <a:latin typeface="Calibri" pitchFamily="34" charset="0"/>
                <a:cs typeface="Arial" charset="0"/>
              </a:rPr>
              <a:t>Mike </a:t>
            </a:r>
            <a:r>
              <a:rPr lang="en-GB" altLang="en-US" sz="2100" dirty="0" smtClean="0">
                <a:latin typeface="Calibri" pitchFamily="34" charset="0"/>
                <a:cs typeface="Arial" charset="0"/>
              </a:rPr>
              <a:t>Messenger (Leeds), </a:t>
            </a:r>
            <a:r>
              <a:rPr lang="en-GB" altLang="en-US" sz="2100" dirty="0">
                <a:latin typeface="Calibri" pitchFamily="34" charset="0"/>
                <a:cs typeface="Arial" charset="0"/>
              </a:rPr>
              <a:t>Peter </a:t>
            </a:r>
            <a:r>
              <a:rPr lang="en-GB" altLang="en-US" sz="2100" dirty="0" smtClean="0">
                <a:latin typeface="Calibri" pitchFamily="34" charset="0"/>
                <a:cs typeface="Arial" charset="0"/>
              </a:rPr>
              <a:t>Hall (Edinburgh) </a:t>
            </a:r>
            <a:r>
              <a:rPr lang="en-GB" altLang="en-US" sz="2100" dirty="0">
                <a:latin typeface="Calibri" pitchFamily="34" charset="0"/>
                <a:cs typeface="Arial" charset="0"/>
              </a:rPr>
              <a:t>&amp; Claire </a:t>
            </a:r>
            <a:r>
              <a:rPr lang="en-GB" altLang="en-US" sz="2100" dirty="0" smtClean="0">
                <a:latin typeface="Calibri" pitchFamily="34" charset="0"/>
                <a:cs typeface="Arial" charset="0"/>
              </a:rPr>
              <a:t>Hulme (Exeter)</a:t>
            </a:r>
            <a:endParaRPr lang="en-GB" altLang="en-US" sz="2100" dirty="0">
              <a:latin typeface="Calibri" pitchFamily="34" charset="0"/>
              <a:cs typeface="Arial" charset="0"/>
            </a:endParaRPr>
          </a:p>
          <a:p>
            <a:pPr marL="342900" lvl="1" indent="-342900">
              <a:buFont typeface="Wingdings" panose="05000000000000000000" pitchFamily="2" charset="2"/>
              <a:buChar char="§"/>
              <a:defRPr/>
            </a:pPr>
            <a:r>
              <a:rPr lang="en-GB" altLang="en-US" sz="2100" dirty="0" smtClean="0">
                <a:latin typeface="Calibri" pitchFamily="34" charset="0"/>
                <a:cs typeface="Arial" charset="0"/>
              </a:rPr>
              <a:t>Additional thanks to: </a:t>
            </a:r>
          </a:p>
          <a:p>
            <a:pPr marL="742950" lvl="2" indent="-342900">
              <a:buFont typeface="Wingdings" panose="05000000000000000000" pitchFamily="2" charset="2"/>
              <a:buChar char="§"/>
              <a:defRPr/>
            </a:pPr>
            <a:r>
              <a:rPr lang="en-GB" altLang="en-US" sz="2100" dirty="0">
                <a:latin typeface="Calibri" pitchFamily="34" charset="0"/>
                <a:cs typeface="Arial" charset="0"/>
              </a:rPr>
              <a:t>T</a:t>
            </a:r>
            <a:r>
              <a:rPr lang="en-GB" altLang="en-US" sz="2100" dirty="0" smtClean="0">
                <a:latin typeface="Calibri" pitchFamily="34" charset="0"/>
                <a:cs typeface="Arial" charset="0"/>
              </a:rPr>
              <a:t>he </a:t>
            </a:r>
            <a:r>
              <a:rPr lang="en-GB" altLang="en-US" sz="2100" dirty="0">
                <a:latin typeface="Calibri" pitchFamily="34" charset="0"/>
                <a:cs typeface="Arial" charset="0"/>
              </a:rPr>
              <a:t>project’s scientific advisory board </a:t>
            </a:r>
            <a:r>
              <a:rPr lang="en-GB" altLang="en-US" sz="2100" dirty="0" smtClean="0">
                <a:latin typeface="Calibri" pitchFamily="34" charset="0"/>
                <a:cs typeface="Arial" charset="0"/>
              </a:rPr>
              <a:t>team</a:t>
            </a:r>
          </a:p>
          <a:p>
            <a:pPr marL="742950" lvl="2" indent="-342900">
              <a:buFont typeface="Wingdings" panose="05000000000000000000" pitchFamily="2" charset="2"/>
              <a:buChar char="§"/>
              <a:defRPr/>
            </a:pPr>
            <a:r>
              <a:rPr lang="en-GB" altLang="en-US" sz="2100" dirty="0" smtClean="0">
                <a:latin typeface="Calibri" pitchFamily="34" charset="0"/>
                <a:cs typeface="Arial" charset="0"/>
              </a:rPr>
              <a:t>EFLM Test Evaluation Group members</a:t>
            </a:r>
          </a:p>
          <a:p>
            <a:pPr marL="742950" lvl="2" indent="-342900">
              <a:buFont typeface="Wingdings" panose="05000000000000000000" pitchFamily="2" charset="2"/>
              <a:buChar char="§"/>
              <a:defRPr/>
            </a:pPr>
            <a:r>
              <a:rPr lang="en-GB" altLang="en-US" sz="2100" dirty="0" smtClean="0">
                <a:latin typeface="Calibri" pitchFamily="34" charset="0"/>
                <a:cs typeface="Arial" charset="0"/>
              </a:rPr>
              <a:t>YFCCP patients </a:t>
            </a:r>
          </a:p>
          <a:p>
            <a:pPr marL="742950" lvl="2" indent="-342900">
              <a:buFont typeface="Wingdings" panose="05000000000000000000" pitchFamily="2" charset="2"/>
              <a:buChar char="§"/>
              <a:defRPr/>
            </a:pPr>
            <a:r>
              <a:rPr lang="en-GB" altLang="en-US" sz="2100" dirty="0" smtClean="0">
                <a:latin typeface="Calibri" pitchFamily="34" charset="0"/>
                <a:cs typeface="Arial" charset="0"/>
              </a:rPr>
              <a:t>YHEC (Hayden Holmes)</a:t>
            </a:r>
            <a:endParaRPr lang="en-GB" altLang="en-US" sz="2100" dirty="0">
              <a:latin typeface="Calibri" pitchFamily="34" charset="0"/>
              <a:cs typeface="Arial" charset="0"/>
            </a:endParaRPr>
          </a:p>
          <a:p>
            <a:pPr marL="0" lvl="1" indent="0">
              <a:buNone/>
              <a:defRPr/>
            </a:pPr>
            <a:endParaRPr lang="en-GB" altLang="en-US" sz="2100" b="1" dirty="0">
              <a:latin typeface="Calibri" pitchFamily="34" charset="0"/>
              <a:cs typeface="Arial" charset="0"/>
            </a:endParaRPr>
          </a:p>
          <a:p>
            <a:pPr marL="0" lvl="1" indent="0">
              <a:buClr>
                <a:srgbClr val="CC0099"/>
              </a:buClr>
              <a:buNone/>
              <a:defRPr/>
            </a:pPr>
            <a:r>
              <a:rPr lang="en-GB" altLang="en-US" sz="2100" b="1" dirty="0">
                <a:latin typeface="Calibri" pitchFamily="34" charset="0"/>
                <a:cs typeface="Arial" charset="0"/>
              </a:rPr>
              <a:t>Alison Smith: </a:t>
            </a:r>
            <a:r>
              <a:rPr lang="en-GB" altLang="en-US" sz="2100" b="1" dirty="0">
                <a:latin typeface="Calibri" pitchFamily="34" charset="0"/>
                <a:cs typeface="Arial" charset="0"/>
                <a:hlinkClick r:id="rId2"/>
              </a:rPr>
              <a:t>a.f.c.smith@leeds.ac.uk</a:t>
            </a:r>
            <a:r>
              <a:rPr lang="en-GB" altLang="en-US" sz="2100" b="1" dirty="0">
                <a:latin typeface="Calibri" pitchFamily="34" charset="0"/>
                <a:cs typeface="Arial" charset="0"/>
              </a:rPr>
              <a:t> </a:t>
            </a:r>
          </a:p>
          <a:p>
            <a:pPr marL="0" lvl="1" indent="0">
              <a:buClr>
                <a:srgbClr val="CC0099"/>
              </a:buClr>
              <a:buNone/>
              <a:defRPr/>
            </a:pPr>
            <a:endParaRPr lang="en-GB" altLang="en-US" sz="1050" b="1" dirty="0">
              <a:latin typeface="Calibri" pitchFamily="34" charset="0"/>
              <a:cs typeface="Arial" charset="0"/>
            </a:endParaRPr>
          </a:p>
          <a:p>
            <a:pPr marL="0" lvl="1" indent="0">
              <a:buClr>
                <a:srgbClr val="CC0099"/>
              </a:buClr>
              <a:buNone/>
              <a:defRPr/>
            </a:pPr>
            <a:endParaRPr lang="en-GB" altLang="en-US" sz="2100" b="1" dirty="0">
              <a:latin typeface="Calibri" pitchFamily="34" charset="0"/>
              <a:cs typeface="Arial" charset="0"/>
            </a:endParaRPr>
          </a:p>
          <a:p>
            <a:pPr marL="0" lvl="1" indent="0">
              <a:buClr>
                <a:srgbClr val="CC0099"/>
              </a:buClr>
              <a:buNone/>
              <a:defRPr/>
            </a:pPr>
            <a:endParaRPr lang="en-GB" altLang="en-US" sz="2100" b="1" dirty="0">
              <a:latin typeface="Calibri" pitchFamily="34" charset="0"/>
              <a:cs typeface="Arial" charset="0"/>
            </a:endParaRPr>
          </a:p>
          <a:p>
            <a:pPr marL="0" lvl="1" indent="0">
              <a:buClr>
                <a:srgbClr val="CC0099"/>
              </a:buClr>
              <a:buNone/>
              <a:defRPr/>
            </a:pPr>
            <a:endParaRPr lang="en-GB" altLang="en-US" sz="750" b="1" dirty="0">
              <a:latin typeface="Calibri" pitchFamily="34" charset="0"/>
              <a:cs typeface="Arial" charset="0"/>
            </a:endParaRPr>
          </a:p>
          <a:p>
            <a:pPr marL="0" lvl="1" indent="0">
              <a:buClr>
                <a:srgbClr val="CC0099"/>
              </a:buClr>
              <a:buNone/>
              <a:defRPr/>
            </a:pPr>
            <a:endParaRPr lang="en-GB" altLang="en-US" sz="750" b="1" dirty="0">
              <a:latin typeface="Calibri" pitchFamily="34" charset="0"/>
              <a:cs typeface="Arial" charset="0"/>
            </a:endParaRPr>
          </a:p>
          <a:p>
            <a:pPr marL="0" lvl="1" indent="0">
              <a:buClr>
                <a:srgbClr val="CC0099"/>
              </a:buClr>
              <a:buNone/>
              <a:defRPr/>
            </a:pPr>
            <a:endParaRPr lang="en-GB" altLang="en-US" sz="750" b="1" dirty="0">
              <a:latin typeface="Calibri" pitchFamily="34" charset="0"/>
              <a:cs typeface="Arial" charset="0"/>
            </a:endParaRPr>
          </a:p>
        </p:txBody>
      </p:sp>
      <p:pic>
        <p:nvPicPr>
          <p:cNvPr id="2" name="Picture 1"/>
          <p:cNvPicPr>
            <a:picLocks noChangeAspect="1"/>
          </p:cNvPicPr>
          <p:nvPr/>
        </p:nvPicPr>
        <p:blipFill>
          <a:blip r:embed="rId3"/>
          <a:stretch>
            <a:fillRect/>
          </a:stretch>
        </p:blipFill>
        <p:spPr>
          <a:xfrm>
            <a:off x="6516216" y="4908026"/>
            <a:ext cx="2088495" cy="1066834"/>
          </a:xfrm>
          <a:prstGeom prst="rect">
            <a:avLst/>
          </a:prstGeom>
        </p:spPr>
      </p:pic>
      <p:sp>
        <p:nvSpPr>
          <p:cNvPr id="3" name="TextBox 2"/>
          <p:cNvSpPr txBox="1"/>
          <p:nvPr/>
        </p:nvSpPr>
        <p:spPr>
          <a:xfrm>
            <a:off x="395536" y="548680"/>
            <a:ext cx="4032448" cy="707886"/>
          </a:xfrm>
          <a:prstGeom prst="rect">
            <a:avLst/>
          </a:prstGeom>
          <a:noFill/>
        </p:spPr>
        <p:txBody>
          <a:bodyPr wrap="square" rtlCol="0">
            <a:spAutoFit/>
          </a:bodyPr>
          <a:lstStyle/>
          <a:p>
            <a:r>
              <a:rPr lang="en-GB" altLang="en-US" sz="2000" dirty="0" smtClean="0">
                <a:latin typeface="Calibri" pitchFamily="34" charset="0"/>
                <a:cs typeface="Arial" charset="0"/>
              </a:rPr>
              <a:t>Acknowledgements </a:t>
            </a:r>
            <a:endParaRPr lang="en-GB" altLang="en-US" sz="2000" dirty="0">
              <a:latin typeface="Calibri" pitchFamily="34" charset="0"/>
              <a:cs typeface="Arial" charset="0"/>
            </a:endParaRPr>
          </a:p>
          <a:p>
            <a:endParaRPr lang="en-GB" sz="2000" dirty="0"/>
          </a:p>
        </p:txBody>
      </p:sp>
    </p:spTree>
    <p:extLst>
      <p:ext uri="{BB962C8B-B14F-4D97-AF65-F5344CB8AC3E}">
        <p14:creationId xmlns:p14="http://schemas.microsoft.com/office/powerpoint/2010/main" val="8617537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References</a:t>
            </a:r>
            <a:endParaRPr lang="en-GB" sz="2800" dirty="0"/>
          </a:p>
        </p:txBody>
      </p:sp>
      <p:sp>
        <p:nvSpPr>
          <p:cNvPr id="3" name="Content Placeholder 2"/>
          <p:cNvSpPr>
            <a:spLocks noGrp="1"/>
          </p:cNvSpPr>
          <p:nvPr>
            <p:ph idx="1"/>
          </p:nvPr>
        </p:nvSpPr>
        <p:spPr/>
        <p:txBody>
          <a:bodyPr/>
          <a:lstStyle/>
          <a:p>
            <a:r>
              <a:rPr lang="en-GB" sz="1400" dirty="0" smtClean="0"/>
              <a:t>HTA systematic review</a:t>
            </a:r>
            <a:r>
              <a:rPr lang="en-GB" sz="1400" dirty="0"/>
              <a:t>: </a:t>
            </a:r>
          </a:p>
          <a:p>
            <a:pPr lvl="1"/>
            <a:r>
              <a:rPr lang="en-GB" sz="1400" dirty="0" smtClean="0"/>
              <a:t>Smith </a:t>
            </a:r>
            <a:r>
              <a:rPr lang="en-GB" sz="1400" dirty="0"/>
              <a:t>AF, Messenger MP, Hall PS, Hulme CT. The Role of Measurement Uncertainty in Health Technology Assessments (HTAs) of In Vitro Tests. </a:t>
            </a:r>
            <a:r>
              <a:rPr lang="en-GB" sz="1400" dirty="0" err="1"/>
              <a:t>PharmacoEconomics</a:t>
            </a:r>
            <a:r>
              <a:rPr lang="en-GB" sz="1400" dirty="0"/>
              <a:t> 2018;36:823-35 </a:t>
            </a:r>
            <a:endParaRPr lang="en-GB" sz="1400" dirty="0" smtClean="0"/>
          </a:p>
          <a:p>
            <a:r>
              <a:rPr lang="en-GB" sz="1400" dirty="0" smtClean="0"/>
              <a:t>Methodology review:</a:t>
            </a:r>
          </a:p>
          <a:p>
            <a:pPr lvl="1"/>
            <a:r>
              <a:rPr lang="en-GB" sz="1400" dirty="0" smtClean="0"/>
              <a:t>Smith </a:t>
            </a:r>
            <a:r>
              <a:rPr lang="en-GB" sz="1400" dirty="0"/>
              <a:t>AF, </a:t>
            </a:r>
            <a:r>
              <a:rPr lang="en-GB" sz="1400" dirty="0" err="1"/>
              <a:t>Shinkins</a:t>
            </a:r>
            <a:r>
              <a:rPr lang="en-GB" sz="1400" dirty="0"/>
              <a:t> B, Hall PS, Hulme CT, Messenger MP. Towards a Framework for Outcome-Based Analytical Performance Specifications: a Methodology Review of Indirect Methods for Evaluating the Impact of Measurement Uncertainty on Clinical Outcomes. Clinical Chemistry 2019:clinchem.2018.300954 </a:t>
            </a:r>
            <a:endParaRPr lang="en-GB" sz="1400" dirty="0" smtClean="0"/>
          </a:p>
          <a:p>
            <a:r>
              <a:rPr lang="en-GB" sz="1400" dirty="0" smtClean="0"/>
              <a:t>EFLM guidance on analytical performance specifications: </a:t>
            </a:r>
          </a:p>
          <a:p>
            <a:pPr lvl="1"/>
            <a:r>
              <a:rPr lang="en-GB" sz="1400" dirty="0"/>
              <a:t>Sandberg S, Fraser CG, Horvath AR, Jansen R, Jones G, </a:t>
            </a:r>
            <a:r>
              <a:rPr lang="en-GB" sz="1400" dirty="0" err="1"/>
              <a:t>Oosterhuis</a:t>
            </a:r>
            <a:r>
              <a:rPr lang="en-GB" sz="1400" dirty="0"/>
              <a:t> W, et al. Defining analytical performance specifications: consensus statement from the 1st Strategic Conference of the European Federation of Clinical Chemistry and Laboratory Medicine. </a:t>
            </a:r>
            <a:r>
              <a:rPr lang="en-GB" sz="1400" dirty="0" err="1"/>
              <a:t>Clin</a:t>
            </a:r>
            <a:r>
              <a:rPr lang="en-GB" sz="1400" dirty="0"/>
              <a:t> </a:t>
            </a:r>
            <a:r>
              <a:rPr lang="en-GB" sz="1400" dirty="0" err="1"/>
              <a:t>Chem</a:t>
            </a:r>
            <a:r>
              <a:rPr lang="en-GB" sz="1400" dirty="0"/>
              <a:t> Lab Med. 2015;53(6):</a:t>
            </a:r>
            <a:r>
              <a:rPr lang="en-GB" sz="1400" dirty="0" smtClean="0"/>
              <a:t>833-5</a:t>
            </a:r>
            <a:endParaRPr lang="en-GB" sz="1400" dirty="0"/>
          </a:p>
          <a:p>
            <a:pPr lvl="1"/>
            <a:r>
              <a:rPr lang="en-GB" sz="1400" dirty="0" err="1" smtClean="0"/>
              <a:t>Ceriotti</a:t>
            </a:r>
            <a:r>
              <a:rPr lang="en-GB" sz="1400" dirty="0" smtClean="0"/>
              <a:t> </a:t>
            </a:r>
            <a:r>
              <a:rPr lang="en-GB" sz="1400" dirty="0"/>
              <a:t>F, Fernandez-</a:t>
            </a:r>
            <a:r>
              <a:rPr lang="en-GB" sz="1400" dirty="0" err="1"/>
              <a:t>Calle</a:t>
            </a:r>
            <a:r>
              <a:rPr lang="en-GB" sz="1400" dirty="0"/>
              <a:t> P, Klee GG, </a:t>
            </a:r>
            <a:r>
              <a:rPr lang="en-GB" sz="1400" dirty="0" err="1"/>
              <a:t>Nordin</a:t>
            </a:r>
            <a:r>
              <a:rPr lang="en-GB" sz="1400" dirty="0"/>
              <a:t> G, Sandberg S, </a:t>
            </a:r>
            <a:r>
              <a:rPr lang="en-GB" sz="1400" dirty="0" err="1"/>
              <a:t>Streichert</a:t>
            </a:r>
            <a:r>
              <a:rPr lang="en-GB" sz="1400" dirty="0"/>
              <a:t> T, et al. Criteria for assigning laboratory measurands to models for analytical performance specifications defined in the 1st EFLM Strategic Conference. </a:t>
            </a:r>
            <a:r>
              <a:rPr lang="en-GB" sz="1400" dirty="0" err="1"/>
              <a:t>Clin</a:t>
            </a:r>
            <a:r>
              <a:rPr lang="en-GB" sz="1400" dirty="0"/>
              <a:t> </a:t>
            </a:r>
            <a:r>
              <a:rPr lang="en-GB" sz="1400" dirty="0" err="1"/>
              <a:t>Chem</a:t>
            </a:r>
            <a:r>
              <a:rPr lang="en-GB" sz="1400" dirty="0"/>
              <a:t> Lab Med. 2017;55(2):189-94</a:t>
            </a:r>
          </a:p>
        </p:txBody>
      </p:sp>
    </p:spTree>
    <p:extLst>
      <p:ext uri="{BB962C8B-B14F-4D97-AF65-F5344CB8AC3E}">
        <p14:creationId xmlns:p14="http://schemas.microsoft.com/office/powerpoint/2010/main" val="708744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p:nvPr/>
        </p:nvPicPr>
        <p:blipFill>
          <a:blip r:embed="rId3">
            <a:extLst>
              <a:ext uri="{28A0092B-C50C-407E-A947-70E740481C1C}">
                <a14:useLocalDpi xmlns:a14="http://schemas.microsoft.com/office/drawing/2010/main" val="0"/>
              </a:ext>
            </a:extLst>
          </a:blip>
          <a:srcRect/>
          <a:stretch>
            <a:fillRect/>
          </a:stretch>
        </p:blipFill>
        <p:spPr bwMode="auto">
          <a:xfrm>
            <a:off x="2153653" y="1496513"/>
            <a:ext cx="4471920" cy="4326509"/>
          </a:xfrm>
          <a:prstGeom prst="rect">
            <a:avLst/>
          </a:prstGeom>
          <a:noFill/>
          <a:ln w="6350">
            <a:noFill/>
          </a:ln>
        </p:spPr>
      </p:pic>
      <p:sp>
        <p:nvSpPr>
          <p:cNvPr id="9" name="Title 1"/>
          <p:cNvSpPr>
            <a:spLocks noGrp="1"/>
          </p:cNvSpPr>
          <p:nvPr>
            <p:ph type="title"/>
          </p:nvPr>
        </p:nvSpPr>
        <p:spPr>
          <a:xfrm>
            <a:off x="287499" y="516277"/>
            <a:ext cx="6172200" cy="584489"/>
          </a:xfrm>
        </p:spPr>
        <p:txBody>
          <a:bodyPr/>
          <a:lstStyle/>
          <a:p>
            <a:r>
              <a:rPr lang="en-GB" sz="1800" dirty="0"/>
              <a:t>HTA landscape</a:t>
            </a:r>
          </a:p>
        </p:txBody>
      </p:sp>
      <p:pic>
        <p:nvPicPr>
          <p:cNvPr id="10" name="Picture 9"/>
          <p:cNvPicPr>
            <a:picLocks noChangeAspect="1"/>
          </p:cNvPicPr>
          <p:nvPr/>
        </p:nvPicPr>
        <p:blipFill>
          <a:blip r:embed="rId4"/>
          <a:stretch>
            <a:fillRect/>
          </a:stretch>
        </p:blipFill>
        <p:spPr>
          <a:xfrm>
            <a:off x="4333810" y="1544576"/>
            <a:ext cx="4683286" cy="1548000"/>
          </a:xfrm>
          <a:prstGeom prst="rect">
            <a:avLst/>
          </a:prstGeom>
          <a:ln>
            <a:solidFill>
              <a:schemeClr val="tx1"/>
            </a:solidFill>
          </a:ln>
        </p:spPr>
      </p:pic>
      <p:grpSp>
        <p:nvGrpSpPr>
          <p:cNvPr id="3" name="Group 2"/>
          <p:cNvGrpSpPr/>
          <p:nvPr/>
        </p:nvGrpSpPr>
        <p:grpSpPr>
          <a:xfrm>
            <a:off x="4450247" y="3306283"/>
            <a:ext cx="4421459" cy="2192102"/>
            <a:chOff x="4450247" y="3306283"/>
            <a:chExt cx="4421459" cy="2192102"/>
          </a:xfrm>
        </p:grpSpPr>
        <p:sp>
          <p:nvSpPr>
            <p:cNvPr id="12" name="Rectangle 11"/>
            <p:cNvSpPr/>
            <p:nvPr/>
          </p:nvSpPr>
          <p:spPr>
            <a:xfrm>
              <a:off x="4450247" y="3306283"/>
              <a:ext cx="4421459" cy="2167586"/>
            </a:xfrm>
            <a:prstGeom prst="rect">
              <a:avLst/>
            </a:prstGeom>
            <a:solidFill>
              <a:schemeClr val="bg1"/>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469950" y="3344948"/>
              <a:ext cx="4364329" cy="2153437"/>
            </a:xfrm>
            <a:prstGeom prst="rect">
              <a:avLst/>
            </a:prstGeom>
          </p:spPr>
          <p:txBody>
            <a:bodyPr wrap="square">
              <a:spAutoFit/>
            </a:bodyPr>
            <a:lstStyle/>
            <a:p>
              <a:pPr marL="265113" lvl="1" indent="-180975">
                <a:lnSpc>
                  <a:spcPct val="150000"/>
                </a:lnSpc>
                <a:buFont typeface="Wingdings" panose="05000000000000000000" pitchFamily="2" charset="2"/>
                <a:buChar char="§"/>
              </a:pPr>
              <a:r>
                <a:rPr lang="en-GB" sz="1400" dirty="0"/>
                <a:t>N=20/107 (19%) HTAs assessed </a:t>
              </a:r>
              <a:r>
                <a:rPr lang="en-GB" sz="1400" i="1" dirty="0"/>
                <a:t>some aspect </a:t>
              </a:r>
              <a:r>
                <a:rPr lang="en-GB" sz="1400" dirty="0"/>
                <a:t>of measurement performance</a:t>
              </a:r>
            </a:p>
            <a:p>
              <a:pPr marL="265113" lvl="1" indent="-180975">
                <a:lnSpc>
                  <a:spcPct val="150000"/>
                </a:lnSpc>
                <a:buFont typeface="Wingdings" panose="05000000000000000000" pitchFamily="2" charset="2"/>
                <a:buChar char="§"/>
              </a:pPr>
              <a:r>
                <a:rPr lang="en-GB" sz="1400" dirty="0"/>
                <a:t>N=15 “pre-model” assessments (incl. literature review, lab survey, lab data)</a:t>
              </a:r>
            </a:p>
            <a:p>
              <a:pPr marL="265113" lvl="1" indent="-180975">
                <a:lnSpc>
                  <a:spcPct val="150000"/>
                </a:lnSpc>
                <a:buFont typeface="Wingdings" panose="05000000000000000000" pitchFamily="2" charset="2"/>
                <a:buChar char="§"/>
              </a:pPr>
              <a:r>
                <a:rPr lang="en-GB" sz="1400" dirty="0"/>
                <a:t>N=5 included data within the economic model</a:t>
              </a:r>
            </a:p>
            <a:p>
              <a:pPr marL="265113" lvl="1" indent="-180975">
                <a:lnSpc>
                  <a:spcPct val="150000"/>
                </a:lnSpc>
                <a:spcAft>
                  <a:spcPts val="450"/>
                </a:spcAft>
                <a:buFont typeface="Wingdings" panose="05000000000000000000" pitchFamily="2" charset="2"/>
                <a:buChar char="§"/>
              </a:pPr>
              <a:r>
                <a:rPr lang="en-GB" sz="1400" dirty="0"/>
                <a:t>N=1 modelled the impact of increasing error  </a:t>
              </a:r>
            </a:p>
          </p:txBody>
        </p:sp>
      </p:grpSp>
      <p:grpSp>
        <p:nvGrpSpPr>
          <p:cNvPr id="15" name="Group 14"/>
          <p:cNvGrpSpPr/>
          <p:nvPr/>
        </p:nvGrpSpPr>
        <p:grpSpPr>
          <a:xfrm>
            <a:off x="2921708" y="5570120"/>
            <a:ext cx="6003603" cy="583528"/>
            <a:chOff x="4523280" y="6118941"/>
            <a:chExt cx="7685486" cy="555905"/>
          </a:xfrm>
        </p:grpSpPr>
        <p:sp>
          <p:nvSpPr>
            <p:cNvPr id="19" name="Rectangle 18"/>
            <p:cNvSpPr/>
            <p:nvPr/>
          </p:nvSpPr>
          <p:spPr>
            <a:xfrm>
              <a:off x="4523280" y="6118941"/>
              <a:ext cx="7660816" cy="555905"/>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4574922" y="6182720"/>
              <a:ext cx="7633844" cy="461801"/>
            </a:xfrm>
            <a:prstGeom prst="rect">
              <a:avLst/>
            </a:prstGeom>
            <a:noFill/>
          </p:spPr>
          <p:txBody>
            <a:bodyPr wrap="square" rtlCol="0">
              <a:spAutoFit/>
            </a:bodyPr>
            <a:lstStyle/>
            <a:p>
              <a:r>
                <a:rPr lang="en-GB" sz="1275" dirty="0" smtClean="0"/>
                <a:t>MSAC and CADTH are the </a:t>
              </a:r>
              <a:r>
                <a:rPr lang="en-GB" sz="1275" dirty="0"/>
                <a:t>only HTA </a:t>
              </a:r>
              <a:r>
                <a:rPr lang="en-GB" sz="1275" dirty="0" smtClean="0"/>
                <a:t>bodies currently </a:t>
              </a:r>
              <a:r>
                <a:rPr lang="en-GB" sz="1275" dirty="0"/>
                <a:t>to mention </a:t>
              </a:r>
              <a:r>
                <a:rPr lang="en-GB" sz="1275" dirty="0" smtClean="0"/>
                <a:t>measurement performance – but with little/no guidance as to methods of assessment</a:t>
              </a:r>
              <a:endParaRPr lang="en-GB" sz="1275" dirty="0"/>
            </a:p>
          </p:txBody>
        </p:sp>
      </p:grpSp>
      <p:cxnSp>
        <p:nvCxnSpPr>
          <p:cNvPr id="21" name="Straight Connector 20"/>
          <p:cNvCxnSpPr/>
          <p:nvPr/>
        </p:nvCxnSpPr>
        <p:spPr>
          <a:xfrm>
            <a:off x="676862" y="2065990"/>
            <a:ext cx="3499002" cy="17729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99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72222E-6 -4.81481E-6 L -0.23489 -0.00787 " pathEditMode="relative" rAng="0" ptsTypes="AA">
                                      <p:cBhvr>
                                        <p:cTn id="6" dur="2000" fill="hold"/>
                                        <p:tgtEl>
                                          <p:spTgt spid="17"/>
                                        </p:tgtEl>
                                        <p:attrNameLst>
                                          <p:attrName>ppt_x</p:attrName>
                                          <p:attrName>ppt_y</p:attrName>
                                        </p:attrNameLst>
                                      </p:cBhvr>
                                      <p:rCtr x="-11753" y="-394"/>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779318"/>
          </a:xfrm>
        </p:spPr>
        <p:txBody>
          <a:bodyPr/>
          <a:lstStyle/>
          <a:p>
            <a:r>
              <a:rPr lang="en-GB" sz="2100" dirty="0"/>
              <a:t>Measurement uncertainty</a:t>
            </a:r>
          </a:p>
        </p:txBody>
      </p:sp>
      <p:sp>
        <p:nvSpPr>
          <p:cNvPr id="3" name="Content Placeholder 2"/>
          <p:cNvSpPr>
            <a:spLocks noGrp="1"/>
          </p:cNvSpPr>
          <p:nvPr>
            <p:ph idx="1"/>
          </p:nvPr>
        </p:nvSpPr>
        <p:spPr>
          <a:xfrm>
            <a:off x="170511" y="1640648"/>
            <a:ext cx="8802978" cy="1184486"/>
          </a:xfrm>
        </p:spPr>
        <p:txBody>
          <a:bodyPr/>
          <a:lstStyle/>
          <a:p>
            <a:pPr marL="0" indent="0">
              <a:spcAft>
                <a:spcPts val="900"/>
              </a:spcAft>
              <a:buNone/>
            </a:pPr>
            <a:r>
              <a:rPr lang="en-GB" sz="1400" dirty="0"/>
              <a:t>Two key components: </a:t>
            </a:r>
          </a:p>
          <a:p>
            <a:pPr marL="0" indent="0">
              <a:spcAft>
                <a:spcPts val="900"/>
              </a:spcAft>
              <a:buNone/>
            </a:pPr>
            <a:r>
              <a:rPr lang="en-GB" sz="1600" b="1" dirty="0">
                <a:solidFill>
                  <a:srgbClr val="0088A8"/>
                </a:solidFill>
              </a:rPr>
              <a:t>Precision: </a:t>
            </a:r>
            <a:r>
              <a:rPr lang="en-GB" sz="1600" dirty="0"/>
              <a:t>    closeness of agreement between repeated tests  [random error</a:t>
            </a:r>
            <a:r>
              <a:rPr lang="en-GB" sz="1600" b="1" dirty="0"/>
              <a:t>/ imprecision</a:t>
            </a:r>
            <a:r>
              <a:rPr lang="en-GB" sz="1600" dirty="0"/>
              <a:t>] </a:t>
            </a:r>
            <a:endParaRPr lang="en-GB" sz="600" dirty="0"/>
          </a:p>
          <a:p>
            <a:pPr marL="0" indent="0">
              <a:buNone/>
            </a:pPr>
            <a:r>
              <a:rPr lang="en-GB" sz="1600" b="1" dirty="0">
                <a:solidFill>
                  <a:srgbClr val="0088A8"/>
                </a:solidFill>
              </a:rPr>
              <a:t>Trueness:</a:t>
            </a:r>
            <a:r>
              <a:rPr lang="en-GB" sz="1600" dirty="0"/>
              <a:t>     closeness of agreement between observed test and ‘true’ value  [systematic 		      error</a:t>
            </a:r>
            <a:r>
              <a:rPr lang="en-GB" sz="1600" b="1" dirty="0"/>
              <a:t>/ bias</a:t>
            </a:r>
            <a:r>
              <a:rPr lang="en-GB" sz="1600" dirty="0"/>
              <a:t>]</a:t>
            </a:r>
          </a:p>
          <a:p>
            <a:pPr marL="0" indent="0">
              <a:buNone/>
            </a:pPr>
            <a:r>
              <a:rPr lang="en-GB" sz="1100" dirty="0"/>
              <a:t>	</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25873" y="3212976"/>
            <a:ext cx="7892254" cy="2770516"/>
          </a:xfrm>
          <a:prstGeom prst="rect">
            <a:avLst/>
          </a:prstGeom>
          <a:noFill/>
          <a:ln w="6350">
            <a:solidFill>
              <a:schemeClr val="tx1"/>
            </a:solidFill>
          </a:ln>
        </p:spPr>
      </p:pic>
    </p:spTree>
    <p:extLst>
      <p:ext uri="{BB962C8B-B14F-4D97-AF65-F5344CB8AC3E}">
        <p14:creationId xmlns:p14="http://schemas.microsoft.com/office/powerpoint/2010/main" val="408871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200530" y="1651882"/>
                <a:ext cx="4233007" cy="3394472"/>
              </a:xfrm>
            </p:spPr>
            <p:txBody>
              <a:bodyPr/>
              <a:lstStyle/>
              <a:p>
                <a:pPr marL="0" indent="0">
                  <a:spcBef>
                    <a:spcPts val="0"/>
                  </a:spcBef>
                  <a:spcAft>
                    <a:spcPts val="900"/>
                  </a:spcAft>
                  <a:buClr>
                    <a:srgbClr val="CC0099"/>
                  </a:buClr>
                  <a:buNone/>
                  <a:defRPr/>
                </a:pPr>
                <a:r>
                  <a:rPr lang="en-GB" altLang="en-US" sz="1800" b="1" dirty="0">
                    <a:solidFill>
                      <a:srgbClr val="0088A8"/>
                    </a:solidFill>
                    <a:latin typeface="Calibri" pitchFamily="34" charset="0"/>
                    <a:cs typeface="Arial" charset="0"/>
                  </a:rPr>
                  <a:t>Precision</a:t>
                </a:r>
              </a:p>
              <a:p>
                <a:pPr>
                  <a:spcBef>
                    <a:spcPts val="0"/>
                  </a:spcBef>
                  <a:spcAft>
                    <a:spcPts val="1350"/>
                  </a:spcAft>
                  <a:buClr>
                    <a:srgbClr val="002060"/>
                  </a:buClr>
                  <a:defRPr/>
                </a:pPr>
                <a:r>
                  <a:rPr lang="en-GB" altLang="en-US" sz="1800" dirty="0" smtClean="0">
                    <a:latin typeface="Calibri" pitchFamily="34" charset="0"/>
                    <a:cs typeface="Arial" charset="0"/>
                  </a:rPr>
                  <a:t>Expressed </a:t>
                </a:r>
                <a:r>
                  <a:rPr lang="en-GB" altLang="en-US" sz="1800" dirty="0">
                    <a:latin typeface="Calibri" pitchFamily="34" charset="0"/>
                    <a:cs typeface="Arial" charset="0"/>
                  </a:rPr>
                  <a:t>as an SD or coefficient of variation (CV % = </a:t>
                </a:r>
                <a14:m>
                  <m:oMath xmlns:m="http://schemas.openxmlformats.org/officeDocument/2006/math">
                    <m:f>
                      <m:fPr>
                        <m:ctrlPr>
                          <a:rPr lang="en-GB" altLang="en-US" sz="1800" i="1">
                            <a:latin typeface="Cambria Math" panose="02040503050406030204" pitchFamily="18" charset="0"/>
                            <a:cs typeface="Arial" charset="0"/>
                          </a:rPr>
                        </m:ctrlPr>
                      </m:fPr>
                      <m:num>
                        <m:r>
                          <a:rPr lang="en-GB" altLang="en-US" sz="1800" i="1">
                            <a:latin typeface="Cambria Math"/>
                            <a:cs typeface="Arial" charset="0"/>
                          </a:rPr>
                          <m:t>𝑆𝐷</m:t>
                        </m:r>
                        <m:r>
                          <a:rPr lang="en-GB" altLang="en-US" sz="1800" i="1">
                            <a:latin typeface="Cambria Math"/>
                            <a:cs typeface="Arial" charset="0"/>
                          </a:rPr>
                          <m:t> ∗ 100</m:t>
                        </m:r>
                      </m:num>
                      <m:den>
                        <m:acc>
                          <m:accPr>
                            <m:chr m:val="̅"/>
                            <m:ctrlPr>
                              <a:rPr lang="en-GB" altLang="en-US" sz="1800" i="1">
                                <a:latin typeface="Cambria Math" panose="02040503050406030204" pitchFamily="18" charset="0"/>
                                <a:cs typeface="Arial" charset="0"/>
                              </a:rPr>
                            </m:ctrlPr>
                          </m:accPr>
                          <m:e>
                            <m:r>
                              <a:rPr lang="en-GB" altLang="en-US" sz="1800" i="1">
                                <a:latin typeface="Cambria Math"/>
                                <a:cs typeface="Arial" charset="0"/>
                              </a:rPr>
                              <m:t>𝑥</m:t>
                            </m:r>
                          </m:e>
                        </m:acc>
                      </m:den>
                    </m:f>
                  </m:oMath>
                </a14:m>
                <a:r>
                  <a:rPr lang="en-GB" altLang="en-US" sz="1800" dirty="0">
                    <a:latin typeface="Calibri" pitchFamily="34" charset="0"/>
                    <a:cs typeface="Arial" charset="0"/>
                  </a:rPr>
                  <a:t> )</a:t>
                </a:r>
              </a:p>
              <a:p>
                <a:pPr>
                  <a:spcBef>
                    <a:spcPts val="0"/>
                  </a:spcBef>
                  <a:spcAft>
                    <a:spcPts val="1800"/>
                  </a:spcAft>
                  <a:buClr>
                    <a:srgbClr val="002060"/>
                  </a:buClr>
                  <a:defRPr/>
                </a:pPr>
                <a:endParaRPr lang="en-GB" altLang="en-US" sz="1800" dirty="0" smtClean="0">
                  <a:latin typeface="Calibri" pitchFamily="34" charset="0"/>
                  <a:cs typeface="Arial" charset="0"/>
                </a:endParaRPr>
              </a:p>
              <a:p>
                <a:pPr>
                  <a:spcBef>
                    <a:spcPts val="0"/>
                  </a:spcBef>
                  <a:buClr>
                    <a:srgbClr val="CC0099"/>
                  </a:buClr>
                  <a:defRPr/>
                </a:pPr>
                <a:endParaRPr lang="en-GB" altLang="en-US" sz="600" dirty="0">
                  <a:latin typeface="Calibri" pitchFamily="34" charset="0"/>
                  <a:cs typeface="Arial" charset="0"/>
                </a:endParaRPr>
              </a:p>
              <a:p>
                <a:pPr marL="336947" indent="0">
                  <a:lnSpc>
                    <a:spcPct val="200000"/>
                  </a:lnSpc>
                  <a:buClr>
                    <a:srgbClr val="CC0099"/>
                  </a:buClr>
                  <a:buNone/>
                  <a:defRPr/>
                </a:pPr>
                <a:endParaRPr lang="en-GB" altLang="en-US" sz="1800" b="1" dirty="0">
                  <a:latin typeface="Calibri" pitchFamily="34" charset="0"/>
                  <a:cs typeface="Arial" charset="0"/>
                </a:endParaRPr>
              </a:p>
              <a:p>
                <a:pPr marL="336947" indent="0">
                  <a:lnSpc>
                    <a:spcPct val="200000"/>
                  </a:lnSpc>
                  <a:buClr>
                    <a:srgbClr val="CC0099"/>
                  </a:buClr>
                  <a:buNone/>
                  <a:defRPr/>
                </a:pPr>
                <a:endParaRPr lang="en-GB" altLang="en-US" sz="1800" b="1" dirty="0">
                  <a:latin typeface="Calibri" pitchFamily="34" charset="0"/>
                  <a:cs typeface="Arial" charset="0"/>
                </a:endParaRPr>
              </a:p>
              <a:p>
                <a:pPr marL="336947" indent="0">
                  <a:lnSpc>
                    <a:spcPct val="200000"/>
                  </a:lnSpc>
                  <a:buClr>
                    <a:srgbClr val="CC0099"/>
                  </a:buClr>
                  <a:buNone/>
                  <a:defRPr/>
                </a:pPr>
                <a:endParaRPr lang="en-GB" altLang="en-US" sz="1800" b="1" dirty="0">
                  <a:latin typeface="Calibri" pitchFamily="34" charset="0"/>
                  <a:cs typeface="Arial" charset="0"/>
                </a:endParaRPr>
              </a:p>
              <a:p>
                <a:pPr marL="0" indent="0">
                  <a:buNone/>
                </a:pPr>
                <a:endParaRPr lang="en-GB" sz="18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200530" y="1651882"/>
                <a:ext cx="4233007" cy="3394472"/>
              </a:xfrm>
              <a:blipFill>
                <a:blip r:embed="rId3"/>
                <a:stretch>
                  <a:fillRect l="-1297" t="-1077"/>
                </a:stretch>
              </a:blipFill>
            </p:spPr>
            <p:txBody>
              <a:bodyPr/>
              <a:lstStyle/>
              <a:p>
                <a:r>
                  <a:rPr lang="en-GB">
                    <a:noFill/>
                  </a:rPr>
                  <a:t> </a:t>
                </a:r>
              </a:p>
            </p:txBody>
          </p:sp>
        </mc:Fallback>
      </mc:AlternateContent>
      <p:sp>
        <p:nvSpPr>
          <p:cNvPr id="3" name="AutoShape 2" descr="Image result for precision profiles"/>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a:p>
        </p:txBody>
      </p:sp>
      <p:sp>
        <p:nvSpPr>
          <p:cNvPr id="6" name="AutoShape 4" descr="Image result for precision profiles"/>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a:p>
        </p:txBody>
      </p:sp>
      <p:sp>
        <p:nvSpPr>
          <p:cNvPr id="7" name="AutoShape 6" descr="Image result for precision profiles"/>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a:p>
        </p:txBody>
      </p:sp>
      <p:sp>
        <p:nvSpPr>
          <p:cNvPr id="12" name="Title 1"/>
          <p:cNvSpPr>
            <a:spLocks noGrp="1"/>
          </p:cNvSpPr>
          <p:nvPr>
            <p:ph type="title"/>
          </p:nvPr>
        </p:nvSpPr>
        <p:spPr>
          <a:xfrm>
            <a:off x="323528" y="332656"/>
            <a:ext cx="8229600" cy="779318"/>
          </a:xfrm>
        </p:spPr>
        <p:txBody>
          <a:bodyPr/>
          <a:lstStyle/>
          <a:p>
            <a:r>
              <a:rPr lang="en-GB" sz="2100" dirty="0"/>
              <a:t>Measurement uncertainty</a:t>
            </a:r>
          </a:p>
        </p:txBody>
      </p:sp>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4614072" y="1484784"/>
            <a:ext cx="3414311" cy="2262385"/>
          </a:xfrm>
          <a:prstGeom prst="rect">
            <a:avLst/>
          </a:prstGeom>
          <a:noFill/>
          <a:ln>
            <a:solidFill>
              <a:schemeClr val="tx1"/>
            </a:solidFill>
          </a:ln>
        </p:spPr>
      </p:pic>
      <p:pic>
        <p:nvPicPr>
          <p:cNvPr id="11" name="Picture 10"/>
          <p:cNvPicPr/>
          <p:nvPr/>
        </p:nvPicPr>
        <p:blipFill>
          <a:blip r:embed="rId5">
            <a:extLst>
              <a:ext uri="{28A0092B-C50C-407E-A947-70E740481C1C}">
                <a14:useLocalDpi xmlns:a14="http://schemas.microsoft.com/office/drawing/2010/main" val="0"/>
              </a:ext>
            </a:extLst>
          </a:blip>
          <a:srcRect/>
          <a:stretch>
            <a:fillRect/>
          </a:stretch>
        </p:blipFill>
        <p:spPr bwMode="auto">
          <a:xfrm>
            <a:off x="194885" y="3297384"/>
            <a:ext cx="4730035" cy="2803559"/>
          </a:xfrm>
          <a:prstGeom prst="rect">
            <a:avLst/>
          </a:prstGeom>
          <a:noFill/>
          <a:ln w="6350">
            <a:solidFill>
              <a:schemeClr val="tx1"/>
            </a:solidFill>
          </a:ln>
        </p:spPr>
      </p:pic>
      <p:sp>
        <p:nvSpPr>
          <p:cNvPr id="2" name="TextBox 1"/>
          <p:cNvSpPr txBox="1"/>
          <p:nvPr/>
        </p:nvSpPr>
        <p:spPr>
          <a:xfrm>
            <a:off x="5220072" y="3969948"/>
            <a:ext cx="3561661" cy="1985159"/>
          </a:xfrm>
          <a:prstGeom prst="rect">
            <a:avLst/>
          </a:prstGeom>
          <a:noFill/>
        </p:spPr>
        <p:txBody>
          <a:bodyPr wrap="square" rtlCol="0">
            <a:spAutoFit/>
          </a:bodyPr>
          <a:lstStyle/>
          <a:p>
            <a:pPr>
              <a:spcBef>
                <a:spcPts val="0"/>
              </a:spcBef>
              <a:spcAft>
                <a:spcPts val="1800"/>
              </a:spcAft>
              <a:buClr>
                <a:srgbClr val="002060"/>
              </a:buClr>
              <a:defRPr/>
            </a:pPr>
            <a:r>
              <a:rPr lang="en-GB" altLang="en-US" dirty="0">
                <a:latin typeface="Calibri" pitchFamily="34" charset="0"/>
                <a:cs typeface="Arial" charset="0"/>
              </a:rPr>
              <a:t>Depends on number of key factors: </a:t>
            </a:r>
            <a:r>
              <a:rPr lang="en-GB" dirty="0">
                <a:latin typeface="Calibri" pitchFamily="34" charset="0"/>
                <a:cs typeface="Arial" charset="0"/>
              </a:rPr>
              <a:t>time, operator, calibration, environment and equipment)</a:t>
            </a:r>
            <a:endParaRPr lang="en-GB" altLang="en-US" dirty="0">
              <a:latin typeface="Calibri" pitchFamily="34" charset="0"/>
              <a:cs typeface="Arial" charset="0"/>
            </a:endParaRPr>
          </a:p>
          <a:p>
            <a:pPr>
              <a:spcBef>
                <a:spcPts val="0"/>
              </a:spcBef>
              <a:spcAft>
                <a:spcPts val="900"/>
              </a:spcAft>
              <a:buClr>
                <a:srgbClr val="002060"/>
              </a:buClr>
              <a:defRPr/>
            </a:pPr>
            <a:r>
              <a:rPr lang="en-GB" altLang="en-US" dirty="0">
                <a:latin typeface="Calibri" pitchFamily="34" charset="0"/>
                <a:cs typeface="Arial" charset="0"/>
              </a:rPr>
              <a:t>3 levels: </a:t>
            </a:r>
            <a:r>
              <a:rPr lang="en-GB" altLang="en-US" dirty="0" smtClean="0">
                <a:latin typeface="Calibri" pitchFamily="34" charset="0"/>
                <a:cs typeface="Arial" charset="0"/>
              </a:rPr>
              <a:t>  Repeatability,  Intermediate precision, Reproducibility</a:t>
            </a:r>
            <a:endParaRPr lang="en-GB" altLang="en-US" dirty="0">
              <a:latin typeface="Calibri" pitchFamily="34" charset="0"/>
              <a:cs typeface="Arial" charset="0"/>
            </a:endParaRPr>
          </a:p>
        </p:txBody>
      </p:sp>
    </p:spTree>
    <p:extLst>
      <p:ext uri="{BB962C8B-B14F-4D97-AF65-F5344CB8AC3E}">
        <p14:creationId xmlns:p14="http://schemas.microsoft.com/office/powerpoint/2010/main" val="168082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09" y="3660811"/>
            <a:ext cx="4821642" cy="2620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Image result for precision profiles"/>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a:p>
        </p:txBody>
      </p:sp>
      <p:sp>
        <p:nvSpPr>
          <p:cNvPr id="4" name="Content Placeholder 3"/>
          <p:cNvSpPr>
            <a:spLocks noGrp="1"/>
          </p:cNvSpPr>
          <p:nvPr>
            <p:ph idx="1"/>
          </p:nvPr>
        </p:nvSpPr>
        <p:spPr>
          <a:xfrm>
            <a:off x="222788" y="1517421"/>
            <a:ext cx="4925275" cy="1719355"/>
          </a:xfrm>
        </p:spPr>
        <p:txBody>
          <a:bodyPr/>
          <a:lstStyle/>
          <a:p>
            <a:pPr marL="0" indent="0">
              <a:spcAft>
                <a:spcPts val="450"/>
              </a:spcAft>
              <a:buClr>
                <a:srgbClr val="CC0099"/>
              </a:buClr>
              <a:buNone/>
              <a:defRPr/>
            </a:pPr>
            <a:r>
              <a:rPr lang="en-GB" altLang="en-US" sz="1800" b="1" dirty="0">
                <a:solidFill>
                  <a:srgbClr val="0088A8"/>
                </a:solidFill>
                <a:latin typeface="Calibri" pitchFamily="34" charset="0"/>
                <a:cs typeface="Arial" charset="0"/>
              </a:rPr>
              <a:t>Bias</a:t>
            </a:r>
          </a:p>
          <a:p>
            <a:pPr>
              <a:spcBef>
                <a:spcPts val="0"/>
              </a:spcBef>
              <a:spcAft>
                <a:spcPts val="450"/>
              </a:spcAft>
              <a:buClr>
                <a:srgbClr val="002060"/>
              </a:buClr>
              <a:defRPr/>
            </a:pPr>
            <a:r>
              <a:rPr lang="en-GB" altLang="en-US" sz="1800" dirty="0">
                <a:latin typeface="Calibri" pitchFamily="34" charset="0"/>
                <a:cs typeface="Arial" charset="0"/>
              </a:rPr>
              <a:t>Difference between index test vs. reference test (proxy for ‘true’ value</a:t>
            </a:r>
            <a:r>
              <a:rPr lang="en-GB" altLang="en-US" sz="1800" dirty="0" smtClean="0">
                <a:latin typeface="Calibri" pitchFamily="34" charset="0"/>
                <a:cs typeface="Arial" charset="0"/>
              </a:rPr>
              <a:t>)</a:t>
            </a:r>
          </a:p>
          <a:p>
            <a:pPr>
              <a:spcBef>
                <a:spcPts val="0"/>
              </a:spcBef>
              <a:spcAft>
                <a:spcPts val="450"/>
              </a:spcAft>
              <a:buClr>
                <a:srgbClr val="002060"/>
              </a:buClr>
              <a:defRPr/>
            </a:pPr>
            <a:r>
              <a:rPr lang="en-GB" altLang="en-US" sz="1800" dirty="0" smtClean="0">
                <a:latin typeface="Calibri" pitchFamily="34" charset="0"/>
                <a:cs typeface="Arial" charset="0"/>
              </a:rPr>
              <a:t>Ideally based on a </a:t>
            </a:r>
            <a:r>
              <a:rPr lang="en-GB" altLang="en-US" sz="1800" i="1" dirty="0" smtClean="0">
                <a:latin typeface="Calibri" pitchFamily="34" charset="0"/>
                <a:cs typeface="Arial" charset="0"/>
              </a:rPr>
              <a:t>reference measurement procedure</a:t>
            </a:r>
            <a:r>
              <a:rPr lang="en-GB" altLang="en-US" sz="1800" dirty="0" smtClean="0">
                <a:latin typeface="Calibri" pitchFamily="34" charset="0"/>
                <a:cs typeface="Arial" charset="0"/>
              </a:rPr>
              <a:t> or </a:t>
            </a:r>
            <a:r>
              <a:rPr lang="en-GB" altLang="en-US" sz="1800" i="1" dirty="0" smtClean="0">
                <a:latin typeface="Calibri" pitchFamily="34" charset="0"/>
                <a:cs typeface="Arial" charset="0"/>
              </a:rPr>
              <a:t>certified reference materials</a:t>
            </a:r>
            <a:endParaRPr lang="en-GB" altLang="en-US" sz="1800" i="1" dirty="0">
              <a:latin typeface="Calibri" pitchFamily="34" charset="0"/>
              <a:cs typeface="Arial" charset="0"/>
            </a:endParaRPr>
          </a:p>
          <a:p>
            <a:pPr>
              <a:spcBef>
                <a:spcPts val="0"/>
              </a:spcBef>
              <a:spcAft>
                <a:spcPts val="300"/>
              </a:spcAft>
              <a:buClr>
                <a:srgbClr val="002060"/>
              </a:buClr>
              <a:defRPr/>
            </a:pPr>
            <a:r>
              <a:rPr lang="en-GB" altLang="en-US" sz="1800" dirty="0">
                <a:latin typeface="Calibri" pitchFamily="34" charset="0"/>
                <a:cs typeface="Arial" charset="0"/>
              </a:rPr>
              <a:t>Assessed via Bland-Altman analysis / regression/ Levey Jennings </a:t>
            </a:r>
            <a:r>
              <a:rPr lang="en-GB" altLang="en-US" sz="1800" dirty="0" smtClean="0">
                <a:latin typeface="Calibri" pitchFamily="34" charset="0"/>
                <a:cs typeface="Arial" charset="0"/>
              </a:rPr>
              <a:t>plot</a:t>
            </a:r>
            <a:endParaRPr lang="en-GB" altLang="en-US" sz="1800" b="1" dirty="0">
              <a:latin typeface="Calibri" pitchFamily="34" charset="0"/>
              <a:cs typeface="Arial" charset="0"/>
            </a:endParaRPr>
          </a:p>
          <a:p>
            <a:pPr marL="336947" indent="0">
              <a:lnSpc>
                <a:spcPct val="200000"/>
              </a:lnSpc>
              <a:buClr>
                <a:srgbClr val="CC0099"/>
              </a:buClr>
              <a:buNone/>
              <a:defRPr/>
            </a:pPr>
            <a:endParaRPr lang="en-GB" altLang="en-US" sz="1800" b="1" dirty="0">
              <a:latin typeface="Calibri" pitchFamily="34" charset="0"/>
              <a:cs typeface="Arial" charset="0"/>
            </a:endParaRPr>
          </a:p>
          <a:p>
            <a:pPr marL="336947" indent="0">
              <a:lnSpc>
                <a:spcPct val="200000"/>
              </a:lnSpc>
              <a:buClr>
                <a:srgbClr val="CC0099"/>
              </a:buClr>
              <a:buNone/>
              <a:defRPr/>
            </a:pPr>
            <a:endParaRPr lang="en-GB" altLang="en-US" sz="1800" b="1" dirty="0">
              <a:latin typeface="Calibri" pitchFamily="34" charset="0"/>
              <a:cs typeface="Arial" charset="0"/>
            </a:endParaRPr>
          </a:p>
          <a:p>
            <a:pPr marL="0" indent="0">
              <a:buNone/>
            </a:pPr>
            <a:endParaRPr lang="en-GB" sz="1800" dirty="0"/>
          </a:p>
        </p:txBody>
      </p:sp>
      <p:sp>
        <p:nvSpPr>
          <p:cNvPr id="6" name="AutoShape 4" descr="Image result for precision profiles"/>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a:p>
        </p:txBody>
      </p:sp>
      <p:sp>
        <p:nvSpPr>
          <p:cNvPr id="7" name="AutoShape 6" descr="Image result for precision profiles"/>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a:p>
        </p:txBody>
      </p:sp>
      <p:pic>
        <p:nvPicPr>
          <p:cNvPr id="8194" name="Picture 2" descr="Bland-Altman pl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772816"/>
            <a:ext cx="3662894" cy="249076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bwMode="auto">
          <a:xfrm>
            <a:off x="323528" y="332656"/>
            <a:ext cx="8229600" cy="779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r>
              <a:rPr lang="en-GB" sz="2100" kern="0"/>
              <a:t>Measurement uncertainty</a:t>
            </a:r>
            <a:endParaRPr lang="en-GB" sz="2100" kern="0" dirty="0"/>
          </a:p>
        </p:txBody>
      </p:sp>
    </p:spTree>
    <p:extLst>
      <p:ext uri="{BB962C8B-B14F-4D97-AF65-F5344CB8AC3E}">
        <p14:creationId xmlns:p14="http://schemas.microsoft.com/office/powerpoint/2010/main" val="3404829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302895" y="1516087"/>
            <a:ext cx="8538210" cy="4499611"/>
          </a:xfrm>
          <a:prstGeom prst="rect">
            <a:avLst/>
          </a:prstGeom>
          <a:noFill/>
          <a:ln>
            <a:noFill/>
          </a:ln>
        </p:spPr>
      </p:pic>
      <p:sp>
        <p:nvSpPr>
          <p:cNvPr id="3" name="TextBox 2"/>
          <p:cNvSpPr txBox="1"/>
          <p:nvPr/>
        </p:nvSpPr>
        <p:spPr>
          <a:xfrm>
            <a:off x="6444208" y="2375749"/>
            <a:ext cx="2584059" cy="784830"/>
          </a:xfrm>
          <a:prstGeom prst="rect">
            <a:avLst/>
          </a:prstGeom>
          <a:noFill/>
          <a:ln>
            <a:solidFill>
              <a:srgbClr val="0088A8"/>
            </a:solidFill>
          </a:ln>
        </p:spPr>
        <p:txBody>
          <a:bodyPr wrap="square" rtlCol="0">
            <a:spAutoFit/>
          </a:bodyPr>
          <a:lstStyle/>
          <a:p>
            <a:r>
              <a:rPr lang="en-GB" sz="1500" dirty="0"/>
              <a:t>How much do we expect the test result might differ from the underlying ‘true’ value?</a:t>
            </a:r>
          </a:p>
        </p:txBody>
      </p:sp>
      <p:cxnSp>
        <p:nvCxnSpPr>
          <p:cNvPr id="8" name="Straight Connector 7"/>
          <p:cNvCxnSpPr/>
          <p:nvPr/>
        </p:nvCxnSpPr>
        <p:spPr>
          <a:xfrm>
            <a:off x="7812360" y="3160579"/>
            <a:ext cx="108012" cy="435487"/>
          </a:xfrm>
          <a:prstGeom prst="line">
            <a:avLst/>
          </a:prstGeom>
          <a:ln w="12700">
            <a:solidFill>
              <a:srgbClr val="0088A8"/>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323528" y="332656"/>
            <a:ext cx="8229600" cy="779318"/>
          </a:xfrm>
        </p:spPr>
        <p:txBody>
          <a:bodyPr/>
          <a:lstStyle/>
          <a:p>
            <a:r>
              <a:rPr lang="en-GB" sz="2100" dirty="0"/>
              <a:t>Measurement uncertainty</a:t>
            </a:r>
          </a:p>
        </p:txBody>
      </p:sp>
    </p:spTree>
    <p:extLst>
      <p:ext uri="{BB962C8B-B14F-4D97-AF65-F5344CB8AC3E}">
        <p14:creationId xmlns:p14="http://schemas.microsoft.com/office/powerpoint/2010/main" val="73457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8" y="1547520"/>
            <a:ext cx="8820472" cy="5079877"/>
          </a:xfrm>
        </p:spPr>
        <p:txBody>
          <a:bodyPr/>
          <a:lstStyle/>
          <a:p>
            <a:pPr marL="67866" indent="0">
              <a:spcBef>
                <a:spcPts val="0"/>
              </a:spcBef>
              <a:spcAft>
                <a:spcPts val="1200"/>
              </a:spcAft>
              <a:buNone/>
            </a:pPr>
            <a:r>
              <a:rPr lang="en-GB" sz="1800" b="1" dirty="0" smtClean="0">
                <a:solidFill>
                  <a:srgbClr val="0070C0"/>
                </a:solidFill>
              </a:rPr>
              <a:t>Why should health economists care about measurement uncertainty?</a:t>
            </a:r>
          </a:p>
          <a:p>
            <a:pPr marL="353616" indent="-285750">
              <a:spcBef>
                <a:spcPts val="0"/>
              </a:spcBef>
              <a:spcAft>
                <a:spcPts val="1200"/>
              </a:spcAft>
            </a:pPr>
            <a:r>
              <a:rPr lang="en-GB" sz="1800" dirty="0" smtClean="0"/>
              <a:t>All observed results </a:t>
            </a:r>
            <a:r>
              <a:rPr lang="en-GB" sz="1800" dirty="0"/>
              <a:t>will differ from the ‘true’ value we want to measure (i.e. </a:t>
            </a:r>
            <a:r>
              <a:rPr lang="en-GB" sz="1800" b="1" u="sng" dirty="0" smtClean="0"/>
              <a:t>they will </a:t>
            </a:r>
            <a:r>
              <a:rPr lang="en-GB" sz="1800" b="1" u="sng" dirty="0"/>
              <a:t>be wrong, to some degree</a:t>
            </a:r>
            <a:r>
              <a:rPr lang="en-GB" sz="1800" dirty="0"/>
              <a:t>) </a:t>
            </a:r>
            <a:endParaRPr lang="en-GB" sz="1800" dirty="0" smtClean="0"/>
          </a:p>
          <a:p>
            <a:pPr marL="353616" indent="-285750">
              <a:spcBef>
                <a:spcPts val="0"/>
              </a:spcBef>
              <a:spcAft>
                <a:spcPts val="2400"/>
              </a:spcAft>
            </a:pPr>
            <a:r>
              <a:rPr lang="en-GB" sz="1800" dirty="0"/>
              <a:t>Any measure of diagnostic </a:t>
            </a:r>
            <a:r>
              <a:rPr lang="en-GB" sz="1800" dirty="0" smtClean="0"/>
              <a:t>accuracy </a:t>
            </a:r>
            <a:r>
              <a:rPr lang="en-GB" sz="1800" dirty="0"/>
              <a:t>will incorporate a </a:t>
            </a:r>
            <a:r>
              <a:rPr lang="en-GB" sz="1800" i="1" dirty="0"/>
              <a:t>specific level of measurement uncertainty </a:t>
            </a:r>
            <a:r>
              <a:rPr lang="en-GB" sz="1800" dirty="0"/>
              <a:t>relating to the </a:t>
            </a:r>
            <a:r>
              <a:rPr lang="en-GB" sz="1800" i="1" dirty="0"/>
              <a:t>particular conditions </a:t>
            </a:r>
            <a:r>
              <a:rPr lang="en-GB" sz="1800" dirty="0"/>
              <a:t>under which the </a:t>
            </a:r>
            <a:r>
              <a:rPr lang="en-GB" sz="1800" dirty="0" smtClean="0"/>
              <a:t>accuracy study </a:t>
            </a:r>
            <a:r>
              <a:rPr lang="en-GB" sz="1800" dirty="0"/>
              <a:t>was </a:t>
            </a:r>
            <a:r>
              <a:rPr lang="en-GB" sz="1800" dirty="0" smtClean="0"/>
              <a:t>conducted (i.e. </a:t>
            </a:r>
            <a:r>
              <a:rPr lang="en-GB" altLang="en-US" sz="1800" b="1" dirty="0" smtClean="0"/>
              <a:t>the </a:t>
            </a:r>
            <a:r>
              <a:rPr lang="en-GB" altLang="en-US" sz="1800" b="1" dirty="0"/>
              <a:t>test may perform differently when rolled out across the health </a:t>
            </a:r>
            <a:r>
              <a:rPr lang="en-GB" altLang="en-US" sz="1800" b="1" dirty="0" smtClean="0"/>
              <a:t>service)</a:t>
            </a:r>
            <a:endParaRPr lang="en-GB" altLang="en-US" sz="1800" b="1" dirty="0"/>
          </a:p>
          <a:p>
            <a:pPr marL="67866" indent="0">
              <a:spcBef>
                <a:spcPts val="0"/>
              </a:spcBef>
              <a:spcAft>
                <a:spcPts val="1200"/>
              </a:spcAft>
              <a:buNone/>
            </a:pPr>
            <a:r>
              <a:rPr lang="en-GB" sz="1800" b="1" dirty="0">
                <a:solidFill>
                  <a:srgbClr val="0070C0"/>
                </a:solidFill>
              </a:rPr>
              <a:t>Why should </a:t>
            </a:r>
            <a:r>
              <a:rPr lang="en-GB" sz="1800" b="1" dirty="0" smtClean="0">
                <a:solidFill>
                  <a:srgbClr val="0070C0"/>
                </a:solidFill>
              </a:rPr>
              <a:t>laboratory scientists care about HTA outcomes?</a:t>
            </a:r>
            <a:endParaRPr lang="en-GB" sz="1800" b="1" dirty="0">
              <a:solidFill>
                <a:srgbClr val="0070C0"/>
              </a:solidFill>
            </a:endParaRPr>
          </a:p>
          <a:p>
            <a:pPr marL="353616" indent="-285750">
              <a:spcBef>
                <a:spcPts val="0"/>
              </a:spcBef>
              <a:spcAft>
                <a:spcPts val="1200"/>
              </a:spcAft>
            </a:pPr>
            <a:r>
              <a:rPr lang="en-GB" sz="1800" dirty="0" smtClean="0"/>
              <a:t>If the goal is to maximise patient health, and tests impact on patient healthcare, then the minimum allowable performance of tests should be set based on the impact on outcomes </a:t>
            </a:r>
          </a:p>
          <a:p>
            <a:pPr marL="810816" lvl="1">
              <a:spcBef>
                <a:spcPts val="0"/>
              </a:spcBef>
              <a:spcAft>
                <a:spcPts val="1200"/>
              </a:spcAft>
              <a:buFont typeface="Wingdings" panose="05000000000000000000" pitchFamily="2" charset="2"/>
              <a:buChar char="Ø"/>
            </a:pPr>
            <a:r>
              <a:rPr lang="en-GB" sz="1800" dirty="0"/>
              <a:t>M</a:t>
            </a:r>
            <a:r>
              <a:rPr lang="en-GB" sz="1800" dirty="0" smtClean="0"/>
              <a:t>ove towards “</a:t>
            </a:r>
            <a:r>
              <a:rPr lang="en-GB" sz="1800" b="1" dirty="0" smtClean="0"/>
              <a:t>Performance Specifications based on Outcome Studies</a:t>
            </a:r>
            <a:r>
              <a:rPr lang="en-GB" sz="1800" dirty="0" smtClean="0"/>
              <a:t>” (PS-OS) [see </a:t>
            </a:r>
            <a:r>
              <a:rPr lang="en-GB" sz="1800" dirty="0">
                <a:hlinkClick r:id="rId3"/>
              </a:rPr>
              <a:t>https://www.eflm.eu/site/page/a/1396</a:t>
            </a:r>
            <a:r>
              <a:rPr lang="en-GB" sz="1800" dirty="0" smtClean="0"/>
              <a:t>]</a:t>
            </a:r>
            <a:endParaRPr lang="en-GB" sz="1800" dirty="0"/>
          </a:p>
        </p:txBody>
      </p:sp>
      <p:sp>
        <p:nvSpPr>
          <p:cNvPr id="5" name="Title 1"/>
          <p:cNvSpPr txBox="1">
            <a:spLocks/>
          </p:cNvSpPr>
          <p:nvPr/>
        </p:nvSpPr>
        <p:spPr bwMode="auto">
          <a:xfrm>
            <a:off x="323528" y="332656"/>
            <a:ext cx="8229600" cy="779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r>
              <a:rPr lang="en-GB" sz="2100" kern="0" smtClean="0"/>
              <a:t>Measurement uncertainty</a:t>
            </a:r>
            <a:endParaRPr lang="en-GB" sz="2100" kern="0" dirty="0"/>
          </a:p>
        </p:txBody>
      </p:sp>
    </p:spTree>
    <p:extLst>
      <p:ext uri="{BB962C8B-B14F-4D97-AF65-F5344CB8AC3E}">
        <p14:creationId xmlns:p14="http://schemas.microsoft.com/office/powerpoint/2010/main" val="266784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50718474EAA341847F4F1398B5282C" ma:contentTypeVersion="0" ma:contentTypeDescription="Create a new document." ma:contentTypeScope="" ma:versionID="fe7ef508cdeef51c65110aac9aafaaf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041ABEE-9C8D-4EB2-A61B-303023B91238}">
  <ds:schemaRefs>
    <ds:schemaRef ds:uri="http://schemas.microsoft.com/sharepoint/v3/contenttype/forms"/>
  </ds:schemaRefs>
</ds:datastoreItem>
</file>

<file path=customXml/itemProps2.xml><?xml version="1.0" encoding="utf-8"?>
<ds:datastoreItem xmlns:ds="http://schemas.openxmlformats.org/officeDocument/2006/customXml" ds:itemID="{C1D304DA-A82C-4A7C-8375-98460F177165}">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69C77472-4A0F-4151-89FA-DEB3823191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Oxford</Template>
  <TotalTime>10982</TotalTime>
  <Words>2694</Words>
  <Application>Microsoft Office PowerPoint</Application>
  <PresentationFormat>On-screen Show (4:3)</PresentationFormat>
  <Paragraphs>267</Paragraphs>
  <Slides>33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ＭＳ Ｐゴシック</vt:lpstr>
      <vt:lpstr>Arial</vt:lpstr>
      <vt:lpstr>Calibri</vt:lpstr>
      <vt:lpstr>Cambria Math</vt:lpstr>
      <vt:lpstr>Wingdings</vt:lpstr>
      <vt:lpstr>2_Default Design</vt:lpstr>
      <vt:lpstr>Assessing the impact of test measurement uncertainty on clinical and health-economic outcomes</vt:lpstr>
      <vt:lpstr>PowerPoint Presentation</vt:lpstr>
      <vt:lpstr>Test Evaluation Pathway</vt:lpstr>
      <vt:lpstr>HTA landscape</vt:lpstr>
      <vt:lpstr>Measurement uncertainty</vt:lpstr>
      <vt:lpstr>Measurement uncertainty</vt:lpstr>
      <vt:lpstr>PowerPoint Presentation</vt:lpstr>
      <vt:lpstr>Measurement uncertainty</vt:lpstr>
      <vt:lpstr>PowerPoint Presentation</vt:lpstr>
      <vt:lpstr>Laboratory landscape</vt:lpstr>
      <vt:lpstr>Laboratory landscape</vt:lpstr>
      <vt:lpstr>PowerPoint Presentation</vt:lpstr>
      <vt:lpstr>PowerPoint Presentation</vt:lpstr>
      <vt:lpstr>PowerPoint Presentation</vt:lpstr>
      <vt:lpstr>PowerPoint Presentation</vt:lpstr>
      <vt:lpstr>PowerPoint Presentation</vt:lpstr>
      <vt:lpstr>Case study - results</vt:lpstr>
      <vt:lpstr>Case study - results</vt:lpstr>
      <vt:lpstr>Case study - results</vt:lpstr>
      <vt:lpstr>Case study - results</vt:lpstr>
      <vt:lpstr>PowerPoint Presentation</vt:lpstr>
      <vt:lpstr>Case study</vt:lpstr>
      <vt:lpstr>PowerPoint Presentation</vt:lpstr>
      <vt:lpstr>PowerPoint Presentation</vt:lpstr>
      <vt:lpstr>Case study</vt:lpstr>
      <vt:lpstr>Case study</vt:lpstr>
      <vt:lpstr>PowerPoint Presentation</vt:lpstr>
      <vt:lpstr>Limitations</vt:lpstr>
      <vt:lpstr>Key advantages</vt:lpstr>
      <vt:lpstr>Recommendations for HTA</vt:lpstr>
      <vt:lpstr>Your thoughts</vt:lpstr>
      <vt:lpstr>PowerPoint Presentation</vt:lpstr>
      <vt:lpstr>References</vt:lpstr>
    </vt:vector>
  </TitlesOfParts>
  <Company>COI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 Davey</dc:creator>
  <cp:lastModifiedBy>Alison Smith [AUHE]</cp:lastModifiedBy>
  <cp:revision>413</cp:revision>
  <cp:lastPrinted>2017-09-26T16:11:00Z</cp:lastPrinted>
  <dcterms:created xsi:type="dcterms:W3CDTF">2008-03-06T14:42:26Z</dcterms:created>
  <dcterms:modified xsi:type="dcterms:W3CDTF">2020-05-05T14:21:39Z</dcterms:modified>
</cp:coreProperties>
</file>