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102475" cy="102330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79" d="100"/>
          <a:sy n="79" d="100"/>
        </p:scale>
        <p:origin x="11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0A97C-6094-44F3-9AD2-0A11796E8BE7}" type="datetimeFigureOut">
              <a:rPr lang="en-US" smtClean="0"/>
              <a:t>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medhealth.leeds.ac.uk/info/479/dental_research_ethics_committee/1631/school_of_dentistry_ethical_review_process/3?adminID=71&amp;preview=0bbcf1c088749290e8fd2e2853dd5017&amp;expire=1457708434" TargetMode="External"/><Relationship Id="rId3" Type="http://schemas.openxmlformats.org/officeDocument/2006/relationships/hyperlink" Target="mailto:governance-ethics@leeds.ac.uk" TargetMode="External"/><Relationship Id="rId7" Type="http://schemas.openxmlformats.org/officeDocument/2006/relationships/hyperlink" Target="mailto:fypethics@leeds.ac.uk" TargetMode="External"/><Relationship Id="rId2" Type="http://schemas.openxmlformats.org/officeDocument/2006/relationships/hyperlink" Target="https://www.myresearchproject.org.uk/Signin.aspx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edhealth.leeds.ac.uk/info/479/dental_research_ethics_committee/1631/school_of_dentistry_ethical_review_process/4?adminID=71&amp;preview=5220ba0a8362d6381649b1802d756f5e&amp;expire=1457708466" TargetMode="External"/><Relationship Id="rId5" Type="http://schemas.openxmlformats.org/officeDocument/2006/relationships/hyperlink" Target="mailto:j.k.mcdermott@leeds.ac.uk" TargetMode="External"/><Relationship Id="rId4" Type="http://schemas.openxmlformats.org/officeDocument/2006/relationships/hyperlink" Target="http://medhealth.leeds.ac.uk/info/479/dental_research_ethics_committee/1631/school_of_dentistry_ethical_review_process/2?adminID=71&amp;preview=0d1eca3372a40a5ce3d747031d01ce68&amp;expire=1457708393" TargetMode="External"/><Relationship Id="rId9" Type="http://schemas.openxmlformats.org/officeDocument/2006/relationships/hyperlink" Target="http://ris.leeds.ac.uk/ris/info/70/ethic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91315" y="5025781"/>
            <a:ext cx="5798735" cy="37943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Does your research involve recruitment of NHS patients or NHS staff (by virtue of their NHS role)?</a:t>
            </a:r>
            <a:endParaRPr lang="en-GB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124866" y="1359012"/>
            <a:ext cx="2911630" cy="104957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Does your research involve recruitment of Non-NHS staff (questionnaires to dental teams are acceptable but they cannot be included by virtue of their NHS role) or healthy volunteers (not NHS patients)?</a:t>
            </a:r>
            <a:endParaRPr lang="en-GB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62803" y="323766"/>
            <a:ext cx="3648075" cy="3619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 you a member of staff or a postgraduate student?</a:t>
            </a:r>
            <a:endParaRPr lang="en-GB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518736" y="350287"/>
            <a:ext cx="2231390" cy="3524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am an undergraduate student</a:t>
            </a:r>
            <a:endParaRPr lang="en-GB" sz="11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7030" y="6128379"/>
            <a:ext cx="7039466" cy="6357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Click here to complete </a:t>
            </a: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 </a:t>
            </a:r>
            <a:r>
              <a:rPr lang="en-GB" sz="11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IRAS </a:t>
            </a:r>
            <a:r>
              <a:rPr lang="en-GB" sz="110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application</a:t>
            </a:r>
            <a:r>
              <a:rPr lang="en-GB" sz="110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10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submit to </a:t>
            </a:r>
            <a:r>
              <a:rPr lang="en-GB" sz="1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GB" sz="1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governance-ethics@leeds.ac.uk</a:t>
            </a:r>
            <a:r>
              <a:rPr lang="en-GB" sz="1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for </a:t>
            </a: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sponsorship review and sign-off</a:t>
            </a:r>
            <a:endParaRPr lang="en-GB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4240" y="5247760"/>
            <a:ext cx="1753464" cy="13223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1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Click here</a:t>
            </a:r>
            <a:r>
              <a:rPr lang="en-GB" sz="11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complete </a:t>
            </a:r>
            <a:r>
              <a:rPr lang="en-GB" sz="1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DREC </a:t>
            </a:r>
            <a:r>
              <a:rPr lang="en-GB" sz="11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application and submit to</a:t>
            </a:r>
            <a:r>
              <a:rPr lang="en-GB" sz="11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 </a:t>
            </a:r>
            <a:r>
              <a:rPr lang="en-GB" sz="1100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j.k.mcdermott@leeds.ac.uk</a:t>
            </a:r>
            <a:r>
              <a:rPr lang="en-GB" sz="1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421097" y="3832266"/>
            <a:ext cx="2426667" cy="73368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Click </a:t>
            </a:r>
            <a:r>
              <a:rPr lang="en-GB" sz="11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here</a:t>
            </a:r>
            <a:r>
              <a:rPr lang="en-GB" sz="11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c</a:t>
            </a:r>
            <a:r>
              <a:rPr lang="en-GB" sz="1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omplete a DSEC application form and submit to</a:t>
            </a:r>
            <a:r>
              <a:rPr lang="en-GB" sz="110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GB" sz="110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7"/>
              </a:rPr>
              <a:t>fypethics@leeds.ac.uk</a:t>
            </a:r>
            <a:r>
              <a:rPr lang="en-GB" sz="110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endParaRPr lang="en-GB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8427" y="972493"/>
            <a:ext cx="619125" cy="3619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</a:t>
            </a:r>
            <a:endParaRPr lang="en-GB" sz="11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577641" y="323682"/>
            <a:ext cx="619125" cy="3619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</a:t>
            </a:r>
            <a:endParaRPr lang="en-GB" sz="11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583990" y="5647986"/>
            <a:ext cx="619125" cy="3619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</a:t>
            </a:r>
            <a:endParaRPr lang="en-GB" sz="11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567520" y="1707449"/>
            <a:ext cx="619125" cy="3619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</a:t>
            </a:r>
            <a:endParaRPr lang="en-GB" sz="11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62803" y="2471812"/>
            <a:ext cx="619125" cy="3619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</a:t>
            </a:r>
            <a:endParaRPr lang="en-GB" sz="11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091315" y="4486054"/>
            <a:ext cx="559965" cy="3619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</a:t>
            </a:r>
            <a:endParaRPr lang="en-GB" sz="11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48427" y="3015214"/>
            <a:ext cx="3383011" cy="88751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Does your research involve recruitment of Non-NHS staff (questionnaires to dental teams are acceptable but they cannot be included by virtue of their NHS role) or healthy volunteers (not NHS patients)?</a:t>
            </a:r>
            <a:endParaRPr lang="en-GB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68263" y="4486054"/>
            <a:ext cx="619125" cy="3619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</a:t>
            </a:r>
            <a:endParaRPr lang="en-GB" sz="11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882367" y="2290711"/>
            <a:ext cx="1989432" cy="561975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F497D"/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you require teeth or bone </a:t>
            </a:r>
            <a:r>
              <a:rPr lang="en-GB" sz="1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marrow for your research?</a:t>
            </a:r>
            <a:endParaRPr lang="en-GB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4567520" y="3121520"/>
            <a:ext cx="619125" cy="361950"/>
          </a:xfrm>
          <a:prstGeom prst="rect">
            <a:avLst/>
          </a:prstGeom>
          <a:solidFill>
            <a:schemeClr val="bg1"/>
          </a:solidFill>
          <a:ln w="19050">
            <a:solidFill>
              <a:srgbClr val="1F497D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</a:t>
            </a:r>
            <a:endParaRPr lang="en-GB" sz="11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3774126" y="3823601"/>
            <a:ext cx="2226154" cy="69544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8"/>
              </a:rPr>
              <a:t>Click here</a:t>
            </a:r>
            <a:r>
              <a:rPr lang="en-GB" sz="1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complete </a:t>
            </a: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Tissue Bank application </a:t>
            </a:r>
            <a:r>
              <a:rPr lang="en-GB" sz="1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submit </a:t>
            </a:r>
            <a:r>
              <a:rPr lang="en-GB" sz="1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to: </a:t>
            </a:r>
            <a:r>
              <a:rPr lang="en-GB" sz="1100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j.k.mcdermott@leeds.ac.uk</a:t>
            </a:r>
            <a:r>
              <a:rPr lang="en-GB" sz="1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7324869" y="2977831"/>
            <a:ext cx="619125" cy="3619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</a:t>
            </a:r>
            <a:endParaRPr lang="en-GB" sz="11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77827" y="709052"/>
            <a:ext cx="1" cy="2724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62803" y="1614086"/>
            <a:ext cx="3648075" cy="561975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F497D"/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Does your research involve living human participants or the personal data of living </a:t>
            </a:r>
            <a:r>
              <a:rPr lang="en-GB" sz="1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9"/>
              </a:rPr>
              <a:t>human participants</a:t>
            </a:r>
            <a:r>
              <a:rPr lang="en-GB" sz="1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en-GB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9" name="Straight Arrow Connector 28"/>
          <p:cNvCxnSpPr>
            <a:stCxn id="12" idx="2"/>
          </p:cNvCxnSpPr>
          <p:nvPr/>
        </p:nvCxnSpPr>
        <p:spPr>
          <a:xfrm flipH="1">
            <a:off x="457989" y="1334443"/>
            <a:ext cx="1" cy="2940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7" idx="3"/>
            <a:endCxn id="13" idx="1"/>
          </p:cNvCxnSpPr>
          <p:nvPr/>
        </p:nvCxnSpPr>
        <p:spPr>
          <a:xfrm flipV="1">
            <a:off x="3810878" y="504657"/>
            <a:ext cx="766763" cy="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3" idx="3"/>
            <a:endCxn id="8" idx="1"/>
          </p:cNvCxnSpPr>
          <p:nvPr/>
        </p:nvCxnSpPr>
        <p:spPr>
          <a:xfrm>
            <a:off x="5196766" y="504657"/>
            <a:ext cx="1321970" cy="21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469825" y="2160503"/>
            <a:ext cx="1" cy="2940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6" idx="2"/>
          </p:cNvCxnSpPr>
          <p:nvPr/>
        </p:nvCxnSpPr>
        <p:spPr>
          <a:xfrm flipH="1">
            <a:off x="469825" y="2833762"/>
            <a:ext cx="2541" cy="204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8" idx="2"/>
            <a:endCxn id="6" idx="0"/>
          </p:cNvCxnSpPr>
          <p:nvPr/>
        </p:nvCxnSpPr>
        <p:spPr>
          <a:xfrm flipH="1">
            <a:off x="7580681" y="702712"/>
            <a:ext cx="53750" cy="656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6" idx="2"/>
            <a:endCxn id="24" idx="0"/>
          </p:cNvCxnSpPr>
          <p:nvPr/>
        </p:nvCxnSpPr>
        <p:spPr>
          <a:xfrm>
            <a:off x="7580681" y="2408585"/>
            <a:ext cx="53751" cy="5692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477825" y="4848004"/>
            <a:ext cx="0" cy="3997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19" idx="0"/>
          </p:cNvCxnSpPr>
          <p:nvPr/>
        </p:nvCxnSpPr>
        <p:spPr>
          <a:xfrm>
            <a:off x="477825" y="3918174"/>
            <a:ext cx="1" cy="567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21" idx="2"/>
            <a:endCxn id="22" idx="0"/>
          </p:cNvCxnSpPr>
          <p:nvPr/>
        </p:nvCxnSpPr>
        <p:spPr>
          <a:xfrm>
            <a:off x="4877083" y="2852686"/>
            <a:ext cx="0" cy="2688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>
            <a:off x="4864114" y="5405220"/>
            <a:ext cx="253136" cy="2427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24" idx="2"/>
            <a:endCxn id="11" idx="0"/>
          </p:cNvCxnSpPr>
          <p:nvPr/>
        </p:nvCxnSpPr>
        <p:spPr>
          <a:xfrm flipH="1">
            <a:off x="7634431" y="3339781"/>
            <a:ext cx="1" cy="492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22" idx="2"/>
            <a:endCxn id="23" idx="0"/>
          </p:cNvCxnSpPr>
          <p:nvPr/>
        </p:nvCxnSpPr>
        <p:spPr>
          <a:xfrm>
            <a:off x="4877083" y="3483470"/>
            <a:ext cx="10120" cy="340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>
            <a:endCxn id="17" idx="0"/>
          </p:cNvCxnSpPr>
          <p:nvPr/>
        </p:nvCxnSpPr>
        <p:spPr>
          <a:xfrm>
            <a:off x="2367784" y="3918174"/>
            <a:ext cx="3514" cy="567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28" idx="3"/>
            <a:endCxn id="15" idx="1"/>
          </p:cNvCxnSpPr>
          <p:nvPr/>
        </p:nvCxnSpPr>
        <p:spPr>
          <a:xfrm flipV="1">
            <a:off x="3810878" y="1888424"/>
            <a:ext cx="756642" cy="6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15" idx="2"/>
            <a:endCxn id="21" idx="0"/>
          </p:cNvCxnSpPr>
          <p:nvPr/>
        </p:nvCxnSpPr>
        <p:spPr>
          <a:xfrm>
            <a:off x="4877083" y="2069399"/>
            <a:ext cx="0" cy="221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6" idx="1"/>
            <a:endCxn id="15" idx="3"/>
          </p:cNvCxnSpPr>
          <p:nvPr/>
        </p:nvCxnSpPr>
        <p:spPr>
          <a:xfrm flipH="1">
            <a:off x="5186645" y="1883799"/>
            <a:ext cx="938221" cy="4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>
            <a:stCxn id="17" idx="2"/>
          </p:cNvCxnSpPr>
          <p:nvPr/>
        </p:nvCxnSpPr>
        <p:spPr>
          <a:xfrm>
            <a:off x="2371298" y="4848004"/>
            <a:ext cx="0" cy="1777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>
            <a:stCxn id="14" idx="2"/>
          </p:cNvCxnSpPr>
          <p:nvPr/>
        </p:nvCxnSpPr>
        <p:spPr>
          <a:xfrm>
            <a:off x="4893553" y="6009936"/>
            <a:ext cx="0" cy="113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144</TotalTime>
  <Words>195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University of Leeds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Csikar</dc:creator>
  <cp:lastModifiedBy>Julie McDermott</cp:lastModifiedBy>
  <cp:revision>19</cp:revision>
  <cp:lastPrinted>2016-03-11T11:31:05Z</cp:lastPrinted>
  <dcterms:created xsi:type="dcterms:W3CDTF">2016-02-09T16:36:30Z</dcterms:created>
  <dcterms:modified xsi:type="dcterms:W3CDTF">2017-01-12T12:30:46Z</dcterms:modified>
</cp:coreProperties>
</file>