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66" r:id="rId3"/>
    <p:sldId id="265" r:id="rId4"/>
    <p:sldId id="257" r:id="rId5"/>
    <p:sldId id="264" r:id="rId6"/>
    <p:sldId id="258" r:id="rId7"/>
    <p:sldId id="260" r:id="rId8"/>
    <p:sldId id="261" r:id="rId9"/>
    <p:sldId id="262"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91" autoAdjust="0"/>
  </p:normalViewPr>
  <p:slideViewPr>
    <p:cSldViewPr>
      <p:cViewPr varScale="1">
        <p:scale>
          <a:sx n="73" d="100"/>
          <a:sy n="73" d="100"/>
        </p:scale>
        <p:origin x="1746" y="72"/>
      </p:cViewPr>
      <p:guideLst>
        <p:guide orient="horz" pos="2160"/>
        <p:guide pos="2880"/>
      </p:guideLst>
    </p:cSldViewPr>
  </p:slideViewPr>
  <p:outlineViewPr>
    <p:cViewPr>
      <p:scale>
        <a:sx n="33" d="100"/>
        <a:sy n="33" d="100"/>
      </p:scale>
      <p:origin x="252" y="2286"/>
    </p:cViewPr>
  </p:outlineViewPr>
  <p:notesTextViewPr>
    <p:cViewPr>
      <p:scale>
        <a:sx n="100" d="100"/>
        <a:sy n="100" d="100"/>
      </p:scale>
      <p:origin x="0" y="0"/>
    </p:cViewPr>
  </p:notesTextViewPr>
  <p:sorterViewPr>
    <p:cViewPr>
      <p:scale>
        <a:sx n="100" d="100"/>
        <a:sy n="100" d="100"/>
      </p:scale>
      <p:origin x="0" y="5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AA896-F255-443F-BFCD-F904A4DBA262}" type="datetimeFigureOut">
              <a:rPr lang="en-GB" smtClean="0"/>
              <a:pPr/>
              <a:t>17/12/2018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A3A00-282E-41F1-81D9-E4B91574895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50A3A00-282E-41F1-81D9-E4B915748950}"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 </a:t>
            </a:r>
            <a:endParaRPr lang="en-GB" dirty="0"/>
          </a:p>
        </p:txBody>
      </p:sp>
      <p:sp>
        <p:nvSpPr>
          <p:cNvPr id="4" name="Footer Placeholder 3"/>
          <p:cNvSpPr>
            <a:spLocks noGrp="1"/>
          </p:cNvSpPr>
          <p:nvPr>
            <p:ph type="ftr" sz="quarter" idx="10"/>
          </p:nvPr>
        </p:nvSpPr>
        <p:spPr/>
        <p:txBody>
          <a:bodyPr/>
          <a:lstStyle/>
          <a:p>
            <a:r>
              <a:rPr lang="en-GB" smtClean="0"/>
              <a:t>NICE (2009) Guideline 90 The treatment and management of depression in adults</a:t>
            </a:r>
            <a:endParaRPr lang="en-GB"/>
          </a:p>
        </p:txBody>
      </p:sp>
      <p:sp>
        <p:nvSpPr>
          <p:cNvPr id="5" name="Slide Number Placeholder 4"/>
          <p:cNvSpPr>
            <a:spLocks noGrp="1"/>
          </p:cNvSpPr>
          <p:nvPr>
            <p:ph type="sldNum" sz="quarter" idx="11"/>
          </p:nvPr>
        </p:nvSpPr>
        <p:spPr/>
        <p:txBody>
          <a:bodyPr/>
          <a:lstStyle/>
          <a:p>
            <a:fld id="{EA2F9029-9AAB-4C8A-878C-1638B11C4222}"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8ACC7-1784-49C9-8370-BCE686D82BC7}" type="datetimeFigureOut">
              <a:rPr lang="en-GB" smtClean="0"/>
              <a:pPr/>
              <a:t>17/12/2018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270FBA-29F3-4A85-A3D0-BA797A54E1F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8ACC7-1784-49C9-8370-BCE686D82BC7}" type="datetimeFigureOut">
              <a:rPr lang="en-GB" smtClean="0"/>
              <a:pPr/>
              <a:t>17/12/2018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70FBA-29F3-4A85-A3D0-BA797A54E1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bc.co.uk/religion/religions/islam/practices/shahadah.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844824"/>
            <a:ext cx="8712968" cy="1512168"/>
          </a:xfrm>
          <a:ln/>
        </p:spPr>
        <p:txBody>
          <a:bodyPr lIns="36000" anchor="b">
            <a:normAutofit fontScale="90000"/>
          </a:bodyPr>
          <a:lstStyle/>
          <a:p>
            <a:pPr algn="ctr"/>
            <a:r>
              <a:rPr lang="en-US" dirty="0" smtClean="0"/>
              <a:t/>
            </a:r>
            <a:br>
              <a:rPr lang="en-US" dirty="0" smtClean="0"/>
            </a:br>
            <a:r>
              <a:rPr lang="en-US" b="1" dirty="0" smtClean="0"/>
              <a:t>Addressing depression in Muslim communities:</a:t>
            </a:r>
            <a:br>
              <a:rPr lang="en-US" b="1" dirty="0" smtClean="0"/>
            </a:br>
            <a:r>
              <a:rPr lang="en-US" b="1" dirty="0" smtClean="0"/>
              <a:t>Religious activation</a:t>
            </a:r>
            <a:endParaRPr lang="en-US" b="1" dirty="0"/>
          </a:p>
        </p:txBody>
      </p:sp>
      <p:sp>
        <p:nvSpPr>
          <p:cNvPr id="2051" name="Rectangle 3"/>
          <p:cNvSpPr>
            <a:spLocks noGrp="1" noChangeArrowheads="1"/>
          </p:cNvSpPr>
          <p:nvPr>
            <p:ph type="subTitle" idx="1"/>
          </p:nvPr>
        </p:nvSpPr>
        <p:spPr>
          <a:xfrm>
            <a:off x="755576" y="3717032"/>
            <a:ext cx="7775575" cy="1728192"/>
          </a:xfrm>
        </p:spPr>
        <p:txBody>
          <a:bodyPr/>
          <a:lstStyle/>
          <a:p>
            <a:r>
              <a:rPr lang="en-US" dirty="0" smtClean="0">
                <a:solidFill>
                  <a:schemeClr val="tx1"/>
                </a:solidFill>
                <a:latin typeface="Arial" pitchFamily="34" charset="0"/>
                <a:cs typeface="Arial" pitchFamily="34" charset="0"/>
              </a:rPr>
              <a:t>Ghazala Mir</a:t>
            </a:r>
          </a:p>
          <a:p>
            <a:r>
              <a:rPr lang="en-US" dirty="0" smtClean="0">
                <a:solidFill>
                  <a:schemeClr val="tx1"/>
                </a:solidFill>
                <a:latin typeface="Arial" pitchFamily="34" charset="0"/>
                <a:cs typeface="Arial" pitchFamily="34" charset="0"/>
              </a:rPr>
              <a:t>Shaista Meer</a:t>
            </a:r>
          </a:p>
          <a:p>
            <a:endParaRPr lang="en-US" sz="1800" dirty="0" smtClean="0"/>
          </a:p>
          <a:p>
            <a:endParaRPr lang="en-US" sz="1800" dirty="0"/>
          </a:p>
        </p:txBody>
      </p:sp>
      <p:sp>
        <p:nvSpPr>
          <p:cNvPr id="4" name="TextBox 3"/>
          <p:cNvSpPr txBox="1"/>
          <p:nvPr/>
        </p:nvSpPr>
        <p:spPr>
          <a:xfrm>
            <a:off x="683568" y="5301208"/>
            <a:ext cx="8136904" cy="523220"/>
          </a:xfrm>
          <a:prstGeom prst="rect">
            <a:avLst/>
          </a:prstGeom>
          <a:noFill/>
        </p:spPr>
        <p:txBody>
          <a:bodyPr wrap="square" rtlCol="0">
            <a:spAutoFit/>
          </a:bodyPr>
          <a:lstStyle/>
          <a:p>
            <a:pPr algn="ctr"/>
            <a:r>
              <a:rPr lang="en-US" sz="2800" b="1" dirty="0" smtClean="0"/>
              <a:t>Leeds Institute of Health Sciences</a:t>
            </a:r>
          </a:p>
        </p:txBody>
      </p:sp>
      <p:pic>
        <p:nvPicPr>
          <p:cNvPr id="5" name="Picture 4" descr="leeds uni logo.jpg"/>
          <p:cNvPicPr>
            <a:picLocks noChangeAspect="1"/>
          </p:cNvPicPr>
          <p:nvPr/>
        </p:nvPicPr>
        <p:blipFill>
          <a:blip r:embed="rId3" cstate="print"/>
          <a:stretch>
            <a:fillRect/>
          </a:stretch>
        </p:blipFill>
        <p:spPr>
          <a:xfrm>
            <a:off x="6444208" y="5733256"/>
            <a:ext cx="2540000" cy="901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resources</a:t>
            </a:r>
            <a:endParaRPr lang="en-GB" dirty="0"/>
          </a:p>
        </p:txBody>
      </p:sp>
      <p:sp>
        <p:nvSpPr>
          <p:cNvPr id="3" name="Content Placeholder 2"/>
          <p:cNvSpPr>
            <a:spLocks noGrp="1"/>
          </p:cNvSpPr>
          <p:nvPr>
            <p:ph idx="1"/>
          </p:nvPr>
        </p:nvSpPr>
        <p:spPr>
          <a:xfrm>
            <a:off x="457200" y="1412776"/>
            <a:ext cx="8229600" cy="5040560"/>
          </a:xfrm>
        </p:spPr>
        <p:txBody>
          <a:bodyPr>
            <a:normAutofit fontScale="85000" lnSpcReduction="20000"/>
          </a:bodyPr>
          <a:lstStyle/>
          <a:p>
            <a:pPr>
              <a:buNone/>
            </a:pPr>
            <a:r>
              <a:rPr lang="en-US" b="1" dirty="0" smtClean="0"/>
              <a:t>Experts in Islamic teachings</a:t>
            </a:r>
            <a:r>
              <a:rPr lang="en-US" dirty="0" smtClean="0"/>
              <a:t> </a:t>
            </a:r>
          </a:p>
          <a:p>
            <a:pPr indent="20638"/>
            <a:r>
              <a:rPr lang="en-US" dirty="0" smtClean="0"/>
              <a:t>  Refer clients  for advice/guidance on religious questions </a:t>
            </a:r>
          </a:p>
          <a:p>
            <a:pPr indent="20638"/>
            <a:r>
              <a:rPr lang="en-US" dirty="0" smtClean="0"/>
              <a:t>  Potential for collaboration/involvement in therapy</a:t>
            </a:r>
          </a:p>
          <a:p>
            <a:pPr indent="20638">
              <a:spcAft>
                <a:spcPts val="600"/>
              </a:spcAft>
            </a:pPr>
            <a:r>
              <a:rPr lang="en-US" dirty="0" smtClean="0"/>
              <a:t>  Groups offering religious instruction </a:t>
            </a:r>
          </a:p>
          <a:p>
            <a:pPr>
              <a:buNone/>
            </a:pPr>
            <a:r>
              <a:rPr lang="en-US" b="1" dirty="0" smtClean="0"/>
              <a:t>Social groups and adult education classe</a:t>
            </a:r>
            <a:r>
              <a:rPr lang="en-US" dirty="0" smtClean="0"/>
              <a:t>s</a:t>
            </a:r>
          </a:p>
          <a:p>
            <a:pPr marL="623888" indent="-260350"/>
            <a:r>
              <a:rPr lang="en-US" dirty="0" smtClean="0"/>
              <a:t>Reducing isolation</a:t>
            </a:r>
          </a:p>
          <a:p>
            <a:pPr marL="623888" indent="-260350">
              <a:spcAft>
                <a:spcPts val="600"/>
              </a:spcAft>
            </a:pPr>
            <a:r>
              <a:rPr lang="en-US" dirty="0" smtClean="0"/>
              <a:t>Feeling ‘normal’ </a:t>
            </a:r>
          </a:p>
          <a:p>
            <a:pPr>
              <a:buNone/>
            </a:pPr>
            <a:r>
              <a:rPr lang="en-US" b="1" dirty="0" smtClean="0"/>
              <a:t>Alternative practitioners</a:t>
            </a:r>
          </a:p>
          <a:p>
            <a:pPr marL="623888" indent="-260350"/>
            <a:r>
              <a:rPr lang="en-US" dirty="0" smtClean="0"/>
              <a:t>Often accessed to deal with supernatural issues</a:t>
            </a:r>
          </a:p>
          <a:p>
            <a:pPr marL="623888" indent="-260350"/>
            <a:r>
              <a:rPr lang="en-US" dirty="0" smtClean="0"/>
              <a:t>Potential for collaboration</a:t>
            </a:r>
          </a:p>
          <a:p>
            <a:pPr marL="623888" indent="-260350"/>
            <a:r>
              <a:rPr lang="en-US" dirty="0" smtClean="0"/>
              <a:t>Avoid referring to those who charge </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Incorporating religious activity in  therapy</a:t>
            </a:r>
            <a:endParaRPr lang="en-GB" sz="3600"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Benefits recognised but ‘comfort zone’ issues for therapists :</a:t>
            </a:r>
          </a:p>
          <a:p>
            <a:r>
              <a:rPr lang="en-GB" dirty="0" smtClean="0"/>
              <a:t>Familiarity/knowledge of Islam</a:t>
            </a:r>
          </a:p>
          <a:p>
            <a:r>
              <a:rPr lang="en-GB" dirty="0" smtClean="0"/>
              <a:t>Knowing less than the client/could be seen as patronising</a:t>
            </a:r>
          </a:p>
          <a:p>
            <a:r>
              <a:rPr lang="en-GB" dirty="0" smtClean="0"/>
              <a:t>Fit with own identity/beliefs about religion</a:t>
            </a:r>
          </a:p>
          <a:p>
            <a:r>
              <a:rPr lang="en-GB" dirty="0" smtClean="0"/>
              <a:t>Worries about ‘preaching’/imposing on those who are not religious/inducing guilt</a:t>
            </a:r>
          </a:p>
          <a:p>
            <a:r>
              <a:rPr lang="en-GB" dirty="0" smtClean="0"/>
              <a:t>Not normal practice/part of training</a:t>
            </a:r>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25417179" cy="1143000"/>
          </a:xfrm>
        </p:spPr>
        <p:txBody>
          <a:bodyPr>
            <a:normAutofit/>
          </a:bodyPr>
          <a:lstStyle/>
          <a:p>
            <a:pPr algn="l"/>
            <a:r>
              <a:rPr lang="en-GB" sz="3200" dirty="0" smtClean="0">
                <a:latin typeface="Arial" pitchFamily="34" charset="0"/>
                <a:cs typeface="Arial" pitchFamily="34" charset="0"/>
              </a:rPr>
              <a:t>BA/Islam parallels</a:t>
            </a:r>
            <a:endParaRPr lang="en-GB" sz="3200" dirty="0">
              <a:latin typeface="Arial" pitchFamily="34" charset="0"/>
              <a:cs typeface="Arial" pitchFamily="34" charset="0"/>
            </a:endParaRPr>
          </a:p>
        </p:txBody>
      </p:sp>
      <p:sp>
        <p:nvSpPr>
          <p:cNvPr id="7" name="Freeform 6"/>
          <p:cNvSpPr/>
          <p:nvPr/>
        </p:nvSpPr>
        <p:spPr>
          <a:xfrm>
            <a:off x="0" y="1124744"/>
            <a:ext cx="1979712" cy="1617043"/>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sadness and grief are as normal responses to difficult life events </a:t>
            </a:r>
            <a:endParaRPr lang="en-GB" sz="2000" kern="1200" dirty="0">
              <a:latin typeface="Arial" pitchFamily="34" charset="0"/>
              <a:cs typeface="Arial" pitchFamily="34" charset="0"/>
            </a:endParaRPr>
          </a:p>
        </p:txBody>
      </p:sp>
      <p:sp>
        <p:nvSpPr>
          <p:cNvPr id="8" name="Freeform 7"/>
          <p:cNvSpPr/>
          <p:nvPr/>
        </p:nvSpPr>
        <p:spPr>
          <a:xfrm>
            <a:off x="1475656" y="2852936"/>
            <a:ext cx="1944216"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not abnormal or ‘mad’</a:t>
            </a:r>
            <a:endParaRPr lang="en-GB" sz="2000" kern="1200" dirty="0">
              <a:latin typeface="Arial" pitchFamily="34" charset="0"/>
              <a:cs typeface="Arial" pitchFamily="34" charset="0"/>
            </a:endParaRPr>
          </a:p>
        </p:txBody>
      </p:sp>
      <p:sp>
        <p:nvSpPr>
          <p:cNvPr id="9" name="Freeform 8"/>
          <p:cNvSpPr/>
          <p:nvPr/>
        </p:nvSpPr>
        <p:spPr>
          <a:xfrm>
            <a:off x="3491880" y="2420888"/>
            <a:ext cx="1296144"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Stigma unjustified</a:t>
            </a:r>
            <a:endParaRPr lang="en-GB" sz="2000" kern="1200" dirty="0">
              <a:latin typeface="Arial" pitchFamily="34" charset="0"/>
              <a:cs typeface="Arial" pitchFamily="34" charset="0"/>
            </a:endParaRPr>
          </a:p>
        </p:txBody>
      </p:sp>
      <p:sp>
        <p:nvSpPr>
          <p:cNvPr id="10" name="Freeform 9"/>
          <p:cNvSpPr/>
          <p:nvPr/>
        </p:nvSpPr>
        <p:spPr>
          <a:xfrm>
            <a:off x="1763688" y="4005064"/>
            <a:ext cx="2016224"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a:effectLst>
            <a:glow rad="63500">
              <a:schemeClr val="accent3">
                <a:satMod val="175000"/>
                <a:alpha val="40000"/>
              </a:schemeClr>
            </a:glo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think positively about self </a:t>
            </a:r>
            <a:endParaRPr lang="en-GB" sz="2000" kern="1200" dirty="0">
              <a:latin typeface="Arial" pitchFamily="34" charset="0"/>
              <a:cs typeface="Arial" pitchFamily="34" charset="0"/>
            </a:endParaRPr>
          </a:p>
        </p:txBody>
      </p:sp>
      <p:sp>
        <p:nvSpPr>
          <p:cNvPr id="11" name="Freeform 10"/>
          <p:cNvSpPr/>
          <p:nvPr/>
        </p:nvSpPr>
        <p:spPr>
          <a:xfrm>
            <a:off x="3059832" y="1052736"/>
            <a:ext cx="2160240" cy="1257003"/>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Discouraging self-criticism or low self-esteem</a:t>
            </a:r>
            <a:endParaRPr lang="en-GB" sz="2000" kern="1200" dirty="0">
              <a:latin typeface="Arial" pitchFamily="34" charset="0"/>
              <a:cs typeface="Arial" pitchFamily="34" charset="0"/>
            </a:endParaRPr>
          </a:p>
        </p:txBody>
      </p:sp>
      <p:sp>
        <p:nvSpPr>
          <p:cNvPr id="12" name="Freeform 11"/>
          <p:cNvSpPr/>
          <p:nvPr/>
        </p:nvSpPr>
        <p:spPr>
          <a:xfrm>
            <a:off x="3563888" y="3501008"/>
            <a:ext cx="1584176"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Reframe relationships</a:t>
            </a:r>
            <a:endParaRPr lang="en-GB" sz="2000" kern="1200" dirty="0">
              <a:latin typeface="Arial" pitchFamily="34" charset="0"/>
              <a:cs typeface="Arial" pitchFamily="34" charset="0"/>
            </a:endParaRPr>
          </a:p>
        </p:txBody>
      </p:sp>
      <p:sp>
        <p:nvSpPr>
          <p:cNvPr id="13" name="Freeform 12"/>
          <p:cNvSpPr/>
          <p:nvPr/>
        </p:nvSpPr>
        <p:spPr>
          <a:xfrm>
            <a:off x="1115616" y="5157192"/>
            <a:ext cx="100811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Hope</a:t>
            </a:r>
            <a:endParaRPr lang="en-GB" sz="2000" kern="1200" dirty="0">
              <a:latin typeface="Arial" pitchFamily="34" charset="0"/>
              <a:cs typeface="Arial" pitchFamily="34" charset="0"/>
            </a:endParaRPr>
          </a:p>
        </p:txBody>
      </p:sp>
      <p:sp>
        <p:nvSpPr>
          <p:cNvPr id="14" name="Freeform 13"/>
          <p:cNvSpPr/>
          <p:nvPr/>
        </p:nvSpPr>
        <p:spPr>
          <a:xfrm>
            <a:off x="2267744" y="5229200"/>
            <a:ext cx="100811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feel less alone</a:t>
            </a:r>
            <a:endParaRPr lang="en-GB" sz="2000" kern="1200" dirty="0">
              <a:latin typeface="Arial" pitchFamily="34" charset="0"/>
              <a:cs typeface="Arial" pitchFamily="34" charset="0"/>
            </a:endParaRPr>
          </a:p>
        </p:txBody>
      </p:sp>
      <p:sp>
        <p:nvSpPr>
          <p:cNvPr id="15" name="Freeform 14"/>
          <p:cNvSpPr/>
          <p:nvPr/>
        </p:nvSpPr>
        <p:spPr>
          <a:xfrm>
            <a:off x="5076056" y="1412776"/>
            <a:ext cx="172819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being active </a:t>
            </a:r>
            <a:endParaRPr lang="en-GB" sz="2000" kern="1200" dirty="0">
              <a:latin typeface="Arial" pitchFamily="34" charset="0"/>
              <a:cs typeface="Arial" pitchFamily="34" charset="0"/>
            </a:endParaRPr>
          </a:p>
        </p:txBody>
      </p:sp>
      <p:sp>
        <p:nvSpPr>
          <p:cNvPr id="16" name="Freeform 15"/>
          <p:cNvSpPr/>
          <p:nvPr/>
        </p:nvSpPr>
        <p:spPr>
          <a:xfrm>
            <a:off x="5148064" y="3356992"/>
            <a:ext cx="2664296"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congruence between  beliefs and actions</a:t>
            </a:r>
            <a:endParaRPr lang="en-GB" sz="2000" kern="1200" dirty="0">
              <a:latin typeface="Arial" pitchFamily="34" charset="0"/>
              <a:cs typeface="Arial" pitchFamily="34" charset="0"/>
            </a:endParaRPr>
          </a:p>
        </p:txBody>
      </p:sp>
      <p:sp>
        <p:nvSpPr>
          <p:cNvPr id="17" name="Freeform 16"/>
          <p:cNvSpPr/>
          <p:nvPr/>
        </p:nvSpPr>
        <p:spPr>
          <a:xfrm>
            <a:off x="2051720" y="1556792"/>
            <a:ext cx="100811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spend time on self </a:t>
            </a:r>
            <a:endParaRPr lang="en-GB" sz="2000" kern="1200" dirty="0">
              <a:latin typeface="Arial" pitchFamily="34" charset="0"/>
              <a:cs typeface="Arial" pitchFamily="34" charset="0"/>
            </a:endParaRPr>
          </a:p>
        </p:txBody>
      </p:sp>
      <p:sp>
        <p:nvSpPr>
          <p:cNvPr id="18" name="Freeform 17"/>
          <p:cNvSpPr/>
          <p:nvPr/>
        </p:nvSpPr>
        <p:spPr>
          <a:xfrm>
            <a:off x="4427984" y="4293096"/>
            <a:ext cx="1656184"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look after self physically.</a:t>
            </a:r>
            <a:endParaRPr lang="en-GB" sz="2000" kern="1200" dirty="0">
              <a:latin typeface="Arial" pitchFamily="34" charset="0"/>
              <a:cs typeface="Arial" pitchFamily="34" charset="0"/>
            </a:endParaRPr>
          </a:p>
        </p:txBody>
      </p:sp>
      <p:sp>
        <p:nvSpPr>
          <p:cNvPr id="19" name="Freeform 18"/>
          <p:cNvSpPr/>
          <p:nvPr/>
        </p:nvSpPr>
        <p:spPr>
          <a:xfrm>
            <a:off x="323528" y="2924944"/>
            <a:ext cx="100811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don’t  just rely on God</a:t>
            </a:r>
            <a:endParaRPr lang="en-GB" sz="2000" kern="1200" dirty="0">
              <a:latin typeface="Arial" pitchFamily="34" charset="0"/>
              <a:cs typeface="Arial" pitchFamily="34" charset="0"/>
            </a:endParaRPr>
          </a:p>
        </p:txBody>
      </p:sp>
      <p:sp>
        <p:nvSpPr>
          <p:cNvPr id="20" name="Freeform 19"/>
          <p:cNvSpPr/>
          <p:nvPr/>
        </p:nvSpPr>
        <p:spPr>
          <a:xfrm>
            <a:off x="3419872" y="5229200"/>
            <a:ext cx="1800200"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small changes can have a major influence </a:t>
            </a:r>
            <a:endParaRPr lang="en-GB" sz="2000" kern="1200" dirty="0">
              <a:latin typeface="Arial" pitchFamily="34" charset="0"/>
              <a:cs typeface="Arial" pitchFamily="34" charset="0"/>
            </a:endParaRPr>
          </a:p>
        </p:txBody>
      </p:sp>
      <p:sp>
        <p:nvSpPr>
          <p:cNvPr id="21" name="Freeform 20"/>
          <p:cNvSpPr/>
          <p:nvPr/>
        </p:nvSpPr>
        <p:spPr>
          <a:xfrm>
            <a:off x="4860032" y="2348880"/>
            <a:ext cx="244827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discourage extremism / obsessive behaviour</a:t>
            </a:r>
            <a:endParaRPr lang="en-GB" sz="2000" kern="1200" dirty="0">
              <a:latin typeface="Arial" pitchFamily="34" charset="0"/>
              <a:cs typeface="Arial" pitchFamily="34" charset="0"/>
            </a:endParaRPr>
          </a:p>
        </p:txBody>
      </p:sp>
      <p:sp>
        <p:nvSpPr>
          <p:cNvPr id="23" name="Freeform 22"/>
          <p:cNvSpPr/>
          <p:nvPr/>
        </p:nvSpPr>
        <p:spPr>
          <a:xfrm>
            <a:off x="7380312" y="2492896"/>
            <a:ext cx="1557854"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Reframe experience </a:t>
            </a:r>
            <a:endParaRPr lang="en-GB" sz="2000" kern="1200" dirty="0">
              <a:latin typeface="Arial" pitchFamily="34" charset="0"/>
              <a:cs typeface="Arial" pitchFamily="34" charset="0"/>
            </a:endParaRPr>
          </a:p>
        </p:txBody>
      </p:sp>
      <p:sp>
        <p:nvSpPr>
          <p:cNvPr id="24" name="Freeform 23"/>
          <p:cNvSpPr/>
          <p:nvPr/>
        </p:nvSpPr>
        <p:spPr>
          <a:xfrm>
            <a:off x="6228184" y="4293096"/>
            <a:ext cx="1872208" cy="968971"/>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Develop meaning  in life</a:t>
            </a:r>
            <a:endParaRPr lang="en-GB" sz="2000" kern="1200" dirty="0">
              <a:latin typeface="Arial" pitchFamily="34" charset="0"/>
              <a:cs typeface="Arial" pitchFamily="34" charset="0"/>
            </a:endParaRPr>
          </a:p>
        </p:txBody>
      </p:sp>
      <p:sp>
        <p:nvSpPr>
          <p:cNvPr id="25" name="Freeform 24"/>
          <p:cNvSpPr/>
          <p:nvPr/>
        </p:nvSpPr>
        <p:spPr>
          <a:xfrm>
            <a:off x="5508104" y="620688"/>
            <a:ext cx="1415129"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Resilience</a:t>
            </a:r>
            <a:endParaRPr lang="en-GB" sz="2000" kern="1200" dirty="0">
              <a:latin typeface="Arial" pitchFamily="34" charset="0"/>
              <a:cs typeface="Arial" pitchFamily="34" charset="0"/>
            </a:endParaRPr>
          </a:p>
        </p:txBody>
      </p:sp>
      <p:sp>
        <p:nvSpPr>
          <p:cNvPr id="26" name="Freeform 25"/>
          <p:cNvSpPr/>
          <p:nvPr/>
        </p:nvSpPr>
        <p:spPr>
          <a:xfrm>
            <a:off x="7775848" y="3645024"/>
            <a:ext cx="136815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positive outlook </a:t>
            </a:r>
            <a:endParaRPr lang="en-GB" sz="2000" kern="1200" dirty="0">
              <a:latin typeface="Arial" pitchFamily="34" charset="0"/>
              <a:cs typeface="Arial" pitchFamily="34" charset="0"/>
            </a:endParaRPr>
          </a:p>
        </p:txBody>
      </p:sp>
      <p:sp>
        <p:nvSpPr>
          <p:cNvPr id="27" name="Freeform 26"/>
          <p:cNvSpPr/>
          <p:nvPr/>
        </p:nvSpPr>
        <p:spPr>
          <a:xfrm>
            <a:off x="5724128" y="5445224"/>
            <a:ext cx="100811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positive ways of thinking </a:t>
            </a:r>
            <a:endParaRPr lang="en-GB" sz="2000" kern="1200" dirty="0">
              <a:latin typeface="Arial" pitchFamily="34" charset="0"/>
              <a:cs typeface="Arial" pitchFamily="34" charset="0"/>
            </a:endParaRPr>
          </a:p>
        </p:txBody>
      </p:sp>
      <p:sp>
        <p:nvSpPr>
          <p:cNvPr id="28" name="Freeform 27"/>
          <p:cNvSpPr/>
          <p:nvPr/>
        </p:nvSpPr>
        <p:spPr>
          <a:xfrm>
            <a:off x="7020272" y="836712"/>
            <a:ext cx="1872208" cy="147302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Active response to the risk of harm</a:t>
            </a:r>
            <a:endParaRPr lang="en-GB" sz="2000" kern="1200" dirty="0">
              <a:latin typeface="Arial" pitchFamily="34" charset="0"/>
              <a:cs typeface="Arial" pitchFamily="34" charset="0"/>
            </a:endParaRPr>
          </a:p>
        </p:txBody>
      </p:sp>
      <p:sp>
        <p:nvSpPr>
          <p:cNvPr id="29" name="Freeform 28"/>
          <p:cNvSpPr/>
          <p:nvPr/>
        </p:nvSpPr>
        <p:spPr>
          <a:xfrm>
            <a:off x="7199784" y="5301208"/>
            <a:ext cx="1944216"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encourage interaction with others </a:t>
            </a:r>
            <a:endParaRPr lang="en-GB" sz="2000" kern="1200" dirty="0">
              <a:latin typeface="Arial" pitchFamily="34" charset="0"/>
              <a:cs typeface="Arial" pitchFamily="34" charset="0"/>
            </a:endParaRPr>
          </a:p>
        </p:txBody>
      </p:sp>
      <p:sp>
        <p:nvSpPr>
          <p:cNvPr id="30" name="Freeform 29"/>
          <p:cNvSpPr/>
          <p:nvPr/>
        </p:nvSpPr>
        <p:spPr>
          <a:xfrm>
            <a:off x="0" y="4221088"/>
            <a:ext cx="1944216"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refocusing thoughts</a:t>
            </a:r>
            <a:endParaRPr lang="en-GB" sz="2000" kern="1200" dirty="0">
              <a:latin typeface="Arial" pitchFamily="34" charset="0"/>
              <a:cs typeface="Arial" pitchFamily="34" charset="0"/>
            </a:endParaRPr>
          </a:p>
        </p:txBody>
      </p:sp>
      <p:sp>
        <p:nvSpPr>
          <p:cNvPr id="31" name="Freeform 30"/>
          <p:cNvSpPr/>
          <p:nvPr/>
        </p:nvSpPr>
        <p:spPr>
          <a:xfrm>
            <a:off x="179512" y="5517232"/>
            <a:ext cx="1008112" cy="1112987"/>
          </a:xfrm>
          <a:custGeom>
            <a:avLst/>
            <a:gdLst>
              <a:gd name="connsiteX0" fmla="*/ 0 w 277980"/>
              <a:gd name="connsiteY0" fmla="*/ 27798 h 1112987"/>
              <a:gd name="connsiteX1" fmla="*/ 8142 w 277980"/>
              <a:gd name="connsiteY1" fmla="*/ 8142 h 1112987"/>
              <a:gd name="connsiteX2" fmla="*/ 27798 w 277980"/>
              <a:gd name="connsiteY2" fmla="*/ 0 h 1112987"/>
              <a:gd name="connsiteX3" fmla="*/ 250182 w 277980"/>
              <a:gd name="connsiteY3" fmla="*/ 0 h 1112987"/>
              <a:gd name="connsiteX4" fmla="*/ 269838 w 277980"/>
              <a:gd name="connsiteY4" fmla="*/ 8142 h 1112987"/>
              <a:gd name="connsiteX5" fmla="*/ 277980 w 277980"/>
              <a:gd name="connsiteY5" fmla="*/ 27798 h 1112987"/>
              <a:gd name="connsiteX6" fmla="*/ 277980 w 277980"/>
              <a:gd name="connsiteY6" fmla="*/ 1085189 h 1112987"/>
              <a:gd name="connsiteX7" fmla="*/ 269838 w 277980"/>
              <a:gd name="connsiteY7" fmla="*/ 1104845 h 1112987"/>
              <a:gd name="connsiteX8" fmla="*/ 250182 w 277980"/>
              <a:gd name="connsiteY8" fmla="*/ 1112987 h 1112987"/>
              <a:gd name="connsiteX9" fmla="*/ 27798 w 277980"/>
              <a:gd name="connsiteY9" fmla="*/ 1112987 h 1112987"/>
              <a:gd name="connsiteX10" fmla="*/ 8142 w 277980"/>
              <a:gd name="connsiteY10" fmla="*/ 1104845 h 1112987"/>
              <a:gd name="connsiteX11" fmla="*/ 0 w 277980"/>
              <a:gd name="connsiteY11" fmla="*/ 1085189 h 1112987"/>
              <a:gd name="connsiteX12" fmla="*/ 0 w 277980"/>
              <a:gd name="connsiteY12" fmla="*/ 27798 h 111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980" h="1112987">
                <a:moveTo>
                  <a:pt x="0" y="27798"/>
                </a:moveTo>
                <a:cubicBezTo>
                  <a:pt x="0" y="20426"/>
                  <a:pt x="2929" y="13355"/>
                  <a:pt x="8142" y="8142"/>
                </a:cubicBezTo>
                <a:cubicBezTo>
                  <a:pt x="13355" y="2929"/>
                  <a:pt x="20426" y="0"/>
                  <a:pt x="27798" y="0"/>
                </a:cubicBezTo>
                <a:lnTo>
                  <a:pt x="250182" y="0"/>
                </a:lnTo>
                <a:cubicBezTo>
                  <a:pt x="257554" y="0"/>
                  <a:pt x="264625" y="2929"/>
                  <a:pt x="269838" y="8142"/>
                </a:cubicBezTo>
                <a:cubicBezTo>
                  <a:pt x="275051" y="13355"/>
                  <a:pt x="277980" y="20426"/>
                  <a:pt x="277980" y="27798"/>
                </a:cubicBezTo>
                <a:lnTo>
                  <a:pt x="277980" y="1085189"/>
                </a:lnTo>
                <a:cubicBezTo>
                  <a:pt x="277980" y="1092561"/>
                  <a:pt x="275051" y="1099632"/>
                  <a:pt x="269838" y="1104845"/>
                </a:cubicBezTo>
                <a:cubicBezTo>
                  <a:pt x="264625" y="1110058"/>
                  <a:pt x="257554" y="1112987"/>
                  <a:pt x="250182" y="1112987"/>
                </a:cubicBezTo>
                <a:lnTo>
                  <a:pt x="27798" y="1112987"/>
                </a:lnTo>
                <a:cubicBezTo>
                  <a:pt x="20426" y="1112987"/>
                  <a:pt x="13355" y="1110058"/>
                  <a:pt x="8142" y="1104845"/>
                </a:cubicBezTo>
                <a:cubicBezTo>
                  <a:pt x="2929" y="1099632"/>
                  <a:pt x="0" y="1092561"/>
                  <a:pt x="0" y="1085189"/>
                </a:cubicBezTo>
                <a:lnTo>
                  <a:pt x="0" y="27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192" tIns="27192" rIns="27192" bIns="27192" numCol="1" spcCol="1270" anchor="ctr" anchorCtr="0">
            <a:noAutofit/>
          </a:bodyPr>
          <a:lstStyle/>
          <a:p>
            <a:pPr lvl="0" algn="ctr" defTabSz="222250" rtl="0">
              <a:lnSpc>
                <a:spcPct val="90000"/>
              </a:lnSpc>
              <a:spcBef>
                <a:spcPct val="0"/>
              </a:spcBef>
              <a:spcAft>
                <a:spcPct val="35000"/>
              </a:spcAft>
            </a:pPr>
            <a:r>
              <a:rPr lang="en-GB" sz="2000" kern="1200" dirty="0" smtClean="0">
                <a:latin typeface="Arial" pitchFamily="34" charset="0"/>
                <a:cs typeface="Arial" pitchFamily="34" charset="0"/>
              </a:rPr>
              <a:t>Reduce isolation</a:t>
            </a:r>
            <a:endParaRPr lang="en-GB" sz="2000" kern="1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down)">
                                      <p:cBhvr>
                                        <p:cTn id="40" dur="500"/>
                                        <p:tgtEl>
                                          <p:spTgt spid="1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down)">
                                      <p:cBhvr>
                                        <p:cTn id="43" dur="500"/>
                                        <p:tgtEl>
                                          <p:spTgt spid="18"/>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500"/>
                                        <p:tgtEl>
                                          <p:spTgt spid="23"/>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down)">
                                      <p:cBhvr>
                                        <p:cTn id="58" dur="500"/>
                                        <p:tgtEl>
                                          <p:spTgt spid="24"/>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down)">
                                      <p:cBhvr>
                                        <p:cTn id="64" dur="500"/>
                                        <p:tgtEl>
                                          <p:spTgt spid="26"/>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down)">
                                      <p:cBhvr>
                                        <p:cTn id="67" dur="500"/>
                                        <p:tgtEl>
                                          <p:spTgt spid="27"/>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down)">
                                      <p:cBhvr>
                                        <p:cTn id="70" dur="500"/>
                                        <p:tgtEl>
                                          <p:spTgt spid="28"/>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down)">
                                      <p:cBhvr>
                                        <p:cTn id="73" dur="500"/>
                                        <p:tgtEl>
                                          <p:spTgt spid="2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wipe(down)">
                                      <p:cBhvr>
                                        <p:cTn id="76" dur="500"/>
                                        <p:tgtEl>
                                          <p:spTgt spid="30"/>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wipe(down)">
                                      <p:cBhvr>
                                        <p:cTn id="7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1520" y="188640"/>
            <a:ext cx="8642350" cy="954360"/>
          </a:xfrm>
        </p:spPr>
        <p:txBody>
          <a:bodyPr>
            <a:normAutofit/>
          </a:bodyPr>
          <a:lstStyle/>
          <a:p>
            <a:pPr algn="l"/>
            <a:r>
              <a:rPr lang="en-US" sz="3200" b="1" dirty="0" smtClean="0"/>
              <a:t>Incorporating religious activity in  therapy</a:t>
            </a:r>
            <a:endParaRPr lang="en-US" sz="3200" b="1" dirty="0"/>
          </a:p>
        </p:txBody>
      </p:sp>
      <p:sp>
        <p:nvSpPr>
          <p:cNvPr id="5" name="TextBox 4"/>
          <p:cNvSpPr txBox="1"/>
          <p:nvPr/>
        </p:nvSpPr>
        <p:spPr>
          <a:xfrm>
            <a:off x="251520" y="1052736"/>
            <a:ext cx="8568952" cy="6160661"/>
          </a:xfrm>
          <a:prstGeom prst="rect">
            <a:avLst/>
          </a:prstGeom>
          <a:noFill/>
        </p:spPr>
        <p:txBody>
          <a:bodyPr wrap="square" rtlCol="0">
            <a:spAutoFit/>
          </a:bodyPr>
          <a:lstStyle/>
          <a:p>
            <a:pPr algn="ctr">
              <a:spcBef>
                <a:spcPts val="600"/>
              </a:spcBef>
              <a:spcAft>
                <a:spcPts val="1000"/>
              </a:spcAft>
            </a:pPr>
            <a:r>
              <a:rPr lang="en-GB" sz="2400" b="1" dirty="0" smtClean="0"/>
              <a:t>Client  self-help booklet – a supportive tool</a:t>
            </a:r>
          </a:p>
          <a:p>
            <a:pPr marL="182563" indent="-182563">
              <a:buFont typeface="Arial" pitchFamily="34" charset="0"/>
              <a:buChar char="•"/>
            </a:pPr>
            <a:r>
              <a:rPr lang="en-GB" sz="2800" dirty="0" smtClean="0">
                <a:solidFill>
                  <a:srgbClr val="C00000"/>
                </a:solidFill>
              </a:rPr>
              <a:t>F</a:t>
            </a:r>
            <a:r>
              <a:rPr lang="en-US" sz="2800" dirty="0" err="1" smtClean="0">
                <a:solidFill>
                  <a:srgbClr val="C00000"/>
                </a:solidFill>
              </a:rPr>
              <a:t>amiliar</a:t>
            </a:r>
            <a:r>
              <a:rPr lang="en-US" sz="2800" dirty="0" smtClean="0">
                <a:solidFill>
                  <a:srgbClr val="C00000"/>
                </a:solidFill>
              </a:rPr>
              <a:t> and valued framework </a:t>
            </a:r>
            <a:r>
              <a:rPr lang="en-US" sz="2800" dirty="0" smtClean="0"/>
              <a:t>of relevant Islamic teachings that promote positive religious coping.</a:t>
            </a:r>
          </a:p>
          <a:p>
            <a:pPr marL="182563" indent="-182563">
              <a:spcBef>
                <a:spcPts val="600"/>
              </a:spcBef>
              <a:buFont typeface="Arial" pitchFamily="34" charset="0"/>
              <a:buChar char="•"/>
            </a:pPr>
            <a:r>
              <a:rPr lang="en-GB" sz="2800" dirty="0" smtClean="0">
                <a:solidFill>
                  <a:srgbClr val="C00000"/>
                </a:solidFill>
              </a:rPr>
              <a:t>Means of developing own knowledge </a:t>
            </a:r>
            <a:r>
              <a:rPr lang="en-GB" sz="2800" dirty="0" smtClean="0"/>
              <a:t>for therapists – don’t have to believe the teachings, just that they can help the client</a:t>
            </a:r>
          </a:p>
          <a:p>
            <a:pPr marL="182563" indent="-182563">
              <a:spcBef>
                <a:spcPts val="600"/>
              </a:spcBef>
              <a:buFont typeface="Arial" pitchFamily="34" charset="0"/>
              <a:buChar char="•"/>
            </a:pPr>
            <a:r>
              <a:rPr lang="en-US" sz="2800" dirty="0" smtClean="0">
                <a:solidFill>
                  <a:srgbClr val="C00000"/>
                </a:solidFill>
              </a:rPr>
              <a:t>Action points for the client </a:t>
            </a:r>
            <a:r>
              <a:rPr lang="en-US" sz="2800" dirty="0" smtClean="0"/>
              <a:t>linked to relevant </a:t>
            </a:r>
            <a:r>
              <a:rPr lang="en-US" sz="2800" dirty="0" err="1" smtClean="0"/>
              <a:t>Quranic</a:t>
            </a:r>
            <a:r>
              <a:rPr lang="en-US" sz="2800" dirty="0" smtClean="0"/>
              <a:t> verses and Hadith</a:t>
            </a:r>
          </a:p>
          <a:p>
            <a:pPr marL="182563" indent="-182563">
              <a:spcBef>
                <a:spcPts val="600"/>
              </a:spcBef>
              <a:buFont typeface="Arial" pitchFamily="34" charset="0"/>
              <a:buChar char="•"/>
            </a:pPr>
            <a:r>
              <a:rPr lang="en-GB" sz="2800" dirty="0" smtClean="0">
                <a:solidFill>
                  <a:srgbClr val="C00000"/>
                </a:solidFill>
              </a:rPr>
              <a:t>Enthusiastically received by service users/appreciated </a:t>
            </a:r>
            <a:r>
              <a:rPr lang="en-GB" sz="2800" dirty="0" smtClean="0"/>
              <a:t>but those in pilot wanted more link to therapy</a:t>
            </a:r>
          </a:p>
          <a:p>
            <a:pPr marL="182563" indent="-182563">
              <a:spcBef>
                <a:spcPts val="600"/>
              </a:spcBef>
              <a:buFont typeface="Arial" pitchFamily="34" charset="0"/>
              <a:buChar char="•"/>
            </a:pPr>
            <a:r>
              <a:rPr lang="en-GB" sz="2800" dirty="0" smtClean="0">
                <a:solidFill>
                  <a:srgbClr val="C00000"/>
                </a:solidFill>
              </a:rPr>
              <a:t>Should not be offered to everyone </a:t>
            </a:r>
            <a:r>
              <a:rPr lang="en-GB" sz="2800" dirty="0" smtClean="0"/>
              <a:t>or before values assessment/should not close down other approaches</a:t>
            </a:r>
          </a:p>
          <a:p>
            <a:pPr marL="182563" indent="-182563">
              <a:spcBef>
                <a:spcPts val="600"/>
              </a:spcBef>
              <a:spcAft>
                <a:spcPts val="1000"/>
              </a:spcAft>
              <a:buFont typeface="Arial" pitchFamily="34" charset="0"/>
              <a:buChar char="•"/>
            </a:pP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Introducing the client booklet</a:t>
            </a:r>
            <a:endParaRPr lang="en-GB" dirty="0"/>
          </a:p>
        </p:txBody>
      </p:sp>
      <p:sp>
        <p:nvSpPr>
          <p:cNvPr id="3" name="Content Placeholder 2"/>
          <p:cNvSpPr>
            <a:spLocks noGrp="1"/>
          </p:cNvSpPr>
          <p:nvPr>
            <p:ph idx="1"/>
          </p:nvPr>
        </p:nvSpPr>
        <p:spPr>
          <a:xfrm>
            <a:off x="2411760" y="1340768"/>
            <a:ext cx="6732240" cy="5184576"/>
          </a:xfrm>
        </p:spPr>
        <p:txBody>
          <a:bodyPr>
            <a:normAutofit fontScale="70000" lnSpcReduction="20000"/>
          </a:bodyPr>
          <a:lstStyle/>
          <a:p>
            <a:pPr>
              <a:spcBef>
                <a:spcPts val="0"/>
              </a:spcBef>
              <a:spcAft>
                <a:spcPts val="600"/>
              </a:spcAft>
              <a:buNone/>
            </a:pPr>
            <a:r>
              <a:rPr lang="en-GB" sz="3400" dirty="0" smtClean="0"/>
              <a:t>“The people who developed this therapy have produced a self-help booklet for clients which contains Islamic teachings that you might find helpful.  I wondered if you would be interested in looking at this for your homework this week?"</a:t>
            </a:r>
          </a:p>
          <a:p>
            <a:pPr>
              <a:spcBef>
                <a:spcPts val="0"/>
              </a:spcBef>
              <a:spcAft>
                <a:spcPts val="600"/>
              </a:spcAft>
              <a:buNone/>
            </a:pPr>
            <a:r>
              <a:rPr lang="en-GB" sz="3400" dirty="0" smtClean="0"/>
              <a:t>“How helpful do you think the self-help book is?”  </a:t>
            </a:r>
          </a:p>
          <a:p>
            <a:pPr>
              <a:spcBef>
                <a:spcPts val="0"/>
              </a:spcBef>
              <a:spcAft>
                <a:spcPts val="600"/>
              </a:spcAft>
              <a:buNone/>
            </a:pPr>
            <a:r>
              <a:rPr lang="en-GB" sz="3400" dirty="0" smtClean="0"/>
              <a:t>“Were there any parts of it that you thought could support the goals you want to achieve?” </a:t>
            </a:r>
          </a:p>
          <a:p>
            <a:pPr>
              <a:spcBef>
                <a:spcPts val="0"/>
              </a:spcBef>
              <a:spcAft>
                <a:spcPts val="600"/>
              </a:spcAft>
              <a:buNone/>
            </a:pPr>
            <a:r>
              <a:rPr lang="en-GB" sz="3400" dirty="0" smtClean="0"/>
              <a:t>“How would you feel about my supporting you to work through the booklet when we meet and think about how it could help you become more active?”</a:t>
            </a:r>
          </a:p>
          <a:p>
            <a:pPr>
              <a:spcBef>
                <a:spcPts val="0"/>
              </a:spcBef>
              <a:spcAft>
                <a:spcPts val="600"/>
              </a:spcAft>
              <a:buNone/>
            </a:pPr>
            <a:r>
              <a:rPr lang="en-GB" sz="3400" dirty="0" smtClean="0"/>
              <a:t>“Would it be helpful to involve someone with in-depth religious knowledge to support you to work through the booklet?”</a:t>
            </a:r>
          </a:p>
          <a:p>
            <a:endParaRPr lang="en-GB" dirty="0"/>
          </a:p>
        </p:txBody>
      </p:sp>
      <p:sp>
        <p:nvSpPr>
          <p:cNvPr id="4" name="TextBox 3"/>
          <p:cNvSpPr txBox="1"/>
          <p:nvPr/>
        </p:nvSpPr>
        <p:spPr>
          <a:xfrm>
            <a:off x="179512" y="1340768"/>
            <a:ext cx="2267744" cy="5016758"/>
          </a:xfrm>
          <a:prstGeom prst="rect">
            <a:avLst/>
          </a:prstGeom>
          <a:noFill/>
        </p:spPr>
        <p:txBody>
          <a:bodyPr wrap="square" rtlCol="0">
            <a:spAutoFit/>
          </a:bodyPr>
          <a:lstStyle/>
          <a:p>
            <a:r>
              <a:rPr lang="en-GB" sz="2000" b="1" dirty="0" smtClean="0">
                <a:solidFill>
                  <a:srgbClr val="C00000"/>
                </a:solidFill>
              </a:rPr>
              <a:t>Offering as a resource/not imposing or ‘preaching’</a:t>
            </a:r>
          </a:p>
          <a:p>
            <a:endParaRPr lang="en-GB" sz="2000" b="1" dirty="0" smtClean="0">
              <a:solidFill>
                <a:srgbClr val="C00000"/>
              </a:solidFill>
            </a:endParaRPr>
          </a:p>
          <a:p>
            <a:r>
              <a:rPr lang="en-GB" sz="2000" b="1" dirty="0" smtClean="0">
                <a:solidFill>
                  <a:srgbClr val="C00000"/>
                </a:solidFill>
              </a:rPr>
              <a:t>Allowing choice</a:t>
            </a:r>
          </a:p>
          <a:p>
            <a:r>
              <a:rPr lang="en-GB" sz="2000" b="1" dirty="0" smtClean="0">
                <a:solidFill>
                  <a:srgbClr val="C00000"/>
                </a:solidFill>
              </a:rPr>
              <a:t>More detailed discussion</a:t>
            </a:r>
          </a:p>
          <a:p>
            <a:endParaRPr lang="en-GB" sz="2000" b="1" dirty="0" smtClean="0">
              <a:solidFill>
                <a:srgbClr val="C00000"/>
              </a:solidFill>
            </a:endParaRPr>
          </a:p>
          <a:p>
            <a:r>
              <a:rPr lang="en-GB" sz="2000" b="1" dirty="0" smtClean="0">
                <a:solidFill>
                  <a:srgbClr val="C00000"/>
                </a:solidFill>
              </a:rPr>
              <a:t>Own role/identity Extent of  religious activation wanted</a:t>
            </a:r>
          </a:p>
          <a:p>
            <a:endParaRPr lang="en-GB" sz="2000" b="1" dirty="0" smtClean="0">
              <a:solidFill>
                <a:srgbClr val="C00000"/>
              </a:solidFill>
            </a:endParaRPr>
          </a:p>
          <a:p>
            <a:r>
              <a:rPr lang="en-GB" sz="2000" b="1" dirty="0" smtClean="0">
                <a:solidFill>
                  <a:srgbClr val="C00000"/>
                </a:solidFill>
              </a:rPr>
              <a:t>Need for religious advice/instruction/ motivation</a:t>
            </a:r>
            <a:endParaRPr lang="en-GB" sz="20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3568" y="404664"/>
            <a:ext cx="7488832" cy="504056"/>
          </a:xfrm>
        </p:spPr>
        <p:txBody>
          <a:bodyPr>
            <a:noAutofit/>
          </a:bodyPr>
          <a:lstStyle/>
          <a:p>
            <a:r>
              <a:rPr lang="en-US" sz="3200" dirty="0" smtClean="0">
                <a:solidFill>
                  <a:schemeClr val="accent2"/>
                </a:solidFill>
              </a:rPr>
              <a:t>Depression as a normal response</a:t>
            </a:r>
            <a:br>
              <a:rPr lang="en-US" sz="3200" dirty="0" smtClean="0">
                <a:solidFill>
                  <a:schemeClr val="accent2"/>
                </a:solidFill>
              </a:rPr>
            </a:br>
            <a:r>
              <a:rPr lang="en-US" sz="3200" dirty="0" smtClean="0">
                <a:solidFill>
                  <a:schemeClr val="accent2"/>
                </a:solidFill>
              </a:rPr>
              <a:t>Achievable goals, being active </a:t>
            </a:r>
            <a:endParaRPr lang="en-US" sz="3200" dirty="0">
              <a:solidFill>
                <a:schemeClr val="accent2"/>
              </a:solidFill>
            </a:endParaRPr>
          </a:p>
        </p:txBody>
      </p:sp>
      <p:sp>
        <p:nvSpPr>
          <p:cNvPr id="21507" name="Rectangle 3"/>
          <p:cNvSpPr>
            <a:spLocks noGrp="1" noChangeArrowheads="1"/>
          </p:cNvSpPr>
          <p:nvPr>
            <p:ph type="body" idx="1"/>
          </p:nvPr>
        </p:nvSpPr>
        <p:spPr>
          <a:xfrm>
            <a:off x="251520" y="692696"/>
            <a:ext cx="8642350" cy="5760640"/>
          </a:xfrm>
        </p:spPr>
        <p:txBody>
          <a:bodyPr>
            <a:normAutofit/>
          </a:bodyPr>
          <a:lstStyle/>
          <a:p>
            <a:endParaRPr lang="en-US" dirty="0" smtClean="0"/>
          </a:p>
          <a:p>
            <a:r>
              <a:rPr lang="en-GB" sz="2000" b="1" dirty="0" smtClean="0"/>
              <a:t>At the death of his son, Ibrahim,  the Prophet wept and said, “The eyes shed tears and the heart is grieved, and we will not say except what pleases our Lord. O Ibrahim!  Indeed we are grieved by your separation.”</a:t>
            </a:r>
          </a:p>
          <a:p>
            <a:pPr>
              <a:buNone/>
            </a:pPr>
            <a:endParaRPr lang="en-US" sz="2000" b="1" dirty="0" smtClean="0"/>
          </a:p>
          <a:p>
            <a:r>
              <a:rPr lang="en-GB" sz="2000" dirty="0" smtClean="0"/>
              <a:t>The Prophet (</a:t>
            </a:r>
            <a:r>
              <a:rPr lang="en-GB" sz="2000" dirty="0" err="1" smtClean="0"/>
              <a:t>pbuh</a:t>
            </a:r>
            <a:r>
              <a:rPr lang="en-GB" sz="2000" dirty="0" smtClean="0"/>
              <a:t>) was asked: 'Which deed is most beloved to </a:t>
            </a:r>
            <a:r>
              <a:rPr lang="en-GB" sz="2000" i="1" dirty="0" smtClean="0"/>
              <a:t>Allah</a:t>
            </a:r>
            <a:r>
              <a:rPr lang="en-GB" sz="2000" dirty="0" smtClean="0"/>
              <a:t>?' He said, ' The one that is done regularly, even if it is little.‘</a:t>
            </a:r>
          </a:p>
          <a:p>
            <a:endParaRPr lang="en-GB" sz="2000" dirty="0" smtClean="0"/>
          </a:p>
          <a:p>
            <a:pPr marL="365125" indent="-365125" fontAlgn="auto">
              <a:spcBef>
                <a:spcPts val="0"/>
              </a:spcBef>
              <a:spcAft>
                <a:spcPts val="0"/>
              </a:spcAft>
              <a:defRPr/>
            </a:pPr>
            <a:r>
              <a:rPr lang="en-US" sz="2000" b="1" dirty="0"/>
              <a:t>“Islam means: that you should testify that there is no god but Allah and that Muhammad (</a:t>
            </a:r>
            <a:r>
              <a:rPr lang="en-US" sz="2000" b="1" dirty="0" err="1"/>
              <a:t>pbuh</a:t>
            </a:r>
            <a:r>
              <a:rPr lang="en-US" sz="2000" b="1" dirty="0"/>
              <a:t>) is Allah's Messenger; that you should observe the prayer; pay the </a:t>
            </a:r>
            <a:r>
              <a:rPr lang="en-US" sz="2000" b="1" i="1" dirty="0" err="1"/>
              <a:t>Zakat</a:t>
            </a:r>
            <a:r>
              <a:rPr lang="en-US" sz="2000" b="1" i="1" dirty="0"/>
              <a:t> </a:t>
            </a:r>
            <a:r>
              <a:rPr lang="en-US" sz="2000" b="1" dirty="0"/>
              <a:t>(tax on wealth</a:t>
            </a:r>
            <a:r>
              <a:rPr lang="en-US" sz="2000" b="1" i="1" dirty="0"/>
              <a:t>);</a:t>
            </a:r>
            <a:r>
              <a:rPr lang="en-US" sz="2000" b="1" dirty="0"/>
              <a:t> fast during </a:t>
            </a:r>
            <a:r>
              <a:rPr lang="en-US" sz="2000" b="1" i="1" dirty="0"/>
              <a:t>Ramadan,</a:t>
            </a:r>
            <a:r>
              <a:rPr lang="en-US" sz="2000" b="1" dirty="0"/>
              <a:t> and make the pilgrimage to the House if you are able to go </a:t>
            </a:r>
            <a:r>
              <a:rPr lang="en-US" sz="2000" b="1" dirty="0" smtClean="0"/>
              <a:t>there”</a:t>
            </a:r>
            <a:endParaRPr lang="en-GB" sz="2000" b="1" dirty="0"/>
          </a:p>
          <a:p>
            <a:pPr>
              <a:buFont typeface="Arial" pitchFamily="34" charset="0"/>
              <a:buChar char="•"/>
            </a:pPr>
            <a:endParaRPr lang="en-GB" sz="2000" dirty="0" smtClean="0"/>
          </a:p>
          <a:p>
            <a:r>
              <a:rPr lang="en-GB" sz="2000" b="1" dirty="0" smtClean="0"/>
              <a:t> ”</a:t>
            </a:r>
            <a:r>
              <a:rPr lang="en-US" sz="2000" b="1" dirty="0" smtClean="0"/>
              <a:t>Allah does not change people’s condition unless they change their inner selves"</a:t>
            </a:r>
            <a:r>
              <a:rPr lang="en-US" sz="2000" b="1" baseline="30000" dirty="0" smtClean="0"/>
              <a:t> </a:t>
            </a:r>
            <a:endParaRPr lang="en-GB" sz="2000" b="1" dirty="0" smtClean="0"/>
          </a:p>
          <a:p>
            <a:endParaRPr lang="en-GB" sz="2000" dirty="0" smtClean="0"/>
          </a:p>
        </p:txBody>
      </p:sp>
      <p:pic>
        <p:nvPicPr>
          <p:cNvPr id="4" name="Picture 3" descr="http://jg997.files.wordpress.com/2010/01/footprints-sand2.jpg?w=225&amp;h=300">
            <a:hlinkClick r:id="rId2"/>
          </p:cNvPr>
          <p:cNvPicPr/>
          <p:nvPr/>
        </p:nvPicPr>
        <p:blipFill>
          <a:blip r:embed="rId3" cstate="print">
            <a:lum bright="40000"/>
          </a:blip>
          <a:srcRect/>
          <a:stretch>
            <a:fillRect/>
          </a:stretch>
        </p:blipFill>
        <p:spPr bwMode="auto">
          <a:xfrm>
            <a:off x="8100392" y="116633"/>
            <a:ext cx="822970" cy="936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642350" cy="864096"/>
          </a:xfrm>
        </p:spPr>
        <p:txBody>
          <a:bodyPr>
            <a:normAutofit fontScale="90000"/>
          </a:bodyPr>
          <a:lstStyle/>
          <a:p>
            <a:pPr algn="ctr"/>
            <a:r>
              <a:rPr lang="en-US" sz="3600" b="1" dirty="0" smtClean="0">
                <a:solidFill>
                  <a:schemeClr val="accent2"/>
                </a:solidFill>
              </a:rPr>
              <a:t>Connecting with others, reducing isolation</a:t>
            </a:r>
            <a:r>
              <a:rPr lang="en-GB" b="1" dirty="0" smtClean="0">
                <a:solidFill>
                  <a:schemeClr val="accent2"/>
                </a:solidFill>
              </a:rPr>
              <a:t/>
            </a:r>
            <a:br>
              <a:rPr lang="en-GB" b="1" dirty="0" smtClean="0">
                <a:solidFill>
                  <a:schemeClr val="accent2"/>
                </a:solidFill>
              </a:rPr>
            </a:br>
            <a:endParaRPr lang="en-GB" b="1" dirty="0">
              <a:solidFill>
                <a:schemeClr val="accent2"/>
              </a:solidFill>
            </a:endParaRPr>
          </a:p>
        </p:txBody>
      </p:sp>
      <p:sp>
        <p:nvSpPr>
          <p:cNvPr id="3" name="Content Placeholder 2"/>
          <p:cNvSpPr>
            <a:spLocks noGrp="1"/>
          </p:cNvSpPr>
          <p:nvPr>
            <p:ph idx="1"/>
          </p:nvPr>
        </p:nvSpPr>
        <p:spPr>
          <a:xfrm>
            <a:off x="251520" y="1196752"/>
            <a:ext cx="8642350" cy="5256584"/>
          </a:xfrm>
        </p:spPr>
        <p:txBody>
          <a:bodyPr/>
          <a:lstStyle/>
          <a:p>
            <a:r>
              <a:rPr lang="en-GB" sz="2200" dirty="0" smtClean="0"/>
              <a:t>“And spend in charity for the good of your own selves: for such as are saved from their own greed, it is they who shall reach a happy state.”</a:t>
            </a:r>
          </a:p>
          <a:p>
            <a:endParaRPr lang="en-GB" sz="2200" dirty="0" smtClean="0"/>
          </a:p>
          <a:p>
            <a:r>
              <a:rPr lang="en-GB" sz="2200" dirty="0" smtClean="0"/>
              <a:t>“The Prophet also said: "Every act of goodness is charity.“</a:t>
            </a:r>
          </a:p>
          <a:p>
            <a:pPr>
              <a:buFont typeface="Arial" pitchFamily="34" charset="0"/>
              <a:buChar char="•"/>
            </a:pPr>
            <a:endParaRPr lang="en-GB" sz="2200" dirty="0" smtClean="0"/>
          </a:p>
          <a:p>
            <a:r>
              <a:rPr lang="en-GB" sz="2200" b="1" i="1" dirty="0" smtClean="0"/>
              <a:t>Action points:  Giving charity can be done in all sorts of ways, for example, smiling at someone or using your time to help others</a:t>
            </a:r>
            <a:r>
              <a:rPr lang="en-GB" sz="2200" dirty="0" smtClean="0"/>
              <a:t>.</a:t>
            </a:r>
          </a:p>
          <a:p>
            <a:pPr>
              <a:buFont typeface="Arial" pitchFamily="34" charset="0"/>
              <a:buChar char="•"/>
            </a:pPr>
            <a:endParaRPr lang="en-US" sz="2200" b="1" i="1" dirty="0" smtClean="0"/>
          </a:p>
          <a:p>
            <a:r>
              <a:rPr lang="en-US" sz="2200" b="1" i="1" dirty="0" smtClean="0"/>
              <a:t>Going to </a:t>
            </a:r>
            <a:r>
              <a:rPr lang="en-US" sz="2200" b="1" i="1" dirty="0" err="1" smtClean="0"/>
              <a:t>Jum’ah</a:t>
            </a:r>
            <a:r>
              <a:rPr lang="en-US" sz="2200" b="1" i="1" dirty="0" smtClean="0"/>
              <a:t> (Friday) prayer can help you feel part of the community and be in the company of others who practice their faith</a:t>
            </a:r>
            <a:endParaRPr lang="en-GB" sz="2200" dirty="0" smtClean="0"/>
          </a:p>
          <a:p>
            <a:endParaRPr lang="en-GB" sz="1800" dirty="0" smtClean="0"/>
          </a:p>
          <a:p>
            <a:endParaRPr lang="en-GB" sz="1800" dirty="0" smtClean="0"/>
          </a:p>
          <a:p>
            <a:endParaRPr lang="en-GB" sz="3200" i="1" dirty="0" smtClean="0">
              <a:solidFill>
                <a:schemeClr val="tx1"/>
              </a:solidFill>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solidFill>
              </a:rPr>
              <a:t>Dealing with unhelpful thoughts</a:t>
            </a:r>
            <a:endParaRPr lang="en-GB" dirty="0">
              <a:solidFill>
                <a:schemeClr val="accent2"/>
              </a:solidFill>
            </a:endParaRPr>
          </a:p>
        </p:txBody>
      </p:sp>
      <p:sp>
        <p:nvSpPr>
          <p:cNvPr id="3" name="Content Placeholder 2"/>
          <p:cNvSpPr>
            <a:spLocks noGrp="1"/>
          </p:cNvSpPr>
          <p:nvPr>
            <p:ph idx="1"/>
          </p:nvPr>
        </p:nvSpPr>
        <p:spPr>
          <a:xfrm>
            <a:off x="179512" y="1196752"/>
            <a:ext cx="8712968" cy="5517232"/>
          </a:xfrm>
        </p:spPr>
        <p:txBody>
          <a:bodyPr>
            <a:normAutofit fontScale="47500" lnSpcReduction="20000"/>
          </a:bodyPr>
          <a:lstStyle/>
          <a:p>
            <a:pPr>
              <a:buNone/>
            </a:pPr>
            <a:r>
              <a:rPr lang="en-US" sz="5100" b="1" dirty="0" smtClean="0"/>
              <a:t>Remembering God (</a:t>
            </a:r>
            <a:r>
              <a:rPr lang="en-US" sz="5100" b="1" i="1" dirty="0" err="1" smtClean="0"/>
              <a:t>dhikr</a:t>
            </a:r>
            <a:r>
              <a:rPr lang="en-US" sz="5100" b="1" dirty="0" smtClean="0"/>
              <a:t>)</a:t>
            </a:r>
          </a:p>
          <a:p>
            <a:r>
              <a:rPr lang="en-GB" sz="4200" dirty="0" smtClean="0"/>
              <a:t>"</a:t>
            </a:r>
            <a:r>
              <a:rPr lang="en-GB" sz="4600" dirty="0"/>
              <a:t>Allah has ninety-nine names, i.e. one-hundred minus one, and whoever knows them will go to Paradise." </a:t>
            </a:r>
            <a:endParaRPr lang="en-GB" sz="4600" dirty="0" smtClean="0"/>
          </a:p>
          <a:p>
            <a:r>
              <a:rPr lang="en-GB" sz="4600" dirty="0" smtClean="0"/>
              <a:t> “Allah says ‘I am as My servant thinks I am. I am with him when he makes mention of Me. If he makes mention of Me to himself, I make mention of him to Myself; and if he makes mention of Me in an assembly, I make mention of him in an assembly better than it. And if he draws near to Me an arm's length, I draw near to him a fathom's length. And if he comes to Me walking, I go to him at speed.’” </a:t>
            </a:r>
          </a:p>
          <a:p>
            <a:r>
              <a:rPr lang="en-US" sz="4600" dirty="0" smtClean="0"/>
              <a:t>“whoever </a:t>
            </a:r>
            <a:r>
              <a:rPr lang="en-US" sz="4600" dirty="0"/>
              <a:t>reads the following verse when he rises in the morning will be protected...until he retires in the evening, and whoever says it when retiring in the evening will be protected from then until he rises in the </a:t>
            </a:r>
            <a:r>
              <a:rPr lang="en-US" sz="4600" dirty="0" smtClean="0"/>
              <a:t>morning”.</a:t>
            </a:r>
            <a:r>
              <a:rPr lang="en-GB" sz="4600" dirty="0"/>
              <a:t>   </a:t>
            </a:r>
            <a:endParaRPr lang="en-GB" sz="4600" dirty="0" smtClean="0"/>
          </a:p>
          <a:p>
            <a:r>
              <a:rPr lang="en-GB" sz="4600" dirty="0" smtClean="0"/>
              <a:t>“gain strength by worshipping in the mornings, and during the last hours of the nights”</a:t>
            </a:r>
          </a:p>
          <a:p>
            <a:pPr>
              <a:buNone/>
            </a:pPr>
            <a:endParaRPr lang="en-GB" sz="4200" dirty="0" smtClean="0"/>
          </a:p>
          <a:p>
            <a:pPr>
              <a:buNone/>
            </a:pPr>
            <a:r>
              <a:rPr lang="en-US" sz="5100" b="1" i="1" dirty="0" err="1" smtClean="0"/>
              <a:t>Ihsan</a:t>
            </a:r>
            <a:r>
              <a:rPr lang="en-US" sz="4200" dirty="0" smtClean="0"/>
              <a:t> </a:t>
            </a:r>
            <a:r>
              <a:rPr lang="en-US" sz="4600" dirty="0" smtClean="0"/>
              <a:t>“means that you should worship Allah as though you see Him, for though you do not see Him He most certainly sees you.”</a:t>
            </a:r>
            <a:r>
              <a:rPr lang="en-US" sz="4000" dirty="0" smtClean="0"/>
              <a:t> </a:t>
            </a:r>
            <a:endParaRPr lang="en-GB" sz="4000" b="1" i="1" dirty="0" smtClean="0"/>
          </a:p>
          <a:p>
            <a:endParaRPr lang="en-GB"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religious activation</a:t>
            </a:r>
            <a:endParaRPr lang="en-GB" dirty="0"/>
          </a:p>
        </p:txBody>
      </p:sp>
      <p:sp>
        <p:nvSpPr>
          <p:cNvPr id="3" name="Content Placeholder 2"/>
          <p:cNvSpPr>
            <a:spLocks noGrp="1"/>
          </p:cNvSpPr>
          <p:nvPr>
            <p:ph idx="1"/>
          </p:nvPr>
        </p:nvSpPr>
        <p:spPr>
          <a:xfrm>
            <a:off x="457200" y="1268760"/>
            <a:ext cx="8229600" cy="5328592"/>
          </a:xfrm>
        </p:spPr>
        <p:txBody>
          <a:bodyPr>
            <a:normAutofit fontScale="85000" lnSpcReduction="20000"/>
          </a:bodyPr>
          <a:lstStyle/>
          <a:p>
            <a:pPr>
              <a:buFont typeface="Wingdings" pitchFamily="2" charset="2"/>
              <a:buChar char="q"/>
            </a:pPr>
            <a:r>
              <a:rPr lang="en-GB" dirty="0" smtClean="0"/>
              <a:t>identifying actions from the self-help booklet</a:t>
            </a:r>
          </a:p>
          <a:p>
            <a:pPr>
              <a:buFont typeface="Wingdings" pitchFamily="2" charset="2"/>
              <a:buChar char="q"/>
            </a:pPr>
            <a:r>
              <a:rPr lang="en-GB" dirty="0" smtClean="0"/>
              <a:t>reading the Qur’an/listening to recitation</a:t>
            </a:r>
          </a:p>
          <a:p>
            <a:pPr>
              <a:buFont typeface="Wingdings" pitchFamily="2" charset="2"/>
              <a:buChar char="q"/>
            </a:pPr>
            <a:r>
              <a:rPr lang="en-GB" dirty="0" smtClean="0"/>
              <a:t> daily prayers, congregational prayers</a:t>
            </a:r>
          </a:p>
          <a:p>
            <a:pPr>
              <a:buFont typeface="Wingdings" pitchFamily="2" charset="2"/>
              <a:buChar char="q"/>
            </a:pPr>
            <a:r>
              <a:rPr lang="en-GB" dirty="0" smtClean="0"/>
              <a:t> praying and asking others to pray for you</a:t>
            </a:r>
          </a:p>
          <a:p>
            <a:pPr>
              <a:buFont typeface="Wingdings" pitchFamily="2" charset="2"/>
              <a:buChar char="q"/>
            </a:pPr>
            <a:r>
              <a:rPr lang="en-GB" dirty="0" smtClean="0"/>
              <a:t>remembrance of God </a:t>
            </a:r>
            <a:r>
              <a:rPr lang="en-GB" i="1" dirty="0" smtClean="0"/>
              <a:t>(</a:t>
            </a:r>
            <a:r>
              <a:rPr lang="en-GB" i="1" dirty="0" err="1" smtClean="0"/>
              <a:t>dhikr</a:t>
            </a:r>
            <a:r>
              <a:rPr lang="en-GB" i="1" dirty="0" smtClean="0"/>
              <a:t>)</a:t>
            </a:r>
            <a:endParaRPr lang="en-GB" dirty="0" smtClean="0"/>
          </a:p>
          <a:p>
            <a:pPr>
              <a:buFont typeface="Wingdings" pitchFamily="2" charset="2"/>
              <a:buChar char="q"/>
            </a:pPr>
            <a:r>
              <a:rPr lang="en-GB" dirty="0" smtClean="0"/>
              <a:t>attending study circles</a:t>
            </a:r>
          </a:p>
          <a:p>
            <a:pPr>
              <a:buFont typeface="Wingdings" pitchFamily="2" charset="2"/>
              <a:buChar char="q"/>
            </a:pPr>
            <a:r>
              <a:rPr lang="en-GB" dirty="0" smtClean="0"/>
              <a:t>seeking out/researching relevant religious teachings</a:t>
            </a:r>
          </a:p>
          <a:p>
            <a:pPr>
              <a:buFont typeface="Wingdings" pitchFamily="2" charset="2"/>
              <a:buChar char="q"/>
            </a:pPr>
            <a:r>
              <a:rPr lang="en-GB" dirty="0" smtClean="0"/>
              <a:t>Giving charity/helping others in need</a:t>
            </a:r>
          </a:p>
          <a:p>
            <a:pPr>
              <a:buNone/>
            </a:pPr>
            <a:endParaRPr lang="en-GB" dirty="0" smtClean="0"/>
          </a:p>
          <a:p>
            <a:pPr>
              <a:buNone/>
            </a:pPr>
            <a:r>
              <a:rPr lang="en-GB" dirty="0" smtClean="0">
                <a:solidFill>
                  <a:srgbClr val="C00000"/>
                </a:solidFill>
              </a:rPr>
              <a:t>Clients preferences may vary </a:t>
            </a:r>
            <a:r>
              <a:rPr lang="en-GB" dirty="0" smtClean="0"/>
              <a:t>– suggestions for some, explore priorities more with others</a:t>
            </a:r>
          </a:p>
          <a:p>
            <a:pPr>
              <a:buNone/>
            </a:pPr>
            <a:r>
              <a:rPr lang="en-GB" dirty="0" smtClean="0">
                <a:solidFill>
                  <a:srgbClr val="C00000"/>
                </a:solidFill>
              </a:rPr>
              <a:t>Review what, where, when and with whom </a:t>
            </a:r>
            <a:r>
              <a:rPr lang="en-GB" dirty="0" smtClean="0"/>
              <a:t>the activities will take place</a:t>
            </a:r>
          </a:p>
          <a:p>
            <a:pPr>
              <a:buFont typeface="Wingdings" pitchFamily="2" charset="2"/>
              <a:buChar char="q"/>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975</Words>
  <Application>Microsoft Office PowerPoint</Application>
  <PresentationFormat>On-screen Show (4:3)</PresentationFormat>
  <Paragraphs>116</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 Addressing depression in Muslim communities: Religious activation</vt:lpstr>
      <vt:lpstr>Incorporating religious activity in  therapy</vt:lpstr>
      <vt:lpstr>BA/Islam parallels</vt:lpstr>
      <vt:lpstr>Incorporating religious activity in  therapy</vt:lpstr>
      <vt:lpstr>Introducing the client booklet</vt:lpstr>
      <vt:lpstr>Depression as a normal response Achievable goals, being active </vt:lpstr>
      <vt:lpstr>Connecting with others, reducing isolation </vt:lpstr>
      <vt:lpstr>Dealing with unhelpful thoughts</vt:lpstr>
      <vt:lpstr>Examples of religious activation</vt:lpstr>
      <vt:lpstr>Community resources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RMAS User</dc:creator>
  <cp:lastModifiedBy>Henry Cummings</cp:lastModifiedBy>
  <cp:revision>37</cp:revision>
  <dcterms:created xsi:type="dcterms:W3CDTF">2012-08-30T23:27:17Z</dcterms:created>
  <dcterms:modified xsi:type="dcterms:W3CDTF">2018-12-17T14:17:37Z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-1065931471</vt:i4>
  </property>
  <property fmtid="{D5CDD505-2E9C-101B-9397-08002B2CF9AE}" pid="3" name="_NewReviewCycle">
    <vt:lpwstr/>
  </property>
  <property fmtid="{D5CDD505-2E9C-101B-9397-08002B2CF9AE}" pid="4" name="_EmailSubject">
    <vt:lpwstr>project website amendments</vt:lpwstr>
  </property>
  <property fmtid="{D5CDD505-2E9C-101B-9397-08002B2CF9AE}" pid="5" name="_AuthorEmail">
    <vt:lpwstr>G.Mir@leeds.ac.uk</vt:lpwstr>
  </property>
  <property fmtid="{D5CDD505-2E9C-101B-9397-08002B2CF9AE}" pid="6" name="_AuthorEmailDisplayName">
    <vt:lpwstr>Ghazala Mir</vt:lpwstr>
  </property>
</Properties>
</file>